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4"/>
  </p:sldMasterIdLst>
  <p:notesMasterIdLst>
    <p:notesMasterId r:id="rId22"/>
  </p:notesMasterIdLst>
  <p:handoutMasterIdLst>
    <p:handoutMasterId r:id="rId23"/>
  </p:handoutMasterIdLst>
  <p:sldIdLst>
    <p:sldId id="409" r:id="rId5"/>
    <p:sldId id="407" r:id="rId6"/>
    <p:sldId id="1455" r:id="rId7"/>
    <p:sldId id="1560" r:id="rId8"/>
    <p:sldId id="1561" r:id="rId9"/>
    <p:sldId id="314" r:id="rId10"/>
    <p:sldId id="301" r:id="rId11"/>
    <p:sldId id="303" r:id="rId12"/>
    <p:sldId id="307" r:id="rId13"/>
    <p:sldId id="305" r:id="rId14"/>
    <p:sldId id="316" r:id="rId15"/>
    <p:sldId id="317" r:id="rId16"/>
    <p:sldId id="1824" r:id="rId17"/>
    <p:sldId id="288" r:id="rId18"/>
    <p:sldId id="284" r:id="rId19"/>
    <p:sldId id="1457" r:id="rId20"/>
    <p:sldId id="312" r:id="rId21"/>
  </p:sldIdLst>
  <p:sldSz cx="12188825"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816">
          <p15:clr>
            <a:srgbClr val="A4A3A4"/>
          </p15:clr>
        </p15:guide>
        <p15:guide id="3" orient="horz" pos="3840">
          <p15:clr>
            <a:srgbClr val="A4A3A4"/>
          </p15:clr>
        </p15:guide>
        <p15:guide id="4" orient="horz" pos="1056">
          <p15:clr>
            <a:srgbClr val="A4A3A4"/>
          </p15:clr>
        </p15:guide>
        <p15:guide id="5" pos="3839">
          <p15:clr>
            <a:srgbClr val="A4A3A4"/>
          </p15:clr>
        </p15:guide>
        <p15:guide id="6" pos="384">
          <p15:clr>
            <a:srgbClr val="A4A3A4"/>
          </p15:clr>
        </p15:guide>
        <p15:guide id="7" pos="729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1FF"/>
    <a:srgbClr val="899D9D"/>
    <a:srgbClr val="ABC3C2"/>
    <a:srgbClr val="EBF9F7"/>
    <a:srgbClr val="D7F2EF"/>
    <a:srgbClr val="63A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63" autoAdjust="0"/>
    <p:restoredTop sz="72527" autoAdjust="0"/>
  </p:normalViewPr>
  <p:slideViewPr>
    <p:cSldViewPr snapToGrid="0">
      <p:cViewPr varScale="1">
        <p:scale>
          <a:sx n="76" d="100"/>
          <a:sy n="76" d="100"/>
        </p:scale>
        <p:origin x="1296" y="84"/>
      </p:cViewPr>
      <p:guideLst>
        <p:guide orient="horz" pos="2160"/>
        <p:guide orient="horz" pos="816"/>
        <p:guide orient="horz" pos="3840"/>
        <p:guide orient="horz" pos="1056"/>
        <p:guide pos="3839"/>
        <p:guide pos="384"/>
        <p:guide pos="7295"/>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3" d="100"/>
          <a:sy n="83" d="100"/>
        </p:scale>
        <p:origin x="38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chemeClr val="accent3"/>
            </a:solidFill>
            <a:ln>
              <a:noFill/>
            </a:ln>
          </c:spPr>
          <c:dPt>
            <c:idx val="0"/>
            <c:bubble3D val="0"/>
            <c:spPr>
              <a:solidFill>
                <a:schemeClr val="accent3"/>
              </a:solidFill>
              <a:ln w="19050">
                <a:noFill/>
              </a:ln>
              <a:effectLst/>
            </c:spPr>
            <c:extLst>
              <c:ext xmlns:c16="http://schemas.microsoft.com/office/drawing/2014/chart" uri="{C3380CC4-5D6E-409C-BE32-E72D297353CC}">
                <c16:uniqueId val="{00000001-EB4D-4A0A-BBD6-CA7DDBB1CBE0}"/>
              </c:ext>
            </c:extLst>
          </c:dPt>
          <c:dPt>
            <c:idx val="1"/>
            <c:bubble3D val="0"/>
            <c:spPr>
              <a:solidFill>
                <a:schemeClr val="bg2">
                  <a:lumMod val="85000"/>
                </a:schemeClr>
              </a:solidFill>
              <a:ln w="19050">
                <a:noFill/>
              </a:ln>
              <a:effectLst/>
            </c:spPr>
            <c:extLst>
              <c:ext xmlns:c16="http://schemas.microsoft.com/office/drawing/2014/chart" uri="{C3380CC4-5D6E-409C-BE32-E72D297353CC}">
                <c16:uniqueId val="{00000003-EB4D-4A0A-BBD6-CA7DDBB1CBE0}"/>
              </c:ext>
            </c:extLst>
          </c:dPt>
          <c:cat>
            <c:numRef>
              <c:f>Sheet1!$A$2:$A$3</c:f>
              <c:numCache>
                <c:formatCode>General</c:formatCode>
                <c:ptCount val="2"/>
              </c:numCache>
            </c:numRef>
          </c:cat>
          <c:val>
            <c:numRef>
              <c:f>Sheet1!$B$2:$B$3</c:f>
              <c:numCache>
                <c:formatCode>General</c:formatCode>
                <c:ptCount val="2"/>
                <c:pt idx="0">
                  <c:v>99.7</c:v>
                </c:pt>
                <c:pt idx="1">
                  <c:v>0.3</c:v>
                </c:pt>
              </c:numCache>
            </c:numRef>
          </c:val>
          <c:extLst>
            <c:ext xmlns:c16="http://schemas.microsoft.com/office/drawing/2014/chart" uri="{C3380CC4-5D6E-409C-BE32-E72D297353CC}">
              <c16:uniqueId val="{00000004-EB4D-4A0A-BBD6-CA7DDBB1CBE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chemeClr val="bg1"/>
            </a:solidFill>
            <a:ln>
              <a:noFill/>
            </a:ln>
          </c:spPr>
          <c:dPt>
            <c:idx val="0"/>
            <c:bubble3D val="0"/>
            <c:spPr>
              <a:solidFill>
                <a:schemeClr val="accent3"/>
              </a:solidFill>
              <a:ln w="19050">
                <a:noFill/>
              </a:ln>
              <a:effectLst/>
            </c:spPr>
            <c:extLst>
              <c:ext xmlns:c16="http://schemas.microsoft.com/office/drawing/2014/chart" uri="{C3380CC4-5D6E-409C-BE32-E72D297353CC}">
                <c16:uniqueId val="{00000001-D794-41B3-A09F-C72C93B5624E}"/>
              </c:ext>
            </c:extLst>
          </c:dPt>
          <c:dPt>
            <c:idx val="1"/>
            <c:bubble3D val="0"/>
            <c:spPr>
              <a:solidFill>
                <a:schemeClr val="bg2">
                  <a:lumMod val="85000"/>
                </a:schemeClr>
              </a:solidFill>
              <a:ln w="19050">
                <a:noFill/>
              </a:ln>
              <a:effectLst/>
            </c:spPr>
            <c:extLst>
              <c:ext xmlns:c16="http://schemas.microsoft.com/office/drawing/2014/chart" uri="{C3380CC4-5D6E-409C-BE32-E72D297353CC}">
                <c16:uniqueId val="{00000003-D794-41B3-A09F-C72C93B5624E}"/>
              </c:ext>
            </c:extLst>
          </c:dPt>
          <c:cat>
            <c:numRef>
              <c:f>Sheet1!$A$2:$A$3</c:f>
              <c:numCache>
                <c:formatCode>General</c:formatCode>
                <c:ptCount val="2"/>
              </c:numCache>
            </c:num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D794-41B3-A09F-C72C93B5624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83D-4713-A013-8D63F626E44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0C3-45D6-9F5D-C34FB4C68A9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0C3-45D6-9F5D-C34FB4C68A9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0C3-45D6-9F5D-C34FB4C68A9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0C3-45D6-9F5D-C34FB4C68A95}"/>
              </c:ext>
            </c:extLst>
          </c:dPt>
          <c:cat>
            <c:strRef>
              <c:f>Sheet1!$A$2:$A$6</c:f>
              <c:strCache>
                <c:ptCount val="5"/>
                <c:pt idx="0">
                  <c:v>1st Qtr</c:v>
                </c:pt>
                <c:pt idx="1">
                  <c:v>2nd Qtr</c:v>
                </c:pt>
                <c:pt idx="2">
                  <c:v>3rd Qtr</c:v>
                </c:pt>
                <c:pt idx="3">
                  <c:v>4th Qtr</c:v>
                </c:pt>
                <c:pt idx="4">
                  <c:v>5th qtr</c:v>
                </c:pt>
              </c:strCache>
            </c:strRef>
          </c:cat>
          <c:val>
            <c:numRef>
              <c:f>Sheet1!$B$2:$B$6</c:f>
              <c:numCache>
                <c:formatCode>General</c:formatCode>
                <c:ptCount val="5"/>
                <c:pt idx="0">
                  <c:v>2</c:v>
                </c:pt>
                <c:pt idx="1">
                  <c:v>2</c:v>
                </c:pt>
                <c:pt idx="2">
                  <c:v>2</c:v>
                </c:pt>
                <c:pt idx="3">
                  <c:v>2</c:v>
                </c:pt>
                <c:pt idx="4">
                  <c:v>2</c:v>
                </c:pt>
              </c:numCache>
            </c:numRef>
          </c:val>
          <c:extLst>
            <c:ext xmlns:c16="http://schemas.microsoft.com/office/drawing/2014/chart" uri="{C3380CC4-5D6E-409C-BE32-E72D297353CC}">
              <c16:uniqueId val="{00000000-C83D-4713-A013-8D63F626E44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CC02A0-C947-4278-96D1-0DB9C063DF55}" type="datetimeFigureOut">
              <a:rPr lang="en-US" smtClean="0"/>
              <a:t>12/11/2019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33FAA7-9DA0-4163-8828-B20FAF1EB063}" type="slidenum">
              <a:rPr lang="en-US" smtClean="0"/>
              <a:t>‹N°›</a:t>
            </a:fld>
            <a:endParaRPr lang="en-US"/>
          </a:p>
        </p:txBody>
      </p:sp>
    </p:spTree>
    <p:extLst>
      <p:ext uri="{BB962C8B-B14F-4D97-AF65-F5344CB8AC3E}">
        <p14:creationId xmlns:p14="http://schemas.microsoft.com/office/powerpoint/2010/main" val="2801062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381000"/>
            <a:ext cx="4572001" cy="25733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81000" y="3124200"/>
            <a:ext cx="6096000" cy="53340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381000" y="8686800"/>
            <a:ext cx="4876800" cy="227013"/>
          </a:xfrm>
          <a:prstGeom prst="rect">
            <a:avLst/>
          </a:prstGeom>
        </p:spPr>
        <p:txBody>
          <a:bodyPr vert="horz" wrap="none" lIns="0" tIns="0" rIns="0" bIns="0" rtlCol="0" anchor="ctr"/>
          <a:lstStyle>
            <a:lvl1pPr algn="l">
              <a:defRPr sz="1000"/>
            </a:lvl1pPr>
          </a:lstStyle>
          <a:p>
            <a:endParaRPr lang="en-US"/>
          </a:p>
        </p:txBody>
      </p:sp>
      <p:sp>
        <p:nvSpPr>
          <p:cNvPr id="7" name="Slide Number Placeholder 6"/>
          <p:cNvSpPr>
            <a:spLocks noGrp="1"/>
          </p:cNvSpPr>
          <p:nvPr>
            <p:ph type="sldNum" sz="quarter" idx="5"/>
          </p:nvPr>
        </p:nvSpPr>
        <p:spPr>
          <a:xfrm>
            <a:off x="5867400" y="8686800"/>
            <a:ext cx="609600" cy="227013"/>
          </a:xfrm>
          <a:prstGeom prst="rect">
            <a:avLst/>
          </a:prstGeom>
        </p:spPr>
        <p:txBody>
          <a:bodyPr vert="horz" wrap="none" lIns="0" tIns="0" rIns="0" bIns="0" rtlCol="0" anchor="ctr"/>
          <a:lstStyle>
            <a:lvl1pPr algn="r">
              <a:defRPr sz="1000"/>
            </a:lvl1pPr>
          </a:lstStyle>
          <a:p>
            <a:fld id="{8547E1EE-0039-4797-B978-F453418260D1}" type="slidenum">
              <a:rPr lang="en-US" smtClean="0"/>
              <a:pPr/>
              <a:t>‹N°›</a:t>
            </a:fld>
            <a:endParaRPr lang="en-US"/>
          </a:p>
        </p:txBody>
      </p:sp>
    </p:spTree>
    <p:extLst>
      <p:ext uri="{BB962C8B-B14F-4D97-AF65-F5344CB8AC3E}">
        <p14:creationId xmlns:p14="http://schemas.microsoft.com/office/powerpoint/2010/main" val="2736465104"/>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600"/>
      </a:spcBef>
      <a:defRPr sz="1100" kern="1200">
        <a:solidFill>
          <a:schemeClr val="tx1"/>
        </a:solidFill>
        <a:latin typeface="+mn-lt"/>
        <a:ea typeface="+mn-ea"/>
        <a:cs typeface="+mn-cs"/>
      </a:defRPr>
    </a:lvl1pPr>
    <a:lvl2pPr marL="182880" indent="-137160" algn="l" defTabSz="914400" rtl="0" eaLnBrk="1" latinLnBrk="0" hangingPunct="1">
      <a:spcBef>
        <a:spcPts val="600"/>
      </a:spcBef>
      <a:buFont typeface="HP Simplified" panose="020B0604020204020204" pitchFamily="34" charset="0"/>
      <a:buChar char="•"/>
      <a:defRPr sz="1050" kern="1200">
        <a:solidFill>
          <a:schemeClr val="tx1"/>
        </a:solidFill>
        <a:latin typeface="+mn-lt"/>
        <a:ea typeface="+mn-ea"/>
        <a:cs typeface="+mn-cs"/>
      </a:defRPr>
    </a:lvl2pPr>
    <a:lvl3pPr marL="339725" indent="-104775" algn="l" defTabSz="914400" rtl="0" eaLnBrk="1" latinLnBrk="0" hangingPunct="1">
      <a:spcBef>
        <a:spcPts val="600"/>
      </a:spcBef>
      <a:buFont typeface="HP Simplified" panose="020B0604020204020204" pitchFamily="34" charset="0"/>
      <a:buChar char="–"/>
      <a:defRPr sz="1000" kern="1200">
        <a:solidFill>
          <a:schemeClr val="tx1"/>
        </a:solidFill>
        <a:latin typeface="+mn-lt"/>
        <a:ea typeface="+mn-ea"/>
        <a:cs typeface="+mn-cs"/>
      </a:defRPr>
    </a:lvl3pPr>
    <a:lvl4pPr marL="515938" indent="-117475" algn="l" defTabSz="914400" rtl="0" eaLnBrk="1" latinLnBrk="0" hangingPunct="1">
      <a:spcBef>
        <a:spcPts val="600"/>
      </a:spcBef>
      <a:buFont typeface="HP Simplified" panose="020B0604020204020204" pitchFamily="34" charset="0"/>
      <a:buChar char="•"/>
      <a:defRPr sz="900" kern="1200">
        <a:solidFill>
          <a:schemeClr val="tx1"/>
        </a:solidFill>
        <a:latin typeface="+mn-lt"/>
        <a:ea typeface="+mn-ea"/>
        <a:cs typeface="+mn-cs"/>
      </a:defRPr>
    </a:lvl4pPr>
    <a:lvl5pPr marL="633413" indent="-117475" algn="l" defTabSz="914400" rtl="0" eaLnBrk="1" latinLnBrk="0" hangingPunct="1">
      <a:spcBef>
        <a:spcPts val="600"/>
      </a:spcBef>
      <a:buFont typeface="HP Simplified" panose="020B0604020204020204" pitchFamily="34" charset="0"/>
      <a:buChar char="–"/>
      <a:defRPr sz="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CZANfOBzjYY"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47E1EE-0039-4797-B978-F453418260D1}" type="slidenum">
              <a:rPr lang="en-US" smtClean="0"/>
              <a:pPr/>
              <a:t>1</a:t>
            </a:fld>
            <a:endParaRPr lang="en-US" smtClean="0"/>
          </a:p>
        </p:txBody>
      </p:sp>
    </p:spTree>
    <p:extLst>
      <p:ext uri="{BB962C8B-B14F-4D97-AF65-F5344CB8AC3E}">
        <p14:creationId xmlns:p14="http://schemas.microsoft.com/office/powerpoint/2010/main" val="824723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5D341-E1F3-3B47-9946-5D39F3FD3C0B}" type="slidenum">
              <a:rPr lang="en-US" smtClean="0"/>
              <a:t>2</a:t>
            </a:fld>
            <a:endParaRPr lang="en-US" smtClean="0"/>
          </a:p>
        </p:txBody>
      </p:sp>
    </p:spTree>
    <p:extLst>
      <p:ext uri="{BB962C8B-B14F-4D97-AF65-F5344CB8AC3E}">
        <p14:creationId xmlns:p14="http://schemas.microsoft.com/office/powerpoint/2010/main" val="3347451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normAutofit fontScale="92500" lnSpcReduction="10000"/>
          </a:bodyPr>
          <a:lstStyle/>
          <a:p>
            <a:r>
              <a:rPr lang="fr-FR" dirty="0"/>
              <a:t>Le paysage des menaces a connu une mutation profonde. Les cybercriminels ciblent de plus en plus les personnes, plutôt que l'infrastructure. Et la migration vers le cloud ne fait qu'amplifier ce phénomène.</a:t>
            </a:r>
          </a:p>
          <a:p>
            <a:endParaRPr lang="en-US" baseline="0" dirty="0"/>
          </a:p>
          <a:p>
            <a:pPr marL="171450" indent="-171450">
              <a:buFont typeface="Arial" panose="020B0604020202020204" pitchFamily="34" charset="0"/>
              <a:buChar char="•"/>
            </a:pPr>
            <a:r>
              <a:rPr lang="fr-FR" baseline="0" dirty="0"/>
              <a:t>Les menaces ne se contentent pas de cibler les personnes, elles les manipulent de façon à ce qu'elles déclenchent elles-mêmes les attaques.</a:t>
            </a:r>
          </a:p>
          <a:p>
            <a:pPr marL="628650" lvl="1" indent="-171450">
              <a:buFont typeface="Arial" panose="020B0604020202020204" pitchFamily="34" charset="0"/>
              <a:buChar char="•"/>
            </a:pPr>
            <a:r>
              <a:rPr lang="fr-FR" baseline="0" dirty="0"/>
              <a:t>Plus de 99 % des </a:t>
            </a:r>
            <a:r>
              <a:rPr lang="fr-FR" baseline="0" dirty="0" err="1"/>
              <a:t>cybermenaces</a:t>
            </a:r>
            <a:r>
              <a:rPr lang="fr-FR" baseline="0" dirty="0"/>
              <a:t> sont conçues pour exécuter leur code malveillant avec le concours de l'utilisateur. Celui-ci doit, par exemple, télécharger la pièce jointe malveillante, ouvrir le fichier et cliquer pour activer des macros.</a:t>
            </a:r>
          </a:p>
          <a:p>
            <a:pPr marL="628650" lvl="1" indent="-171450">
              <a:buFont typeface="Arial" panose="020B0604020202020204" pitchFamily="34" charset="0"/>
              <a:buChar char="•"/>
            </a:pPr>
            <a:r>
              <a:rPr lang="fr-FR" baseline="0" dirty="0"/>
              <a:t>Environ 2/3 des liens malveillants sont destinés au </a:t>
            </a:r>
            <a:r>
              <a:rPr lang="fr-FR" baseline="0" dirty="0" err="1"/>
              <a:t>phishing</a:t>
            </a:r>
            <a:r>
              <a:rPr lang="fr-FR" baseline="0" dirty="0"/>
              <a:t> d'identifiants de connexion. Le succès de l'attaque dépend entièrement de la capacité du message à convaincre l'utilisateur de cliquer sur le lien, d'accéder à la page et d'y saisir ses identifiants de connexion.</a:t>
            </a:r>
          </a:p>
          <a:p>
            <a:pPr marL="171450" indent="-171450">
              <a:buFont typeface="Arial" panose="020B0604020202020204" pitchFamily="34" charset="0"/>
              <a:buChar char="•"/>
            </a:pPr>
            <a:r>
              <a:rPr lang="fr-FR" baseline="0" dirty="0"/>
              <a:t>Les menaces et les cybercriminels ont calqué le comportement des utilisateurs et migré vers le cloud. Cette transition concerne également les attaques perpétrées par le biais des applications mobiles ou des réseaux sociaux.</a:t>
            </a:r>
          </a:p>
          <a:p>
            <a:pPr marL="628650" lvl="1" indent="-171450">
              <a:buFont typeface="Arial" panose="020B0604020202020204" pitchFamily="34" charset="0"/>
              <a:buChar char="•"/>
            </a:pPr>
            <a:r>
              <a:rPr lang="fr-FR" b="0" baseline="0" dirty="0"/>
              <a:t>Selon l'enquête de Gartner « </a:t>
            </a:r>
            <a:r>
              <a:rPr lang="fr-FR" b="0" baseline="0" dirty="0" err="1"/>
              <a:t>Implementing</a:t>
            </a:r>
            <a:r>
              <a:rPr lang="fr-FR" b="0" baseline="0" dirty="0"/>
              <a:t> Office 365 », « la messagerie électronique est le service le plus important d'Office 365 ».</a:t>
            </a:r>
          </a:p>
          <a:p>
            <a:pPr marL="628650" lvl="1" indent="-171450">
              <a:buFont typeface="Arial" panose="020B0604020202020204" pitchFamily="34" charset="0"/>
              <a:buChar char="•"/>
            </a:pPr>
            <a:r>
              <a:rPr lang="fr-FR" b="0" baseline="0" dirty="0"/>
              <a:t>La migration vers le cloud n'est pas une sinécure. La plupart des entreprises doivent implémenter et gérer un environnement hybride, ce qui a des répercussions importantes sur la stratégie de sécurité. </a:t>
            </a:r>
          </a:p>
          <a:p>
            <a:pPr marL="171450" indent="-171450">
              <a:buFont typeface="Arial" panose="020B0604020202020204" pitchFamily="34" charset="0"/>
              <a:buChar char="•"/>
            </a:pPr>
            <a:r>
              <a:rPr lang="fr-FR" baseline="0" dirty="0"/>
              <a:t>La multiplication des menaces dépourvues de malwares, telles que la fraude par email et le piratage de la messagerie en entreprise, a coûté plusieurs milliards de dollars aux entreprises à travers le monde, ce qui n'a pas manqué d'alerter les conseils d'administration.</a:t>
            </a:r>
          </a:p>
          <a:p>
            <a:pPr marL="628650" lvl="1" indent="-171450">
              <a:buFont typeface="Arial" panose="020B0604020202020204" pitchFamily="34" charset="0"/>
              <a:buChar char="•"/>
            </a:pPr>
            <a:r>
              <a:rPr lang="fr-FR" baseline="0" dirty="0"/>
              <a:t>Les statistiques les plus récentes du FBI avancent les chiffres de </a:t>
            </a:r>
            <a:r>
              <a:rPr lang="fr-FR" baseline="0" dirty="0" smtClean="0"/>
              <a:t>26,2</a:t>
            </a:r>
            <a:r>
              <a:rPr lang="fr-FR" baseline="0" dirty="0"/>
              <a:t> milliards de dollars de pertes et de </a:t>
            </a:r>
            <a:r>
              <a:rPr lang="fr-FR" baseline="0" dirty="0" smtClean="0"/>
              <a:t>166</a:t>
            </a:r>
            <a:r>
              <a:rPr lang="fr-FR" baseline="0" dirty="0"/>
              <a:t> </a:t>
            </a:r>
            <a:r>
              <a:rPr lang="fr-FR" baseline="0" dirty="0" smtClean="0"/>
              <a:t>349</a:t>
            </a:r>
            <a:r>
              <a:rPr lang="fr-FR" baseline="0" dirty="0"/>
              <a:t> incidents dans le monde.</a:t>
            </a:r>
          </a:p>
          <a:p>
            <a:pPr marL="0" indent="0">
              <a:buFont typeface="Arial" panose="020B0604020202020204" pitchFamily="34" charset="0"/>
              <a:buNone/>
            </a:pPr>
            <a:endParaRPr lang="en-US" baseline="0" dirty="0"/>
          </a:p>
          <a:p>
            <a:pPr marL="0" indent="0">
              <a:buFont typeface="Arial" panose="020B0604020202020204" pitchFamily="34" charset="0"/>
              <a:buNone/>
            </a:pPr>
            <a:r>
              <a:rPr lang="fr-FR" i="1" u="sng" baseline="0" dirty="0"/>
              <a:t>Sources</a:t>
            </a:r>
          </a:p>
          <a:p>
            <a:pPr marL="228600" indent="-228600">
              <a:buFont typeface="+mj-lt"/>
              <a:buAutoNum type="arabicParenR"/>
            </a:pPr>
            <a:r>
              <a:rPr lang="fr-FR" i="1" baseline="0" dirty="0" err="1"/>
              <a:t>Proofpoint</a:t>
            </a:r>
            <a:r>
              <a:rPr lang="fr-FR" i="1" baseline="0" dirty="0"/>
              <a:t>, « Le facteur humain » : https://www.proofpoint.com/humanfactor</a:t>
            </a:r>
          </a:p>
          <a:p>
            <a:pPr marL="228600" indent="-228600">
              <a:buFont typeface="+mj-lt"/>
              <a:buAutoNum type="arabicParenR"/>
            </a:pPr>
            <a:r>
              <a:rPr lang="fr-FR" i="1" baseline="0" dirty="0"/>
              <a:t>Gartner, « </a:t>
            </a:r>
            <a:r>
              <a:rPr lang="fr-FR" i="1" baseline="0" dirty="0" err="1"/>
              <a:t>Implementing</a:t>
            </a:r>
            <a:r>
              <a:rPr lang="fr-FR" i="1" baseline="0" dirty="0"/>
              <a:t> Office 365 » (février 2018) : https://www.gartner.com/doc/3851375/implementing-microsoft-office--gartner</a:t>
            </a:r>
          </a:p>
          <a:p>
            <a:pPr marL="228600" indent="-228600">
              <a:buFont typeface="+mj-lt"/>
              <a:buAutoNum type="arabicParenR"/>
            </a:pPr>
            <a:r>
              <a:rPr lang="fr-FR" i="1" baseline="0" dirty="0"/>
              <a:t>FBI (juillet 2018) : https://www.ic3.gov/media/2018/180712.aspx</a:t>
            </a:r>
          </a:p>
        </p:txBody>
      </p:sp>
      <p:sp>
        <p:nvSpPr>
          <p:cNvPr id="4" name="Slide Number Placeholder 3"/>
          <p:cNvSpPr>
            <a:spLocks noGrp="1"/>
          </p:cNvSpPr>
          <p:nvPr>
            <p:ph type="sldNum" sz="quarter" idx="10"/>
          </p:nvPr>
        </p:nvSpPr>
        <p:spPr/>
        <p:txBody>
          <a:bodyPr/>
          <a:lstStyle/>
          <a:p>
            <a:pPr defTabSz="942289">
              <a:defRPr/>
            </a:pPr>
            <a:fld id="{77B5D341-E1F3-3B47-9946-5D39F3FD3C0B}" type="slidenum">
              <a:rPr lang="en-US">
                <a:solidFill>
                  <a:prstClr val="black"/>
                </a:solidFill>
                <a:latin typeface="Calibri"/>
              </a:rPr>
              <a:pPr defTabSz="942289">
                <a:defRPr/>
              </a:pPr>
              <a:t>3</a:t>
            </a:fld>
            <a:endParaRPr lang="en-US">
              <a:solidFill>
                <a:prstClr val="black"/>
              </a:solidFill>
              <a:latin typeface="Calibri"/>
            </a:endParaRPr>
          </a:p>
        </p:txBody>
      </p:sp>
    </p:spTree>
    <p:extLst>
      <p:ext uri="{BB962C8B-B14F-4D97-AF65-F5344CB8AC3E}">
        <p14:creationId xmlns:p14="http://schemas.microsoft.com/office/powerpoint/2010/main" val="2335005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fr-FR"/>
              <a:t>Les statistiques pour les PME sont elles aussi stupéfiantes. Beaucoup pensent que ces plus petites structures ne sont pas ciblées dans la même mesure que les grandes entreprises. C'est totalement faux.  Comme ces chiffres l'indiquent, les PME essuient en moyenne 129 attaques email ciblées par mois.  </a:t>
            </a:r>
          </a:p>
          <a:p>
            <a:endParaRPr lang="en-US" dirty="0"/>
          </a:p>
          <a:p>
            <a:r>
              <a:rPr lang="fr-FR"/>
              <a:t>57 d'entre elles sont des attaques de phishing (messages contenant des liens malveillants, liens pointant vers des pages de phishing d'identifiants de connexion).</a:t>
            </a:r>
          </a:p>
          <a:p>
            <a:r>
              <a:rPr lang="fr-FR"/>
              <a:t>73 de ces attaques impliquent des pièces jointes malveillantes – </a:t>
            </a:r>
            <a:r>
              <a:rPr lang="fr-FR" b="1"/>
              <a:t>dont 2 totalement inédites, encore jamais rencontrées en circulation. (C'est la raison pour laquelle les PME ont besoin de l'édition Advanced, un argument à mettre en avant lors des conversations avec le client.) </a:t>
            </a:r>
          </a:p>
          <a:p>
            <a:endParaRPr lang="en-US" dirty="0"/>
          </a:p>
        </p:txBody>
      </p:sp>
      <p:sp>
        <p:nvSpPr>
          <p:cNvPr id="4" name="Slide Number Placeholder 3"/>
          <p:cNvSpPr>
            <a:spLocks noGrp="1"/>
          </p:cNvSpPr>
          <p:nvPr>
            <p:ph type="sldNum" sz="quarter" idx="5"/>
          </p:nvPr>
        </p:nvSpPr>
        <p:spPr/>
        <p:txBody>
          <a:bodyPr/>
          <a:lstStyle/>
          <a:p>
            <a:fld id="{8547E1EE-0039-4797-B978-F453418260D1}" type="slidenum">
              <a:rPr lang="en-US" smtClean="0"/>
              <a:pPr/>
              <a:t>4</a:t>
            </a:fld>
            <a:endParaRPr lang="en-US" smtClean="0"/>
          </a:p>
        </p:txBody>
      </p:sp>
    </p:spTree>
    <p:extLst>
      <p:ext uri="{BB962C8B-B14F-4D97-AF65-F5344CB8AC3E}">
        <p14:creationId xmlns:p14="http://schemas.microsoft.com/office/powerpoint/2010/main" val="1912253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fr-FR" b="0" dirty="0" err="1"/>
              <a:t>Proofpoint</a:t>
            </a:r>
            <a:r>
              <a:rPr lang="fr-FR" b="0" baseline="0" dirty="0"/>
              <a:t> Essentials </a:t>
            </a:r>
          </a:p>
          <a:p>
            <a:pPr marL="0" indent="0">
              <a:buFont typeface="Arial" panose="020B0604020202020204" pitchFamily="34" charset="0"/>
              <a:buNone/>
            </a:pPr>
            <a:endParaRPr lang="en-US" b="0" baseline="0" dirty="0"/>
          </a:p>
          <a:p>
            <a:pPr marL="0" indent="0">
              <a:buFont typeface="Arial" panose="020B0604020202020204" pitchFamily="34" charset="0"/>
              <a:buNone/>
            </a:pPr>
            <a:r>
              <a:rPr lang="fr-FR" b="0" dirty="0"/>
              <a:t>36 000 clients</a:t>
            </a:r>
            <a:r>
              <a:rPr lang="fr-FR" b="0" baseline="0" dirty="0"/>
              <a:t> ont adopté </a:t>
            </a:r>
            <a:r>
              <a:rPr lang="fr-FR" b="0" baseline="0" dirty="0" err="1"/>
              <a:t>Proofpoint</a:t>
            </a:r>
            <a:r>
              <a:rPr lang="fr-FR" b="0" baseline="0" dirty="0"/>
              <a:t> Essentials et plus de la moitié d'entre eux utilisent Office 365.</a:t>
            </a:r>
          </a:p>
          <a:p>
            <a:endParaRPr lang="en-GB" sz="1200" b="0" kern="1200" dirty="0">
              <a:solidFill>
                <a:schemeClr val="tx1"/>
              </a:solidFill>
              <a:effectLst/>
              <a:latin typeface="+mn-lt"/>
              <a:ea typeface="+mn-ea"/>
              <a:cs typeface="+mn-cs"/>
            </a:endParaRPr>
          </a:p>
          <a:p>
            <a:r>
              <a:rPr lang="fr-FR" sz="1200" dirty="0">
                <a:solidFill>
                  <a:schemeClr val="tx1"/>
                </a:solidFill>
                <a:latin typeface="+mn-lt"/>
                <a:ea typeface="+mn-ea"/>
                <a:cs typeface="+mn-cs"/>
              </a:rPr>
              <a:t>La solution </a:t>
            </a:r>
            <a:r>
              <a:rPr lang="fr-FR" sz="1200" b="0" dirty="0" err="1">
                <a:solidFill>
                  <a:schemeClr val="tx1"/>
                </a:solidFill>
                <a:latin typeface="+mn-lt"/>
                <a:ea typeface="+mn-ea"/>
                <a:cs typeface="+mn-cs"/>
              </a:rPr>
              <a:t>Proofpoint</a:t>
            </a:r>
            <a:r>
              <a:rPr lang="fr-FR" sz="1200" b="0" dirty="0">
                <a:solidFill>
                  <a:schemeClr val="tx1"/>
                </a:solidFill>
                <a:latin typeface="+mn-lt"/>
                <a:ea typeface="+mn-ea"/>
                <a:cs typeface="+mn-cs"/>
              </a:rPr>
              <a:t> Essentials</a:t>
            </a:r>
            <a:r>
              <a:rPr lang="fr-FR" sz="1200" dirty="0">
                <a:solidFill>
                  <a:schemeClr val="tx1"/>
                </a:solidFill>
                <a:latin typeface="+mn-lt"/>
                <a:ea typeface="+mn-ea"/>
                <a:cs typeface="+mn-cs"/>
              </a:rPr>
              <a:t> a remporté le prix « Meilleure solution de sécurité pour petites et moyennes entreprises » décerné par SC Magazine </a:t>
            </a:r>
            <a:r>
              <a:rPr lang="fr-FR" sz="1200" u="sng" dirty="0">
                <a:solidFill>
                  <a:schemeClr val="tx1"/>
                </a:solidFill>
                <a:latin typeface="+mn-lt"/>
                <a:ea typeface="+mn-ea"/>
                <a:cs typeface="+mn-cs"/>
              </a:rPr>
              <a:t>en 2017/2018</a:t>
            </a:r>
            <a:r>
              <a:rPr lang="fr-FR" sz="1200" dirty="0">
                <a:solidFill>
                  <a:schemeClr val="tx1"/>
                </a:solidFill>
                <a:latin typeface="+mn-lt"/>
                <a:ea typeface="+mn-ea"/>
                <a:cs typeface="+mn-cs"/>
              </a:rPr>
              <a:t>. Parmi les raisons qui ont motivé cette décision, le magazine a cité les scores très élevés de satisfaction des clients ainsi que le support accessible 24h/24.</a:t>
            </a:r>
          </a:p>
          <a:p>
            <a:endParaRPr lang="en-GB" sz="1200" kern="1200" dirty="0">
              <a:solidFill>
                <a:schemeClr val="tx1"/>
              </a:solidFill>
              <a:effectLst/>
              <a:latin typeface="+mn-lt"/>
              <a:ea typeface="+mn-ea"/>
              <a:cs typeface="+mn-cs"/>
            </a:endParaRPr>
          </a:p>
          <a:p>
            <a:r>
              <a:rPr lang="fr-FR" sz="1200" dirty="0" err="1">
                <a:solidFill>
                  <a:schemeClr val="tx1"/>
                </a:solidFill>
                <a:latin typeface="+mn-lt"/>
                <a:ea typeface="+mn-ea"/>
                <a:cs typeface="+mn-cs"/>
              </a:rPr>
              <a:t>Proofpoint</a:t>
            </a:r>
            <a:r>
              <a:rPr lang="fr-FR" sz="1200" dirty="0">
                <a:solidFill>
                  <a:schemeClr val="tx1"/>
                </a:solidFill>
                <a:latin typeface="+mn-lt"/>
                <a:ea typeface="+mn-ea"/>
                <a:cs typeface="+mn-cs"/>
              </a:rPr>
              <a:t> Essentials a </a:t>
            </a:r>
            <a:r>
              <a:rPr lang="fr-FR" sz="1200" u="sng" dirty="0">
                <a:solidFill>
                  <a:schemeClr val="tx1"/>
                </a:solidFill>
                <a:latin typeface="+mn-lt"/>
                <a:ea typeface="+mn-ea"/>
                <a:cs typeface="+mn-cs"/>
              </a:rPr>
              <a:t>également</a:t>
            </a:r>
            <a:r>
              <a:rPr lang="fr-FR" sz="1200" dirty="0">
                <a:solidFill>
                  <a:schemeClr val="tx1"/>
                </a:solidFill>
                <a:latin typeface="+mn-lt"/>
                <a:ea typeface="+mn-ea"/>
                <a:cs typeface="+mn-cs"/>
              </a:rPr>
              <a:t> reçu la plus haute note lors de tests indépendants menés par SE </a:t>
            </a:r>
            <a:r>
              <a:rPr lang="fr-FR" sz="1200" dirty="0" err="1">
                <a:solidFill>
                  <a:schemeClr val="tx1"/>
                </a:solidFill>
                <a:latin typeface="+mn-lt"/>
                <a:ea typeface="+mn-ea"/>
                <a:cs typeface="+mn-cs"/>
              </a:rPr>
              <a:t>Labs</a:t>
            </a:r>
            <a:r>
              <a:rPr lang="fr-FR" sz="1200" dirty="0">
                <a:solidFill>
                  <a:schemeClr val="tx1"/>
                </a:solidFill>
                <a:latin typeface="+mn-lt"/>
                <a:ea typeface="+mn-ea"/>
                <a:cs typeface="+mn-cs"/>
              </a:rPr>
              <a:t>, </a:t>
            </a:r>
            <a:r>
              <a:rPr lang="fr-FR" sz="1200" u="sng" dirty="0">
                <a:solidFill>
                  <a:schemeClr val="tx1"/>
                </a:solidFill>
                <a:latin typeface="+mn-lt"/>
                <a:ea typeface="+mn-ea"/>
                <a:cs typeface="+mn-cs"/>
              </a:rPr>
              <a:t>nous classant</a:t>
            </a:r>
            <a:r>
              <a:rPr lang="fr-FR" sz="1200" dirty="0">
                <a:solidFill>
                  <a:schemeClr val="tx1"/>
                </a:solidFill>
                <a:latin typeface="+mn-lt"/>
                <a:ea typeface="+mn-ea"/>
                <a:cs typeface="+mn-cs"/>
              </a:rPr>
              <a:t> au titre de solution la plus précise du marché à l'heure actuelle, spécifiquement dans le domaine de la lutte contre les menaces avancées.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7B5D341-E1F3-3B47-9946-5D39F3FD3C0B}" type="slidenum">
              <a:rPr lang="en-US" smtClean="0">
                <a:solidFill>
                  <a:prstClr val="black"/>
                </a:solidFill>
              </a:rPr>
              <a:pPr/>
              <a:t>5</a:t>
            </a:fld>
            <a:endParaRPr lang="en-US" smtClean="0">
              <a:solidFill>
                <a:prstClr val="black"/>
              </a:solidFill>
            </a:endParaRPr>
          </a:p>
        </p:txBody>
      </p:sp>
    </p:spTree>
    <p:extLst>
      <p:ext uri="{BB962C8B-B14F-4D97-AF65-F5344CB8AC3E}">
        <p14:creationId xmlns:p14="http://schemas.microsoft.com/office/powerpoint/2010/main" val="3209515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fr-FR" baseline="0" dirty="0" err="1"/>
              <a:t>Proofpoint</a:t>
            </a:r>
            <a:r>
              <a:rPr lang="fr-FR" baseline="0" dirty="0"/>
              <a:t> Essentials</a:t>
            </a:r>
            <a:r>
              <a:rPr lang="fr-FR" dirty="0"/>
              <a:t> comprend toutes les fonctionnalités indispensables pour les PME :</a:t>
            </a:r>
          </a:p>
          <a:p>
            <a:endParaRPr lang="en-US" baseline="0" dirty="0"/>
          </a:p>
          <a:p>
            <a:r>
              <a:rPr lang="fr-FR" baseline="0" dirty="0"/>
              <a:t>Protection de la messagerie</a:t>
            </a:r>
          </a:p>
          <a:p>
            <a:r>
              <a:rPr lang="fr-FR" baseline="0" dirty="0"/>
              <a:t>Protection contre les menaces avancées</a:t>
            </a:r>
          </a:p>
          <a:p>
            <a:r>
              <a:rPr lang="fr-FR" baseline="0" dirty="0"/>
              <a:t>Protection des informations</a:t>
            </a:r>
          </a:p>
          <a:p>
            <a:r>
              <a:rPr lang="fr-FR" baseline="0" dirty="0"/>
              <a:t>Continuité de la messagerie électronique</a:t>
            </a:r>
          </a:p>
          <a:p>
            <a:r>
              <a:rPr lang="fr-FR" baseline="0" dirty="0"/>
              <a:t>Archivage des emails</a:t>
            </a:r>
          </a:p>
          <a:p>
            <a:endParaRPr lang="en-US" baseline="0" dirty="0"/>
          </a:p>
          <a:p>
            <a:r>
              <a:rPr lang="fr-FR" baseline="0" dirty="0"/>
              <a:t>Tous ces composants de base sont fournis grâce au cloud </a:t>
            </a:r>
            <a:r>
              <a:rPr lang="fr-FR" baseline="0" dirty="0" err="1"/>
              <a:t>Proofpoint</a:t>
            </a:r>
            <a:r>
              <a:rPr lang="fr-FR" baseline="0" dirty="0"/>
              <a:t> et pris en charge par une équipe de support internationale, accessible 24h/24 7j/7.</a:t>
            </a:r>
          </a:p>
        </p:txBody>
      </p:sp>
      <p:sp>
        <p:nvSpPr>
          <p:cNvPr id="4" name="Slide Number Placeholder 3"/>
          <p:cNvSpPr>
            <a:spLocks noGrp="1"/>
          </p:cNvSpPr>
          <p:nvPr>
            <p:ph type="sldNum" sz="quarter" idx="10"/>
          </p:nvPr>
        </p:nvSpPr>
        <p:spPr/>
        <p:txBody>
          <a:bodyPr/>
          <a:lstStyle/>
          <a:p>
            <a:fld id="{77B5D341-E1F3-3B47-9946-5D39F3FD3C0B}" type="slidenum">
              <a:rPr lang="en-US" smtClean="0"/>
              <a:t>6</a:t>
            </a:fld>
            <a:endParaRPr lang="en-US" smtClean="0"/>
          </a:p>
        </p:txBody>
      </p:sp>
    </p:spTree>
    <p:extLst>
      <p:ext uri="{BB962C8B-B14F-4D97-AF65-F5344CB8AC3E}">
        <p14:creationId xmlns:p14="http://schemas.microsoft.com/office/powerpoint/2010/main" val="1067995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381000" y="381000"/>
            <a:ext cx="4572000" cy="2573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t>Proofpoint Essentials exploite</a:t>
            </a:r>
            <a:r>
              <a:rPr lang="fr-FR" baseline="0"/>
              <a:t> les données sur les menaces recueillies par Proofpoint Enterprise. En d'autres termes, les enseignements tirés par Proofpoint Essentials auprès des clients Proofpoint Enterprise (entreprises du classement Global 2000 et 50 % du Fortune 100) sont partagés avec tous les clients. </a:t>
            </a:r>
          </a:p>
          <a:p>
            <a:pPr>
              <a:defRPr/>
            </a:pPr>
            <a:r>
              <a:rPr lang="fr-FR" baseline="0"/>
              <a:t/>
            </a:r>
            <a:br>
              <a:rPr lang="fr-FR" baseline="0"/>
            </a:br>
            <a:r>
              <a:rPr lang="fr-FR" baseline="0"/>
              <a:t>Le moteur antispam MLX utilise des techniques sophistiquées d'apprentissage automatique pour que la solution puisse continuer à apprendre et à s'adapter et ainsi identifier et mettre en quarantaine les messages indésirables.</a:t>
            </a:r>
          </a:p>
          <a:p>
            <a:pPr>
              <a:defRPr/>
            </a:pPr>
            <a:endParaRPr lang="en-US" altLang="en-US" baseline="0" dirty="0"/>
          </a:p>
          <a:p>
            <a:pPr>
              <a:defRPr/>
            </a:pPr>
            <a:r>
              <a:rPr lang="fr-FR" baseline="0"/>
              <a:t>Proofpoint procure des contrôles qui peuvent être personnalisés selon les préférences de l'entreprise et des utilisateurs individuels. Vous pouvez donc mettre en place une série de règles qui s'appliquent à toute l'entreprise, et d'autres pour des utilisateurs spécifiques.</a:t>
            </a:r>
          </a:p>
          <a:p>
            <a:pPr>
              <a:defRPr/>
            </a:pPr>
            <a:endParaRPr lang="en-US" altLang="en-US" baseline="0" dirty="0"/>
          </a:p>
          <a:p>
            <a:pPr>
              <a:defRPr/>
            </a:pPr>
            <a:r>
              <a:rPr lang="fr-FR" baseline="0"/>
              <a:t>De plus, les utilisateurs reçoivent un résumé quotidien de leurs emails en quarantaine de façon à pouvoir les consulter, les prévisualiser et les libérer de la quarantaine. Il est également possible d'octroyer des droits de connexion à Proofpoint Essentials, grâce auxquels les utilisateurs peuvent consulter leur quarantaine en temps réel et gérer leurs paramètres personnels.</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4BD831-726B-42DB-BE1F-962EADE1147B}" type="slidenum">
              <a:rPr lang="en-US" altLang="en-US" smtClean="0">
                <a:latin typeface="Calibri" panose="020F0502020204030204" pitchFamily="34" charset="0"/>
              </a:rPr>
              <a:pPr/>
              <a:t>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898762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381000" y="381000"/>
            <a:ext cx="4572000" cy="2573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t>La fonctionnalité de </a:t>
            </a:r>
            <a:r>
              <a:rPr lang="fr-FR" baseline="0">
                <a:ea typeface="+mn-ea"/>
                <a:cs typeface="+mn-cs"/>
              </a:rPr>
              <a:t>protection contre les menaces avancées</a:t>
            </a:r>
            <a:r>
              <a:rPr lang="fr-FR"/>
              <a:t> détecte les menaces connues et inconnues dans les emails (attaques de phishing) qui utilisent des pièces jointes dangereuses et des URL malveillantes. Citons par exemple les malwares polymorphes, les documents piégés et le phishing d'identifiants de connexion. Ces types de menaces sont particulièrement difficiles à détecter, car certaines d'entre elles (notamment le phishing d'identifiants de connexion) ne contiennent pas de malwares ou ne sont pas malveillantes au moment de leur introduction dans le système cible.</a:t>
            </a:r>
          </a:p>
          <a:p>
            <a:pPr>
              <a:defRPr/>
            </a:pPr>
            <a:endParaRPr lang="en-US" altLang="en-US" dirty="0"/>
          </a:p>
          <a:p>
            <a:pPr eaLnBrk="1" fontAlgn="auto" hangingPunct="1">
              <a:spcBef>
                <a:spcPts val="0"/>
              </a:spcBef>
              <a:spcAft>
                <a:spcPts val="0"/>
              </a:spcAft>
              <a:defRPr/>
            </a:pPr>
            <a:r>
              <a:rPr lang="fr-FR"/>
              <a:t>Proofpoint Essentials analyse l'ensemble du trafic de messagerie et détecte toutes les menaces contenant des pièces jointes et des URL, conférant ainsi à Proofpoint une vue d'ensemble sur le paysage des menaces ciblant la messagerie électronique. L'efficacité de la solution dépend de la quantité et de la qualité des informations de cyberveille qu'elle exploite. Or, Proofpoint dispose d'un graphique des menaces composé de plus de 700 milliards de points de données, procurant des informations sur de nombreux vecteurs tels que la messagerie électronique, les réseaux, les réseaux sociaux et les applications mobiles (une caractéristique unique que l'on ne retrouve chez aucun autre fournisseur). </a:t>
            </a:r>
          </a:p>
          <a:p>
            <a:pPr>
              <a:defRPr/>
            </a:pPr>
            <a:endParaRPr lang="en-US" altLang="en-US" dirty="0"/>
          </a:p>
          <a:p>
            <a:pPr>
              <a:defRPr/>
            </a:pPr>
            <a:r>
              <a:rPr lang="fr-FR"/>
              <a:t>Proofpoint Essentials empêche les menaces d'atteindre les utilisateurs : il met le message problématique en quarantaine au point d'entrée, pour qu'il n'atteigne jamais la boîte de réception, ou il redirige l'utilisateur vers une page de blocage personnalisée lorsque ce dernier clique sur une URL malveillante. Proofpoint Essentials suit les clics pour déterminer si une personne a cliqué sur une URL altérée devenue malveillante.</a:t>
            </a:r>
          </a:p>
          <a:p>
            <a:pPr>
              <a:defRPr/>
            </a:pPr>
            <a:endParaRPr lang="en-US" altLang="en-US" dirty="0"/>
          </a:p>
          <a:p>
            <a:pPr>
              <a:defRPr/>
            </a:pPr>
            <a:r>
              <a:rPr lang="fr-FR"/>
              <a:t>Enfin, Proofpoint Essentials peut appliquer le même niveau de protection</a:t>
            </a:r>
            <a:r>
              <a:rPr lang="fr-FR" baseline="0"/>
              <a:t> à vos comptes de réseaux sociaux tels que Facebook, Twitter ou YouTube. Il assure la surveillance de ces comptes afin d'identifier les modifications non autorisées et les liens malveillants. Vous pouvez également appliquer des règles d'entreprise supplémentaires à ces comptes afin de détecter et de supprimer tout contenu inapproprié, par exemple du contenu à caractère raciste, injurieux, obscène, etc.</a:t>
            </a:r>
          </a:p>
          <a:p>
            <a:pPr>
              <a:defRPr/>
            </a:pPr>
            <a:endParaRPr lang="en-US" alt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4BD831-726B-42DB-BE1F-962EADE1147B}" type="slidenum">
              <a:rPr lang="en-US" altLang="en-US" smtClean="0">
                <a:latin typeface="Calibri" panose="020F0502020204030204" pitchFamily="34" charset="0"/>
              </a:rPr>
              <a:pPr/>
              <a:t>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539898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381000" y="381000"/>
            <a:ext cx="4572000" cy="2573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t>Plusieurs règles de protection des informations sont créées et activées par défaut, ce qui permet aux entreprises de les déployer très rapidement.</a:t>
            </a:r>
          </a:p>
          <a:p>
            <a:pPr>
              <a:defRPr/>
            </a:pPr>
            <a:endParaRPr lang="en-US" altLang="en-US" baseline="0" dirty="0"/>
          </a:p>
          <a:p>
            <a:pPr>
              <a:defRPr/>
            </a:pPr>
            <a:r>
              <a:rPr lang="fr-FR" baseline="0"/>
              <a:t>Des dictionnaires propres à certains secteurs d'activité et des identifiants intelligents couvrant les données médicales personnelles, les données personnelles, etc. peuvent également être intégrés aux règles personnalisées. </a:t>
            </a:r>
          </a:p>
          <a:p>
            <a:pPr>
              <a:defRPr/>
            </a:pPr>
            <a:endParaRPr lang="en-US" altLang="en-US" baseline="0" dirty="0"/>
          </a:p>
          <a:p>
            <a:pPr>
              <a:defRPr/>
            </a:pPr>
            <a:r>
              <a:rPr lang="fr-FR" baseline="0"/>
              <a:t>Les emails sont examinés lors de leur traitement par Proofpoint Essentials afin de permettre l'application automatique des règles. Les utilisateurs peuvent ainsi travailler normalement puisque la mise en œuvre des règles s'exécute au niveau de la couche de filtrage des messages et n'est pas contrôlée par l'utilisateur.</a:t>
            </a:r>
          </a:p>
          <a:p>
            <a:pPr>
              <a:defRPr/>
            </a:pPr>
            <a:endParaRPr lang="en-US" altLang="en-US" baseline="0" dirty="0"/>
          </a:p>
          <a:p>
            <a:pPr>
              <a:defRPr/>
            </a:pPr>
            <a:r>
              <a:rPr lang="fr-FR" baseline="0"/>
              <a:t>Enfin, la solution de chiffrement n'exige aucun module d'extension. Les utilisateurs peuvent rédiger et envoyer des emails à partir de leur boîte de réception, et les messages sont automatiquement identifiés et chiffrés en fonction de règles définies. Cela permet aux utilisateurs d'envoyer des messages sensibles et d'y répondre directement depuis leur boîte de réception.</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4BD831-726B-42DB-BE1F-962EADE1147B}" type="slidenum">
              <a:rPr lang="en-US" altLang="en-US" smtClean="0">
                <a:latin typeface="Calibri" panose="020F0502020204030204" pitchFamily="34" charset="0"/>
              </a:rPr>
              <a:pPr/>
              <a:t>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587761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381000" y="381000"/>
            <a:ext cx="4572000" cy="2573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dirty="0"/>
              <a:t>La fonctionnalité de continuité de </a:t>
            </a:r>
            <a:r>
              <a:rPr lang="fr-FR" dirty="0" err="1"/>
              <a:t>Proofpoint</a:t>
            </a:r>
            <a:r>
              <a:rPr lang="fr-FR" dirty="0"/>
              <a:t> Essentials permet aux utilisateurs d'accéder aux emails qui ne peuvent pas être livrés dans leur environnement de messagerie pendant 30 jours au maximum.</a:t>
            </a:r>
            <a:r>
              <a:rPr lang="fr-FR" baseline="0" dirty="0"/>
              <a:t> Pour ce faire, un client de type boîte de réception est mis à leur disposition </a:t>
            </a:r>
            <a:r>
              <a:rPr lang="fr-FR" baseline="0" dirty="0" smtClean="0"/>
              <a:t>pour leur </a:t>
            </a:r>
            <a:r>
              <a:rPr lang="fr-FR" baseline="0" dirty="0"/>
              <a:t>permettre de rédiger des emails ou d'y répondre.</a:t>
            </a:r>
          </a:p>
          <a:p>
            <a:pPr>
              <a:defRPr/>
            </a:pPr>
            <a:endParaRPr lang="en-US" altLang="en-US" baseline="0" dirty="0"/>
          </a:p>
          <a:p>
            <a:pPr>
              <a:defRPr/>
            </a:pPr>
            <a:r>
              <a:rPr lang="fr-FR" baseline="0" dirty="0"/>
              <a:t>Ce service est activé automatiquement dès lors qu'un problème de remise est identifié et est désactivé lorsque le fonctionnement normal de la messagerie est rétabli. Aucune action n'est requise de la part des utilisateurs ou des administrateurs.</a:t>
            </a:r>
          </a:p>
          <a:p>
            <a:pPr>
              <a:defRPr/>
            </a:pPr>
            <a:endParaRPr lang="en-US" altLang="en-US" baseline="0" dirty="0"/>
          </a:p>
          <a:p>
            <a:pPr>
              <a:defRPr/>
            </a:pPr>
            <a:r>
              <a:rPr lang="fr-FR" baseline="0" dirty="0"/>
              <a:t>Le stockage et l'accès au service de continuité de la messagerie sont contrôlés dans le cloud et ne nécessitent aucun composant sur site ni aucune configuration. De plus, les données stockées sont protégées à tout instant.</a:t>
            </a:r>
          </a:p>
          <a:p>
            <a:pPr>
              <a:defRPr/>
            </a:pPr>
            <a:endParaRPr lang="en-US" altLang="en-US" baseline="0" dirty="0"/>
          </a:p>
          <a:p>
            <a:pPr>
              <a:defRPr/>
            </a:pPr>
            <a:r>
              <a:rPr lang="fr-FR" baseline="0" dirty="0"/>
              <a:t>Enfin, grâce à la fonctionnalité Instant </a:t>
            </a:r>
            <a:r>
              <a:rPr lang="fr-FR" baseline="0" dirty="0" err="1"/>
              <a:t>Replay</a:t>
            </a:r>
            <a:r>
              <a:rPr lang="fr-FR" baseline="0" dirty="0"/>
              <a:t>, les utilisateurs peuvent également restaurer les emails qu'ils pourraient avoir perdus ou supprimés. Tant les administrateurs que les utilisateurs ont accès à 30 jours d'emails traités par la solution et peuvent restaurer un ou plusieurs messages, le cas échéant.</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4BD831-726B-42DB-BE1F-962EADE1147B}" type="slidenum">
              <a:rPr lang="en-US" altLang="en-US" smtClean="0">
                <a:latin typeface="Calibri" panose="020F0502020204030204" pitchFamily="34" charset="0"/>
              </a:rPr>
              <a:pPr/>
              <a:t>10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629554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381000" y="381000"/>
            <a:ext cx="4572000" cy="2573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z="1200" b="0" dirty="0">
                <a:solidFill>
                  <a:schemeClr val="tx1"/>
                </a:solidFill>
                <a:latin typeface="+mn-lt"/>
                <a:ea typeface="+mn-ea"/>
                <a:cs typeface="+mn-cs"/>
              </a:rPr>
              <a:t>La fonction d'archivage des emails de </a:t>
            </a:r>
            <a:r>
              <a:rPr lang="fr-FR" sz="1200" b="0" dirty="0" err="1">
                <a:solidFill>
                  <a:schemeClr val="tx1"/>
                </a:solidFill>
                <a:latin typeface="+mn-lt"/>
                <a:ea typeface="+mn-ea"/>
                <a:cs typeface="+mn-cs"/>
              </a:rPr>
              <a:t>Proofpoint</a:t>
            </a:r>
            <a:r>
              <a:rPr lang="fr-FR" sz="1200" b="0" dirty="0">
                <a:solidFill>
                  <a:schemeClr val="tx1"/>
                </a:solidFill>
                <a:latin typeface="+mn-lt"/>
                <a:ea typeface="+mn-ea"/>
                <a:cs typeface="+mn-cs"/>
              </a:rPr>
              <a:t> Essentials permet aux entreprises de gérer et de sécuriser les données afin d'assurer leur conformité, de profiter d'un espace de stockage illimité et de réduire les coûts de gestion et de stockage.</a:t>
            </a:r>
          </a:p>
          <a:p>
            <a:endParaRPr lang="en-US" sz="1200" b="0" kern="1200" dirty="0">
              <a:solidFill>
                <a:schemeClr val="tx1"/>
              </a:solidFill>
              <a:effectLst/>
              <a:latin typeface="+mn-lt"/>
              <a:ea typeface="+mn-ea"/>
              <a:cs typeface="+mn-cs"/>
            </a:endParaRPr>
          </a:p>
          <a:p>
            <a:r>
              <a:rPr lang="fr-FR" sz="1200" b="0" dirty="0">
                <a:solidFill>
                  <a:schemeClr val="tx1"/>
                </a:solidFill>
                <a:latin typeface="+mn-lt"/>
                <a:ea typeface="+mn-ea"/>
                <a:cs typeface="+mn-cs"/>
              </a:rPr>
              <a:t>Cette fonction prend en charge tant Microsoft Exchange qu'Office 365 et fait appel à la fonctionnalité Journalisation de Microsoft.</a:t>
            </a:r>
            <a:r>
              <a:rPr lang="fr-FR" sz="1200" b="0" baseline="0" dirty="0">
                <a:solidFill>
                  <a:schemeClr val="tx1"/>
                </a:solidFill>
                <a:latin typeface="+mn-lt"/>
                <a:ea typeface="+mn-ea"/>
                <a:cs typeface="+mn-cs"/>
              </a:rPr>
              <a:t> L'ensemble du trafic entrant, sortant et interne peut être copié et transmis à </a:t>
            </a:r>
            <a:r>
              <a:rPr lang="fr-FR" sz="1200" b="0" baseline="0" dirty="0" err="1">
                <a:solidFill>
                  <a:schemeClr val="tx1"/>
                </a:solidFill>
                <a:latin typeface="+mn-lt"/>
                <a:ea typeface="+mn-ea"/>
                <a:cs typeface="+mn-cs"/>
              </a:rPr>
              <a:t>Proofpoint</a:t>
            </a:r>
            <a:r>
              <a:rPr lang="fr-FR" sz="1200" b="0" baseline="0" dirty="0">
                <a:solidFill>
                  <a:schemeClr val="tx1"/>
                </a:solidFill>
                <a:latin typeface="+mn-lt"/>
                <a:ea typeface="+mn-ea"/>
                <a:cs typeface="+mn-cs"/>
              </a:rPr>
              <a:t> Essentials. Il est ensuite traité et stocké conformément aux règles de rétention de l'entreprise, pendant une durée pouvant aller jusqu'à 10 ans.</a:t>
            </a:r>
          </a:p>
          <a:p>
            <a:endParaRPr lang="en-US" sz="1200" b="0" kern="1200" baseline="0" dirty="0">
              <a:solidFill>
                <a:schemeClr val="tx1"/>
              </a:solidFill>
              <a:effectLst/>
              <a:latin typeface="+mn-lt"/>
              <a:ea typeface="+mn-ea"/>
              <a:cs typeface="+mn-cs"/>
            </a:endParaRPr>
          </a:p>
          <a:p>
            <a:r>
              <a:rPr lang="fr-FR" sz="1200" b="0" baseline="0" dirty="0">
                <a:solidFill>
                  <a:schemeClr val="tx1"/>
                </a:solidFill>
                <a:latin typeface="+mn-lt"/>
                <a:ea typeface="+mn-ea"/>
                <a:cs typeface="+mn-cs"/>
              </a:rPr>
              <a:t>Un certain nombre de fonctionnalités indispensables sont incluses, notamment :</a:t>
            </a:r>
          </a:p>
          <a:p>
            <a:endParaRPr lang="en-US" sz="1200" b="0" kern="1200" baseline="0" dirty="0">
              <a:solidFill>
                <a:schemeClr val="tx1"/>
              </a:solidFill>
              <a:effectLst/>
              <a:latin typeface="+mn-lt"/>
              <a:ea typeface="+mn-ea"/>
              <a:cs typeface="+mn-cs"/>
            </a:endParaRPr>
          </a:p>
          <a:p>
            <a:r>
              <a:rPr lang="fr-FR" sz="1200" b="0" baseline="0" dirty="0">
                <a:solidFill>
                  <a:schemeClr val="tx1"/>
                </a:solidFill>
                <a:latin typeface="+mn-lt"/>
                <a:ea typeface="+mn-ea"/>
                <a:cs typeface="+mn-cs"/>
              </a:rPr>
              <a:t>Prise en charge de la conservation légale au niveau de l'entreprise et de l'utilisateur</a:t>
            </a:r>
          </a:p>
          <a:p>
            <a:r>
              <a:rPr lang="fr-FR" sz="1200" b="0" baseline="0" dirty="0">
                <a:solidFill>
                  <a:schemeClr val="tx1"/>
                </a:solidFill>
                <a:latin typeface="+mn-lt"/>
                <a:ea typeface="+mn-ea"/>
                <a:cs typeface="+mn-cs"/>
              </a:rPr>
              <a:t>Recherche puissante pour les responsables des investigations électroniques et les utilisateurs finaux</a:t>
            </a:r>
          </a:p>
          <a:p>
            <a:r>
              <a:rPr lang="fr-FR" sz="1200" b="0" baseline="0" dirty="0">
                <a:solidFill>
                  <a:schemeClr val="tx1"/>
                </a:solidFill>
                <a:latin typeface="+mn-lt"/>
                <a:ea typeface="+mn-ea"/>
                <a:cs typeface="+mn-cs"/>
              </a:rPr>
              <a:t>Exportation en libre-service</a:t>
            </a:r>
          </a:p>
          <a:p>
            <a:endParaRPr lang="en-US" sz="1200" b="0" kern="1200" baseline="0" dirty="0">
              <a:solidFill>
                <a:schemeClr val="tx1"/>
              </a:solidFill>
              <a:effectLst/>
              <a:latin typeface="+mn-lt"/>
              <a:ea typeface="+mn-ea"/>
              <a:cs typeface="+mn-cs"/>
            </a:endParaRPr>
          </a:p>
          <a:p>
            <a:r>
              <a:rPr lang="fr-FR" sz="1200" b="0" baseline="0" dirty="0">
                <a:solidFill>
                  <a:schemeClr val="tx1"/>
                </a:solidFill>
                <a:latin typeface="+mn-lt"/>
                <a:ea typeface="+mn-ea"/>
                <a:cs typeface="+mn-cs"/>
              </a:rPr>
              <a:t>Enfin, les entreprises peuvent importer des données plus anciennes dans le système d'archivage de </a:t>
            </a:r>
            <a:r>
              <a:rPr lang="fr-FR" sz="1200" b="0" baseline="0" dirty="0" err="1">
                <a:solidFill>
                  <a:schemeClr val="tx1"/>
                </a:solidFill>
                <a:latin typeface="+mn-lt"/>
                <a:ea typeface="+mn-ea"/>
                <a:cs typeface="+mn-cs"/>
              </a:rPr>
              <a:t>Proofpoint</a:t>
            </a:r>
            <a:r>
              <a:rPr lang="fr-FR" sz="1200" b="0" baseline="0" dirty="0">
                <a:solidFill>
                  <a:schemeClr val="tx1"/>
                </a:solidFill>
                <a:latin typeface="+mn-lt"/>
                <a:ea typeface="+mn-ea"/>
                <a:cs typeface="+mn-cs"/>
              </a:rPr>
              <a:t> Essentials pour disposer d'un emplacement unique à des fins d'investigation.</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4BD831-726B-42DB-BE1F-962EADE1147B}" type="slidenum">
              <a:rPr lang="en-US" altLang="en-US" smtClean="0">
                <a:latin typeface="Calibri" panose="020F0502020204030204" pitchFamily="34" charset="0"/>
              </a:rPr>
              <a:pPr/>
              <a:t>11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795794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381000" y="381000"/>
            <a:ext cx="4572000" cy="2573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a:r>
              <a:rPr lang="fr-FR" sz="1400" dirty="0" err="1">
                <a:solidFill>
                  <a:schemeClr val="accent2">
                    <a:lumMod val="75000"/>
                  </a:schemeClr>
                </a:solidFill>
              </a:rPr>
              <a:t>Proofpoint</a:t>
            </a:r>
            <a:r>
              <a:rPr lang="fr-FR" sz="1400" dirty="0">
                <a:solidFill>
                  <a:schemeClr val="accent2">
                    <a:lumMod val="75000"/>
                  </a:schemeClr>
                </a:solidFill>
              </a:rPr>
              <a:t> Essentials est une solution facile à configurer et à gérer. Les fonctionnalités, la configuration et les règles sont définies et activées par défaut conformément aux bonnes pratiques.</a:t>
            </a:r>
            <a:r>
              <a:rPr lang="fr-FR" sz="1400" baseline="0" dirty="0">
                <a:solidFill>
                  <a:schemeClr val="accent2">
                    <a:lumMod val="75000"/>
                  </a:schemeClr>
                </a:solidFill>
              </a:rPr>
              <a:t> De plus, </a:t>
            </a:r>
            <a:r>
              <a:rPr lang="fr-FR" sz="1400" baseline="0" dirty="0" err="1">
                <a:solidFill>
                  <a:schemeClr val="accent2">
                    <a:lumMod val="75000"/>
                  </a:schemeClr>
                </a:solidFill>
              </a:rPr>
              <a:t>Proofpoint</a:t>
            </a:r>
            <a:r>
              <a:rPr lang="fr-FR" sz="1400" baseline="0" dirty="0">
                <a:solidFill>
                  <a:schemeClr val="accent2">
                    <a:lumMod val="75000"/>
                  </a:schemeClr>
                </a:solidFill>
              </a:rPr>
              <a:t> Essentials propose une assistance à la configuration qui permet de former vos administrateurs à l'emploi de l'interface utilisateur et de répondre à vos besoins spécifiques en matière de configuration.</a:t>
            </a:r>
          </a:p>
          <a:p>
            <a:pPr lvl="2"/>
            <a:endParaRPr lang="en-US" sz="1400" baseline="0" dirty="0">
              <a:solidFill>
                <a:schemeClr val="accent2">
                  <a:lumMod val="75000"/>
                </a:schemeClr>
              </a:solidFill>
            </a:endParaRPr>
          </a:p>
          <a:p>
            <a:pPr lvl="2"/>
            <a:r>
              <a:rPr lang="fr-FR" sz="1400" baseline="0" dirty="0">
                <a:solidFill>
                  <a:schemeClr val="accent2">
                    <a:lumMod val="75000"/>
                  </a:schemeClr>
                </a:solidFill>
              </a:rPr>
              <a:t>Si vous travaillez dans Office 365, vous pouvez synchroniser vos utilisateurs par le biais d'Active Directory ou d'Azure. </a:t>
            </a:r>
            <a:r>
              <a:rPr lang="fr-FR" sz="1400" baseline="0" dirty="0" err="1">
                <a:solidFill>
                  <a:schemeClr val="accent2">
                    <a:lumMod val="75000"/>
                  </a:schemeClr>
                </a:solidFill>
              </a:rPr>
              <a:t>Proofpoint</a:t>
            </a:r>
            <a:r>
              <a:rPr lang="fr-FR" sz="1400" baseline="0" dirty="0">
                <a:solidFill>
                  <a:schemeClr val="accent2">
                    <a:lumMod val="75000"/>
                  </a:schemeClr>
                </a:solidFill>
              </a:rPr>
              <a:t> Essentials offre également d'autres outils, tels qu'une fonction d'importation de fichiers .csv ainsi qu'une fonction </a:t>
            </a:r>
            <a:r>
              <a:rPr lang="fr-FR" sz="1400" baseline="0" dirty="0" smtClean="0">
                <a:solidFill>
                  <a:schemeClr val="accent2">
                    <a:lumMod val="75000"/>
                  </a:schemeClr>
                </a:solidFill>
              </a:rPr>
              <a:t>d'auto-découverte </a:t>
            </a:r>
            <a:r>
              <a:rPr lang="fr-FR" sz="1400" baseline="0" dirty="0">
                <a:solidFill>
                  <a:schemeClr val="accent2">
                    <a:lumMod val="75000"/>
                  </a:schemeClr>
                </a:solidFill>
              </a:rPr>
              <a:t>des utilisateurs permettant d'identifier et de gérer les utilisateurs par l'intermédiaire de votre trafic de messagerie, ce qui limite les tâches de configuration initiale des utilisateurs.</a:t>
            </a:r>
          </a:p>
          <a:p>
            <a:pPr lvl="2"/>
            <a:endParaRPr lang="en-US" sz="1400" baseline="0" dirty="0">
              <a:solidFill>
                <a:schemeClr val="accent2">
                  <a:lumMod val="75000"/>
                </a:schemeClr>
              </a:solidFill>
            </a:endParaRPr>
          </a:p>
          <a:p>
            <a:pPr lvl="2"/>
            <a:r>
              <a:rPr lang="fr-FR" sz="1400" baseline="0" dirty="0">
                <a:solidFill>
                  <a:schemeClr val="accent2">
                    <a:lumMod val="75000"/>
                  </a:schemeClr>
                </a:solidFill>
              </a:rPr>
              <a:t>Enfin, les administrateurs et les utilisateurs emploient la même interface pour accéder à </a:t>
            </a:r>
            <a:r>
              <a:rPr lang="fr-FR" sz="1400" baseline="0" dirty="0" err="1">
                <a:solidFill>
                  <a:schemeClr val="accent2">
                    <a:lumMod val="75000"/>
                  </a:schemeClr>
                </a:solidFill>
              </a:rPr>
              <a:t>Proofpoint</a:t>
            </a:r>
            <a:r>
              <a:rPr lang="fr-FR" sz="1400" baseline="0" dirty="0">
                <a:solidFill>
                  <a:schemeClr val="accent2">
                    <a:lumMod val="75000"/>
                  </a:schemeClr>
                </a:solidFill>
              </a:rPr>
              <a:t> Essentials et assurer sa gestion. Cela simplifie la configuration et la formation initiales, de même que les activités de gestion courantes.</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4BD831-726B-42DB-BE1F-962EADE1147B}" type="slidenum">
              <a:rPr lang="en-US" altLang="en-US" smtClean="0">
                <a:latin typeface="Calibri" panose="020F0502020204030204" pitchFamily="34" charset="0"/>
              </a:rPr>
              <a:pPr/>
              <a:t>12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754331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fr-FR" dirty="0"/>
              <a:t>Nous voici </a:t>
            </a:r>
            <a:r>
              <a:rPr lang="fr-FR" dirty="0" smtClean="0"/>
              <a:t>arrivés </a:t>
            </a:r>
            <a:r>
              <a:rPr lang="fr-FR" dirty="0"/>
              <a:t>au terme du tour d'horizon de toutes les fonctionnalités que </a:t>
            </a:r>
            <a:r>
              <a:rPr lang="fr-FR" dirty="0" err="1"/>
              <a:t>Proofpoint</a:t>
            </a:r>
            <a:r>
              <a:rPr lang="fr-FR" dirty="0"/>
              <a:t> Essentials peut offrir aux PME. Examinons à présent les différents packs et leur composition.  Nul ne l'ignore, chaque entreprise est unique et a des besoins propres. Voilà pourquoi nous avons choisi de décliner </a:t>
            </a:r>
            <a:r>
              <a:rPr lang="fr-FR" dirty="0" err="1"/>
              <a:t>Proofpoint</a:t>
            </a:r>
            <a:r>
              <a:rPr lang="fr-FR" dirty="0"/>
              <a:t> Essentials en plusieurs offres distinctes.  </a:t>
            </a:r>
          </a:p>
          <a:p>
            <a:endParaRPr lang="en-US" dirty="0"/>
          </a:p>
          <a:p>
            <a:pPr marL="171450" indent="-171450">
              <a:buFontTx/>
              <a:buChar char="-"/>
            </a:pPr>
            <a:r>
              <a:rPr lang="fr-FR" dirty="0"/>
              <a:t>Notre </a:t>
            </a:r>
            <a:r>
              <a:rPr lang="fr-FR" u="sng" dirty="0"/>
              <a:t>pack </a:t>
            </a:r>
            <a:r>
              <a:rPr lang="fr-FR" u="sng" dirty="0" err="1"/>
              <a:t>Beginner</a:t>
            </a:r>
            <a:r>
              <a:rPr lang="fr-FR" dirty="0"/>
              <a:t> propose des fonctions de filtrage des emails (entrants et sortants), un antivirus (utilisant 3 moteurs différents) ainsi qu'une protection contre le </a:t>
            </a:r>
            <a:r>
              <a:rPr lang="fr-FR" dirty="0" err="1"/>
              <a:t>phishing</a:t>
            </a:r>
            <a:r>
              <a:rPr lang="fr-FR" dirty="0"/>
              <a:t> et les emails d'imposteurs.</a:t>
            </a:r>
          </a:p>
          <a:p>
            <a:pPr marL="171450" indent="-171450">
              <a:buFontTx/>
              <a:buChar char="-"/>
            </a:pPr>
            <a:r>
              <a:rPr lang="fr-FR" dirty="0"/>
              <a:t>Le </a:t>
            </a:r>
            <a:r>
              <a:rPr lang="fr-FR" u="sng" dirty="0"/>
              <a:t>pack Business</a:t>
            </a:r>
            <a:r>
              <a:rPr lang="fr-FR" dirty="0"/>
              <a:t>, le plus populaire, ajoute la protection contre les attaques ciblées avancées sous la forme d'une protection contre les URL et pièces jointes malveillantes et d'un système de prévention des fuites de données (DLP). </a:t>
            </a:r>
          </a:p>
          <a:p>
            <a:pPr marL="171450" indent="-171450">
              <a:buFontTx/>
              <a:buChar char="-"/>
            </a:pPr>
            <a:r>
              <a:rPr lang="fr-FR" dirty="0"/>
              <a:t>Le </a:t>
            </a:r>
            <a:r>
              <a:rPr lang="fr-FR" u="sng" dirty="0"/>
              <a:t>pack Advanced</a:t>
            </a:r>
            <a:r>
              <a:rPr lang="fr-FR" dirty="0"/>
              <a:t> s'adresse aux clients ayant besoin de fonctions de chiffrement des emails et/ou de protection des comptes de réseaux sociaux.</a:t>
            </a:r>
          </a:p>
          <a:p>
            <a:pPr marL="171450" indent="-171450">
              <a:buFontTx/>
              <a:buChar char="-"/>
            </a:pPr>
            <a:r>
              <a:rPr lang="fr-FR" dirty="0"/>
              <a:t>Le </a:t>
            </a:r>
            <a:r>
              <a:rPr lang="fr-FR" u="sng" dirty="0"/>
              <a:t>pack Professional</a:t>
            </a:r>
            <a:r>
              <a:rPr lang="fr-FR" dirty="0"/>
              <a:t> comprend toutes les fonctions détaillées ci-dessus de </a:t>
            </a:r>
            <a:r>
              <a:rPr lang="fr-FR" dirty="0" err="1"/>
              <a:t>Proofpoint</a:t>
            </a:r>
            <a:r>
              <a:rPr lang="fr-FR" dirty="0"/>
              <a:t> Essentials, plus l'archivage des emails.  Vous pouvez donc orienter le choix du client vers le pack le mieux adapté à ses besoins. </a:t>
            </a:r>
          </a:p>
          <a:p>
            <a:endParaRPr lang="en-US" dirty="0"/>
          </a:p>
        </p:txBody>
      </p:sp>
      <p:sp>
        <p:nvSpPr>
          <p:cNvPr id="4" name="Slide Number Placeholder 3"/>
          <p:cNvSpPr>
            <a:spLocks noGrp="1"/>
          </p:cNvSpPr>
          <p:nvPr>
            <p:ph type="sldNum" sz="quarter" idx="5"/>
          </p:nvPr>
        </p:nvSpPr>
        <p:spPr/>
        <p:txBody>
          <a:bodyPr/>
          <a:lstStyle/>
          <a:p>
            <a:fld id="{8547E1EE-0039-4797-B978-F453418260D1}" type="slidenum">
              <a:rPr lang="en-US" smtClean="0"/>
              <a:pPr/>
              <a:t>13</a:t>
            </a:fld>
            <a:endParaRPr lang="en-US" smtClean="0"/>
          </a:p>
        </p:txBody>
      </p:sp>
    </p:spTree>
    <p:extLst>
      <p:ext uri="{BB962C8B-B14F-4D97-AF65-F5344CB8AC3E}">
        <p14:creationId xmlns:p14="http://schemas.microsoft.com/office/powerpoint/2010/main" val="2856252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fr-FR" sz="1200" b="1" dirty="0">
                <a:solidFill>
                  <a:schemeClr val="tx1"/>
                </a:solidFill>
                <a:latin typeface="+mn-lt"/>
                <a:ea typeface="+mn-ea"/>
                <a:cs typeface="+mn-cs"/>
              </a:rPr>
              <a:t>Analyse de rentabilisation : Les PME peuvent économiser plus de </a:t>
            </a:r>
            <a:r>
              <a:rPr lang="fr-FR" sz="1200" b="1" dirty="0" smtClean="0">
                <a:solidFill>
                  <a:schemeClr val="tx1"/>
                </a:solidFill>
                <a:latin typeface="+mn-lt"/>
                <a:ea typeface="+mn-ea"/>
                <a:cs typeface="+mn-cs"/>
              </a:rPr>
              <a:t>20</a:t>
            </a:r>
            <a:r>
              <a:rPr lang="fr-FR" sz="1200" b="1" dirty="0">
                <a:solidFill>
                  <a:schemeClr val="tx1"/>
                </a:solidFill>
                <a:latin typeface="+mn-lt"/>
                <a:ea typeface="+mn-ea"/>
                <a:cs typeface="+mn-cs"/>
              </a:rPr>
              <a:t> 000 USD par an environ grâce à l'efficacité supérieure de la solution </a:t>
            </a:r>
            <a:r>
              <a:rPr lang="fr-FR" sz="1200" b="1" dirty="0" err="1">
                <a:solidFill>
                  <a:schemeClr val="tx1"/>
                </a:solidFill>
                <a:latin typeface="+mn-lt"/>
                <a:ea typeface="+mn-ea"/>
                <a:cs typeface="+mn-cs"/>
              </a:rPr>
              <a:t>Proofpoint</a:t>
            </a:r>
            <a:r>
              <a:rPr lang="fr-FR" sz="1200" b="1" dirty="0">
                <a:solidFill>
                  <a:schemeClr val="tx1"/>
                </a:solidFill>
                <a:latin typeface="+mn-lt"/>
                <a:ea typeface="+mn-ea"/>
                <a:cs typeface="+mn-cs"/>
              </a:rPr>
              <a:t> en termes de sécurité. </a:t>
            </a:r>
          </a:p>
          <a:p>
            <a:r>
              <a:rPr lang="fr-FR" sz="1200" b="0" dirty="0">
                <a:solidFill>
                  <a:schemeClr val="tx1"/>
                </a:solidFill>
                <a:latin typeface="+mn-lt"/>
                <a:ea typeface="+mn-ea"/>
                <a:cs typeface="+mn-cs"/>
              </a:rPr>
              <a:t>Temps moyen nécessaire pour examiner un incident : 10 minutes (</a:t>
            </a:r>
            <a:r>
              <a:rPr lang="fr-FR" sz="1200" b="0" dirty="0" err="1">
                <a:solidFill>
                  <a:schemeClr val="tx1"/>
                </a:solidFill>
                <a:latin typeface="+mn-lt"/>
                <a:ea typeface="+mn-ea"/>
                <a:cs typeface="+mn-cs"/>
              </a:rPr>
              <a:t>Ponemon</a:t>
            </a:r>
            <a:r>
              <a:rPr lang="fr-FR" sz="1200" b="0" dirty="0">
                <a:solidFill>
                  <a:schemeClr val="tx1"/>
                </a:solidFill>
                <a:latin typeface="+mn-lt"/>
                <a:ea typeface="+mn-ea"/>
                <a:cs typeface="+mn-cs"/>
              </a:rPr>
              <a:t>) • 10 minutes / 60 minutes = 0,167 heure </a:t>
            </a:r>
          </a:p>
          <a:p>
            <a:r>
              <a:rPr lang="fr-FR" sz="1200" b="0" dirty="0">
                <a:solidFill>
                  <a:schemeClr val="tx1"/>
                </a:solidFill>
                <a:latin typeface="+mn-lt"/>
                <a:ea typeface="+mn-ea"/>
                <a:cs typeface="+mn-cs"/>
              </a:rPr>
              <a:t>Coût total du service informatique : 120 000 USD</a:t>
            </a:r>
            <a:br>
              <a:rPr lang="fr-FR" sz="1200" b="0" dirty="0">
                <a:solidFill>
                  <a:schemeClr val="tx1"/>
                </a:solidFill>
                <a:latin typeface="+mn-lt"/>
                <a:ea typeface="+mn-ea"/>
                <a:cs typeface="+mn-cs"/>
              </a:rPr>
            </a:br>
            <a:r>
              <a:rPr lang="fr-FR" sz="1200" b="0" dirty="0">
                <a:solidFill>
                  <a:schemeClr val="tx1"/>
                </a:solidFill>
                <a:latin typeface="+mn-lt"/>
                <a:ea typeface="+mn-ea"/>
                <a:cs typeface="+mn-cs"/>
              </a:rPr>
              <a:t>• 120 000 USD / 2 080 heures de travail par an = 57,69 USD par heure </a:t>
            </a:r>
          </a:p>
          <a:p>
            <a:r>
              <a:rPr lang="fr-FR" sz="1200" b="0" dirty="0">
                <a:solidFill>
                  <a:schemeClr val="tx1"/>
                </a:solidFill>
                <a:latin typeface="+mn-lt"/>
                <a:ea typeface="+mn-ea"/>
                <a:cs typeface="+mn-cs"/>
              </a:rPr>
              <a:t>Économies réalisées grâce à l'efficacité supérieure de la solution </a:t>
            </a:r>
            <a:r>
              <a:rPr lang="fr-FR" sz="1200" b="0" dirty="0" err="1">
                <a:solidFill>
                  <a:schemeClr val="tx1"/>
                </a:solidFill>
                <a:latin typeface="+mn-lt"/>
                <a:ea typeface="+mn-ea"/>
                <a:cs typeface="+mn-cs"/>
              </a:rPr>
              <a:t>Proofpoint</a:t>
            </a:r>
            <a:r>
              <a:rPr lang="fr-FR" sz="1200" b="0" dirty="0">
                <a:solidFill>
                  <a:schemeClr val="tx1"/>
                </a:solidFill>
                <a:latin typeface="+mn-lt"/>
                <a:ea typeface="+mn-ea"/>
                <a:cs typeface="+mn-cs"/>
              </a:rPr>
              <a:t> : </a:t>
            </a:r>
          </a:p>
          <a:p>
            <a:r>
              <a:rPr lang="fr-FR" sz="1200" b="0" dirty="0">
                <a:solidFill>
                  <a:schemeClr val="tx1"/>
                </a:solidFill>
                <a:latin typeface="+mn-lt"/>
                <a:ea typeface="+mn-ea"/>
                <a:cs typeface="+mn-cs"/>
              </a:rPr>
              <a:t>• Environ </a:t>
            </a:r>
            <a:r>
              <a:rPr lang="fr-FR" sz="1200" b="0" dirty="0" smtClean="0">
                <a:solidFill>
                  <a:schemeClr val="tx1"/>
                </a:solidFill>
                <a:latin typeface="+mn-lt"/>
                <a:ea typeface="+mn-ea"/>
                <a:cs typeface="+mn-cs"/>
              </a:rPr>
              <a:t>200</a:t>
            </a:r>
            <a:r>
              <a:rPr lang="fr-FR" sz="1200" b="0" dirty="0">
                <a:solidFill>
                  <a:schemeClr val="tx1"/>
                </a:solidFill>
                <a:latin typeface="+mn-lt"/>
                <a:ea typeface="+mn-ea"/>
                <a:cs typeface="+mn-cs"/>
              </a:rPr>
              <a:t> pièces jointes malveillantes manquées par mois x 0,167 = </a:t>
            </a:r>
            <a:r>
              <a:rPr lang="fr-FR" sz="1200" b="0" dirty="0" smtClean="0">
                <a:solidFill>
                  <a:schemeClr val="tx1"/>
                </a:solidFill>
                <a:latin typeface="+mn-lt"/>
                <a:ea typeface="+mn-ea"/>
                <a:cs typeface="+mn-cs"/>
              </a:rPr>
              <a:t>33,4</a:t>
            </a:r>
            <a:r>
              <a:rPr lang="fr-FR" sz="1200" b="0" dirty="0">
                <a:solidFill>
                  <a:schemeClr val="tx1"/>
                </a:solidFill>
                <a:latin typeface="+mn-lt"/>
                <a:ea typeface="+mn-ea"/>
                <a:cs typeface="+mn-cs"/>
              </a:rPr>
              <a:t> heures/mois passées à examiner des incidents </a:t>
            </a:r>
          </a:p>
          <a:p>
            <a:r>
              <a:rPr lang="fr-FR" sz="1200" b="0" dirty="0">
                <a:solidFill>
                  <a:schemeClr val="tx1"/>
                </a:solidFill>
                <a:latin typeface="+mn-lt"/>
                <a:ea typeface="+mn-ea"/>
                <a:cs typeface="+mn-cs"/>
              </a:rPr>
              <a:t>• </a:t>
            </a:r>
            <a:r>
              <a:rPr lang="fr-FR" sz="1200" b="0" dirty="0" smtClean="0">
                <a:solidFill>
                  <a:schemeClr val="tx1"/>
                </a:solidFill>
                <a:latin typeface="+mn-lt"/>
                <a:ea typeface="+mn-ea"/>
                <a:cs typeface="+mn-cs"/>
              </a:rPr>
              <a:t>33,4</a:t>
            </a:r>
            <a:r>
              <a:rPr lang="fr-FR" sz="1200" b="0" dirty="0">
                <a:solidFill>
                  <a:schemeClr val="tx1"/>
                </a:solidFill>
                <a:latin typeface="+mn-lt"/>
                <a:ea typeface="+mn-ea"/>
                <a:cs typeface="+mn-cs"/>
              </a:rPr>
              <a:t> heures x 57,69 USD = </a:t>
            </a:r>
            <a:r>
              <a:rPr lang="fr-FR" sz="1200" b="0" dirty="0" smtClean="0">
                <a:solidFill>
                  <a:schemeClr val="tx1"/>
                </a:solidFill>
                <a:latin typeface="+mn-lt"/>
                <a:ea typeface="+mn-ea"/>
                <a:cs typeface="+mn-cs"/>
              </a:rPr>
              <a:t>1</a:t>
            </a:r>
            <a:r>
              <a:rPr lang="fr-FR" sz="1200" b="0" dirty="0">
                <a:solidFill>
                  <a:schemeClr val="tx1"/>
                </a:solidFill>
                <a:latin typeface="+mn-lt"/>
                <a:ea typeface="+mn-ea"/>
                <a:cs typeface="+mn-cs"/>
              </a:rPr>
              <a:t> </a:t>
            </a:r>
            <a:r>
              <a:rPr lang="fr-FR" sz="1200" b="0" dirty="0" smtClean="0">
                <a:solidFill>
                  <a:schemeClr val="tx1"/>
                </a:solidFill>
                <a:latin typeface="+mn-lt"/>
                <a:ea typeface="+mn-ea"/>
                <a:cs typeface="+mn-cs"/>
              </a:rPr>
              <a:t>926,8</a:t>
            </a:r>
            <a:r>
              <a:rPr lang="fr-FR" sz="1200" b="0" dirty="0">
                <a:solidFill>
                  <a:schemeClr val="tx1"/>
                </a:solidFill>
                <a:latin typeface="+mn-lt"/>
                <a:ea typeface="+mn-ea"/>
                <a:cs typeface="+mn-cs"/>
              </a:rPr>
              <a:t> USD en coûts mensuels </a:t>
            </a:r>
          </a:p>
          <a:p>
            <a:r>
              <a:rPr lang="fr-FR" sz="1200" b="0" dirty="0">
                <a:solidFill>
                  <a:schemeClr val="tx1"/>
                </a:solidFill>
                <a:latin typeface="+mn-lt"/>
                <a:ea typeface="+mn-ea"/>
                <a:cs typeface="+mn-cs"/>
              </a:rPr>
              <a:t>– </a:t>
            </a:r>
            <a:r>
              <a:rPr lang="fr-FR" sz="1200" b="1" dirty="0" smtClean="0">
                <a:solidFill>
                  <a:schemeClr val="tx1"/>
                </a:solidFill>
                <a:latin typeface="+mn-lt"/>
                <a:ea typeface="+mn-ea"/>
                <a:cs typeface="+mn-cs"/>
              </a:rPr>
              <a:t>1</a:t>
            </a:r>
            <a:r>
              <a:rPr lang="fr-FR" sz="1200" b="1" dirty="0">
                <a:solidFill>
                  <a:schemeClr val="tx1"/>
                </a:solidFill>
                <a:latin typeface="+mn-lt"/>
                <a:ea typeface="+mn-ea"/>
                <a:cs typeface="+mn-cs"/>
              </a:rPr>
              <a:t> </a:t>
            </a:r>
            <a:r>
              <a:rPr lang="fr-FR" sz="1200" b="1" dirty="0" smtClean="0">
                <a:solidFill>
                  <a:schemeClr val="tx1"/>
                </a:solidFill>
                <a:latin typeface="+mn-lt"/>
                <a:ea typeface="+mn-ea"/>
                <a:cs typeface="+mn-cs"/>
              </a:rPr>
              <a:t>926,8</a:t>
            </a:r>
            <a:r>
              <a:rPr lang="fr-FR" sz="1200" b="1" dirty="0">
                <a:solidFill>
                  <a:schemeClr val="tx1"/>
                </a:solidFill>
                <a:latin typeface="+mn-lt"/>
                <a:ea typeface="+mn-ea"/>
                <a:cs typeface="+mn-cs"/>
              </a:rPr>
              <a:t> USD x 12 = </a:t>
            </a:r>
            <a:r>
              <a:rPr lang="fr-FR" sz="1200" b="1" dirty="0" smtClean="0">
                <a:solidFill>
                  <a:schemeClr val="tx1"/>
                </a:solidFill>
                <a:latin typeface="+mn-lt"/>
                <a:ea typeface="+mn-ea"/>
                <a:cs typeface="+mn-cs"/>
              </a:rPr>
              <a:t>23</a:t>
            </a:r>
            <a:r>
              <a:rPr lang="fr-FR" sz="1200" b="1" dirty="0">
                <a:solidFill>
                  <a:schemeClr val="tx1"/>
                </a:solidFill>
                <a:latin typeface="+mn-lt"/>
                <a:ea typeface="+mn-ea"/>
                <a:cs typeface="+mn-cs"/>
              </a:rPr>
              <a:t> </a:t>
            </a:r>
            <a:r>
              <a:rPr lang="fr-FR" sz="1200" b="1" dirty="0" smtClean="0">
                <a:solidFill>
                  <a:schemeClr val="tx1"/>
                </a:solidFill>
                <a:latin typeface="+mn-lt"/>
                <a:ea typeface="+mn-ea"/>
                <a:cs typeface="+mn-cs"/>
              </a:rPr>
              <a:t>122</a:t>
            </a:r>
            <a:r>
              <a:rPr lang="fr-FR" sz="1200" b="1" dirty="0">
                <a:solidFill>
                  <a:schemeClr val="tx1"/>
                </a:solidFill>
                <a:latin typeface="+mn-lt"/>
                <a:ea typeface="+mn-ea"/>
                <a:cs typeface="+mn-cs"/>
              </a:rPr>
              <a:t> USD d'économie sur les coûts annuels grâce à la solution </a:t>
            </a:r>
            <a:r>
              <a:rPr lang="fr-FR" sz="1200" b="1" dirty="0" err="1">
                <a:solidFill>
                  <a:schemeClr val="tx1"/>
                </a:solidFill>
                <a:latin typeface="+mn-lt"/>
                <a:ea typeface="+mn-ea"/>
                <a:cs typeface="+mn-cs"/>
              </a:rPr>
              <a:t>Proofpoint</a:t>
            </a:r>
            <a:r>
              <a:rPr lang="fr-FR" sz="1200" b="1"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7B5D341-E1F3-3B47-9946-5D39F3FD3C0B}" type="slidenum">
              <a:rPr lang="en-US" smtClean="0"/>
              <a:t>14</a:t>
            </a:fld>
            <a:endParaRPr lang="en-US" smtClean="0"/>
          </a:p>
        </p:txBody>
      </p:sp>
    </p:spTree>
    <p:extLst>
      <p:ext uri="{BB962C8B-B14F-4D97-AF65-F5344CB8AC3E}">
        <p14:creationId xmlns:p14="http://schemas.microsoft.com/office/powerpoint/2010/main" val="358178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normAutofit/>
          </a:bodyPr>
          <a:lstStyle/>
          <a:p>
            <a:r>
              <a:rPr lang="fr-FR"/>
              <a:t>EN RÉSUMÉ : Proofpoint Essentials = la solution la plus intéressante pour les PME</a:t>
            </a:r>
          </a:p>
          <a:p>
            <a:endParaRPr lang="en-US" baseline="0" dirty="0"/>
          </a:p>
          <a:p>
            <a:r>
              <a:rPr lang="fr-FR" baseline="0"/>
              <a:t>Avantages et performances à mettre en évidence :</a:t>
            </a:r>
          </a:p>
          <a:p>
            <a:r>
              <a:rPr lang="fr-FR" baseline="0"/>
              <a:t>- </a:t>
            </a:r>
            <a:r>
              <a:rPr lang="fr-FR" u="sng" baseline="0"/>
              <a:t>Protection de haut niveau : </a:t>
            </a:r>
            <a:r>
              <a:rPr lang="fr-FR"/>
              <a:t>Rappeler les excellents résultats aux tests indépendants (voir détails en annexe).</a:t>
            </a:r>
          </a:p>
          <a:p>
            <a:r>
              <a:rPr lang="fr-FR" baseline="0"/>
              <a:t>- </a:t>
            </a:r>
            <a:r>
              <a:rPr lang="fr-FR" u="sng" baseline="0"/>
              <a:t>Fonctionnalités étendues : </a:t>
            </a:r>
            <a:r>
              <a:rPr lang="fr-FR" baseline="0"/>
              <a:t>Récapituler les fonctionnalités (voir diapositives précédentes).</a:t>
            </a:r>
          </a:p>
          <a:p>
            <a:r>
              <a:rPr lang="fr-FR" baseline="0"/>
              <a:t>- </a:t>
            </a:r>
            <a:r>
              <a:rPr lang="fr-FR" u="sng" baseline="0"/>
              <a:t>Tarif avantageux :</a:t>
            </a:r>
            <a:r>
              <a:rPr lang="fr-FR" u="none" baseline="0"/>
              <a:t> </a:t>
            </a:r>
            <a:r>
              <a:rPr lang="fr-FR" baseline="0"/>
              <a:t>Tarif avantageux appliqué à tous les packs.</a:t>
            </a:r>
          </a:p>
          <a:p>
            <a:r>
              <a:rPr lang="fr-FR" baseline="0"/>
              <a:t>- </a:t>
            </a:r>
            <a:r>
              <a:rPr lang="fr-FR" u="sng" baseline="0"/>
              <a:t>Déploiement rapide :</a:t>
            </a:r>
            <a:r>
              <a:rPr lang="fr-FR" baseline="0"/>
              <a:t> Les nouveaux comptes activés se voient appliquer des règles conformes aux bonnes pratiques. De plus, Proofpoint assure un support complet pour la configuration des comptes.</a:t>
            </a:r>
          </a:p>
          <a:p>
            <a:r>
              <a:rPr lang="fr-FR" baseline="0"/>
              <a:t>- </a:t>
            </a:r>
            <a:r>
              <a:rPr lang="fr-FR" u="sng" baseline="0"/>
              <a:t>Gestion simple :</a:t>
            </a:r>
            <a:r>
              <a:rPr lang="fr-FR" baseline="0"/>
              <a:t> Gestion continue minimale du service ; interface conviviale, les utilisateurs peuvent gérer leurs propres listes d'autorisation/blocage et leur propre quarantaine.</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77B5D341-E1F3-3B47-9946-5D39F3FD3C0B}" type="slidenum">
              <a:rPr lang="en-US" smtClean="0"/>
              <a:t>15</a:t>
            </a:fld>
            <a:endParaRPr lang="en-US" smtClean="0"/>
          </a:p>
        </p:txBody>
      </p:sp>
    </p:spTree>
    <p:extLst>
      <p:ext uri="{BB962C8B-B14F-4D97-AF65-F5344CB8AC3E}">
        <p14:creationId xmlns:p14="http://schemas.microsoft.com/office/powerpoint/2010/main" val="330147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lstStyle/>
          <a:p>
            <a:r>
              <a:rPr lang="fr-FR"/>
              <a:t>Incluez les liens vidéo pertinents en fonction du public cible</a:t>
            </a:r>
          </a:p>
          <a:p>
            <a:endParaRPr lang="en-GB" dirty="0"/>
          </a:p>
          <a:p>
            <a:r>
              <a:rPr lang="fr-FR"/>
              <a:t>Démonstration de Proofpoint Essentials : </a:t>
            </a:r>
            <a:r>
              <a:rPr lang="fr-FR">
                <a:hlinkClick r:id="rId3"/>
              </a:rPr>
              <a:t>https://www.youtube.com/watch?v=CZANfOBzjYY</a:t>
            </a:r>
          </a:p>
          <a:p>
            <a:endParaRPr lang="en-GB" dirty="0"/>
          </a:p>
          <a:p>
            <a:endParaRPr lang="en-GB" dirty="0"/>
          </a:p>
        </p:txBody>
      </p:sp>
      <p:sp>
        <p:nvSpPr>
          <p:cNvPr id="4" name="Slide Number Placeholder 3"/>
          <p:cNvSpPr>
            <a:spLocks noGrp="1"/>
          </p:cNvSpPr>
          <p:nvPr>
            <p:ph type="sldNum" sz="quarter" idx="10"/>
          </p:nvPr>
        </p:nvSpPr>
        <p:spPr/>
        <p:txBody>
          <a:bodyPr/>
          <a:lstStyle/>
          <a:p>
            <a:fld id="{77B5D341-E1F3-3B47-9946-5D39F3FD3C0B}" type="slidenum">
              <a:rPr lang="en-US" smtClean="0"/>
              <a:t>16</a:t>
            </a:fld>
            <a:endParaRPr lang="en-US" smtClean="0"/>
          </a:p>
        </p:txBody>
      </p:sp>
    </p:spTree>
    <p:extLst>
      <p:ext uri="{BB962C8B-B14F-4D97-AF65-F5344CB8AC3E}">
        <p14:creationId xmlns:p14="http://schemas.microsoft.com/office/powerpoint/2010/main" val="2207697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ark Title Slide">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userDrawn="1"/>
        </p:nvSpPr>
        <p:spPr>
          <a:xfrm>
            <a:off x="0" y="3439886"/>
            <a:ext cx="12188825" cy="2583543"/>
          </a:xfrm>
          <a:prstGeom prst="rect">
            <a:avLst/>
          </a:prstGeom>
          <a:solidFill>
            <a:schemeClr val="tx1">
              <a:alpha val="5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
        <p:nvSpPr>
          <p:cNvPr id="2" name="Title 1"/>
          <p:cNvSpPr>
            <a:spLocks noGrp="1"/>
          </p:cNvSpPr>
          <p:nvPr>
            <p:ph type="ctrTitle"/>
          </p:nvPr>
        </p:nvSpPr>
        <p:spPr>
          <a:xfrm>
            <a:off x="4978242" y="3657600"/>
            <a:ext cx="6517072" cy="1428750"/>
          </a:xfrm>
        </p:spPr>
        <p:txBody>
          <a:bodyPr anchor="b"/>
          <a:lstStyle>
            <a:lvl1pPr algn="l">
              <a:defRPr sz="3600" spc="-100" baseline="0">
                <a:solidFill>
                  <a:schemeClr val="accent1">
                    <a:lumMod val="60000"/>
                    <a:lumOff val="40000"/>
                  </a:schemeClr>
                </a:solidFill>
              </a:defRPr>
            </a:lvl1pPr>
          </a:lstStyle>
          <a:p>
            <a:r>
              <a:rPr lang="en-US" dirty="0"/>
              <a:t>Click to edit Master title style</a:t>
            </a:r>
            <a:endParaRPr dirty="0"/>
          </a:p>
        </p:txBody>
      </p:sp>
      <p:sp>
        <p:nvSpPr>
          <p:cNvPr id="3" name="Subtitle 2"/>
          <p:cNvSpPr>
            <a:spLocks noGrp="1"/>
          </p:cNvSpPr>
          <p:nvPr>
            <p:ph type="subTitle" idx="1"/>
          </p:nvPr>
        </p:nvSpPr>
        <p:spPr>
          <a:xfrm>
            <a:off x="4978242" y="5086350"/>
            <a:ext cx="6517072" cy="702564"/>
          </a:xfrm>
        </p:spPr>
        <p:txBody>
          <a:bodyPr anchor="t">
            <a:noAutofit/>
          </a:bodyPr>
          <a:lstStyle>
            <a:lvl1pPr marL="0" indent="0" algn="l">
              <a:spcBef>
                <a:spcPts val="600"/>
              </a:spcBef>
              <a:buNone/>
              <a:defRPr sz="18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5" name="Footer Placeholder 4"/>
          <p:cNvSpPr>
            <a:spLocks noGrp="1"/>
          </p:cNvSpPr>
          <p:nvPr>
            <p:ph type="ftr" sz="quarter" idx="11"/>
          </p:nvPr>
        </p:nvSpPr>
        <p:spPr>
          <a:xfrm>
            <a:off x="4978242" y="6478524"/>
            <a:ext cx="6403120" cy="219456"/>
          </a:xfrm>
          <a:prstGeom prst="rect">
            <a:avLst/>
          </a:prstGeom>
        </p:spPr>
        <p:txBody>
          <a:bodyPr/>
          <a:lstStyle>
            <a:lvl1pPr algn="l">
              <a:defRPr sz="800">
                <a:solidFill>
                  <a:schemeClr val="accent1">
                    <a:lumMod val="40000"/>
                    <a:lumOff val="60000"/>
                  </a:schemeClr>
                </a:solidFill>
              </a:defRPr>
            </a:lvl1pPr>
          </a:lstStyle>
          <a:p>
            <a:r>
              <a:rPr lang="en-US" dirty="0"/>
              <a:t>© 2019 Proofpoint. All rights reserved</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9442" y="4078550"/>
            <a:ext cx="4064158" cy="1399964"/>
          </a:xfrm>
          <a:prstGeom prst="rect">
            <a:avLst/>
          </a:prstGeom>
        </p:spPr>
      </p:pic>
      <p:sp>
        <p:nvSpPr>
          <p:cNvPr id="14" name="Rectangle 13"/>
          <p:cNvSpPr/>
          <p:nvPr userDrawn="1"/>
        </p:nvSpPr>
        <p:spPr>
          <a:xfrm>
            <a:off x="4673600" y="3657600"/>
            <a:ext cx="73152" cy="2131314"/>
          </a:xfrm>
          <a:prstGeom prst="rect">
            <a:avLst/>
          </a:prstGeom>
          <a:solidFill>
            <a:schemeClr val="accent1">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Tree>
    <p:extLst>
      <p:ext uri="{BB962C8B-B14F-4D97-AF65-F5344CB8AC3E}">
        <p14:creationId xmlns:p14="http://schemas.microsoft.com/office/powerpoint/2010/main" val="158945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Light Title Slide">
    <p:bg>
      <p:bgPr>
        <a:gradFill flip="none" rotWithShape="1">
          <a:gsLst>
            <a:gs pos="0">
              <a:schemeClr val="bg1">
                <a:lumMod val="75000"/>
              </a:schemeClr>
            </a:gs>
            <a:gs pos="23000">
              <a:schemeClr val="bg1">
                <a:lumMod val="75000"/>
              </a:schemeClr>
            </a:gs>
            <a:gs pos="69000">
              <a:schemeClr val="bg1">
                <a:lumMod val="75000"/>
              </a:schemeClr>
            </a:gs>
            <a:gs pos="97000">
              <a:schemeClr val="bg1">
                <a:lumMod val="6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userDrawn="1"/>
        </p:nvSpPr>
        <p:spPr>
          <a:xfrm>
            <a:off x="0" y="3439886"/>
            <a:ext cx="12188825" cy="2583543"/>
          </a:xfrm>
          <a:prstGeom prst="rect">
            <a:avLst/>
          </a:prstGeom>
          <a:gradFill flip="none" rotWithShape="1">
            <a:gsLst>
              <a:gs pos="50000">
                <a:srgbClr val="FFFFFF">
                  <a:alpha val="70000"/>
                </a:srgbClr>
              </a:gs>
              <a:gs pos="0">
                <a:schemeClr val="bg1">
                  <a:alpha val="50000"/>
                </a:schemeClr>
              </a:gs>
              <a:gs pos="100000">
                <a:schemeClr val="bg1">
                  <a:alpha val="50000"/>
                </a:schemeClr>
              </a:gs>
            </a:gsLst>
            <a:lin ang="1620000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
        <p:nvSpPr>
          <p:cNvPr id="2" name="Title 1"/>
          <p:cNvSpPr>
            <a:spLocks noGrp="1"/>
          </p:cNvSpPr>
          <p:nvPr>
            <p:ph type="ctrTitle"/>
          </p:nvPr>
        </p:nvSpPr>
        <p:spPr>
          <a:xfrm>
            <a:off x="4978242" y="3657600"/>
            <a:ext cx="6517072" cy="1428750"/>
          </a:xfrm>
        </p:spPr>
        <p:txBody>
          <a:bodyPr anchor="b"/>
          <a:lstStyle>
            <a:lvl1pPr algn="l">
              <a:defRPr sz="3600" spc="-100" baseline="0">
                <a:solidFill>
                  <a:schemeClr val="tx1"/>
                </a:solidFill>
              </a:defRPr>
            </a:lvl1pPr>
          </a:lstStyle>
          <a:p>
            <a:r>
              <a:rPr lang="en-US" dirty="0"/>
              <a:t>Click to edit Master title style</a:t>
            </a:r>
            <a:endParaRPr dirty="0"/>
          </a:p>
        </p:txBody>
      </p:sp>
      <p:sp>
        <p:nvSpPr>
          <p:cNvPr id="3" name="Subtitle 2"/>
          <p:cNvSpPr>
            <a:spLocks noGrp="1"/>
          </p:cNvSpPr>
          <p:nvPr>
            <p:ph type="subTitle" idx="1"/>
          </p:nvPr>
        </p:nvSpPr>
        <p:spPr>
          <a:xfrm>
            <a:off x="4978242" y="5086350"/>
            <a:ext cx="6517072" cy="702564"/>
          </a:xfrm>
        </p:spPr>
        <p:txBody>
          <a:bodyPr anchor="t">
            <a:noAutofit/>
          </a:bodyPr>
          <a:lstStyle>
            <a:lvl1pPr marL="0" indent="0" algn="l">
              <a:spcBef>
                <a:spcPts val="600"/>
              </a:spcBef>
              <a:buNone/>
              <a:defRPr sz="1800">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5" name="Footer Placeholder 4"/>
          <p:cNvSpPr>
            <a:spLocks noGrp="1"/>
          </p:cNvSpPr>
          <p:nvPr>
            <p:ph type="ftr" sz="quarter" idx="11"/>
          </p:nvPr>
        </p:nvSpPr>
        <p:spPr>
          <a:xfrm>
            <a:off x="4978242" y="6478524"/>
            <a:ext cx="6403120" cy="219456"/>
          </a:xfrm>
          <a:prstGeom prst="rect">
            <a:avLst/>
          </a:prstGeom>
        </p:spPr>
        <p:txBody>
          <a:bodyPr/>
          <a:lstStyle>
            <a:lvl1pPr algn="l">
              <a:defRPr sz="800">
                <a:solidFill>
                  <a:schemeClr val="tx2">
                    <a:lumMod val="75000"/>
                  </a:schemeClr>
                </a:solidFill>
              </a:defRPr>
            </a:lvl1pPr>
          </a:lstStyle>
          <a:p>
            <a:r>
              <a:rPr lang="en-US" dirty="0"/>
              <a:t>© 2019 Proofpoint. All rights reserved</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9442" y="4078550"/>
            <a:ext cx="4064157" cy="1399964"/>
          </a:xfrm>
          <a:prstGeom prst="rect">
            <a:avLst/>
          </a:prstGeom>
        </p:spPr>
      </p:pic>
      <p:sp>
        <p:nvSpPr>
          <p:cNvPr id="14" name="Rectangle 13"/>
          <p:cNvSpPr/>
          <p:nvPr userDrawn="1"/>
        </p:nvSpPr>
        <p:spPr>
          <a:xfrm>
            <a:off x="4673600" y="3657600"/>
            <a:ext cx="73152" cy="213131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Tree>
    <p:extLst>
      <p:ext uri="{BB962C8B-B14F-4D97-AF65-F5344CB8AC3E}">
        <p14:creationId xmlns:p14="http://schemas.microsoft.com/office/powerpoint/2010/main" val="17769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Blue Transition">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1F82DB-19F6-4DEA-8040-AB4A579D56A4}"/>
              </a:ext>
            </a:extLst>
          </p:cNvPr>
          <p:cNvSpPr/>
          <p:nvPr userDrawn="1"/>
        </p:nvSpPr>
        <p:spPr>
          <a:xfrm>
            <a:off x="-1587" y="0"/>
            <a:ext cx="12188952" cy="6858000"/>
          </a:xfrm>
          <a:prstGeom prst="rect">
            <a:avLst/>
          </a:prstGeom>
          <a:gradFill flip="none" rotWithShape="1">
            <a:gsLst>
              <a:gs pos="0">
                <a:schemeClr val="accent1">
                  <a:shade val="30000"/>
                  <a:satMod val="115000"/>
                  <a:alpha val="85000"/>
                </a:schemeClr>
              </a:gs>
              <a:gs pos="50000">
                <a:schemeClr val="accent1">
                  <a:shade val="67500"/>
                  <a:satMod val="115000"/>
                  <a:alpha val="75000"/>
                </a:schemeClr>
              </a:gs>
              <a:gs pos="100000">
                <a:schemeClr val="accent1">
                  <a:shade val="100000"/>
                  <a:satMod val="115000"/>
                  <a:alpha val="64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pic>
        <p:nvPicPr>
          <p:cNvPr id="9" name="Picture 8">
            <a:extLst>
              <a:ext uri="{FF2B5EF4-FFF2-40B4-BE49-F238E27FC236}">
                <a16:creationId xmlns:a16="http://schemas.microsoft.com/office/drawing/2014/main" id="{62E79B08-6E49-4958-9486-B941B019026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9858372" y="6155079"/>
            <a:ext cx="2040613" cy="702922"/>
          </a:xfrm>
          <a:prstGeom prst="rect">
            <a:avLst/>
          </a:prstGeom>
        </p:spPr>
      </p:pic>
      <p:sp>
        <p:nvSpPr>
          <p:cNvPr id="2" name="Title 1"/>
          <p:cNvSpPr>
            <a:spLocks noGrp="1"/>
          </p:cNvSpPr>
          <p:nvPr>
            <p:ph type="ctrTitle" hasCustomPrompt="1"/>
          </p:nvPr>
        </p:nvSpPr>
        <p:spPr>
          <a:xfrm>
            <a:off x="609441" y="257175"/>
            <a:ext cx="7949343" cy="4060825"/>
          </a:xfrm>
        </p:spPr>
        <p:txBody>
          <a:bodyPr anchor="b"/>
          <a:lstStyle>
            <a:lvl1pPr>
              <a:defRPr sz="5000" spc="-100" baseline="0"/>
            </a:lvl1pPr>
          </a:lstStyle>
          <a:p>
            <a:r>
              <a:rPr lang="en-US" dirty="0"/>
              <a:t>Click to edit transition title</a:t>
            </a:r>
            <a:endParaRPr dirty="0"/>
          </a:p>
        </p:txBody>
      </p:sp>
      <p:sp>
        <p:nvSpPr>
          <p:cNvPr id="3" name="Subtitle 2"/>
          <p:cNvSpPr>
            <a:spLocks noGrp="1"/>
          </p:cNvSpPr>
          <p:nvPr>
            <p:ph type="subTitle" idx="1"/>
          </p:nvPr>
        </p:nvSpPr>
        <p:spPr>
          <a:xfrm>
            <a:off x="609441" y="4419600"/>
            <a:ext cx="7949343" cy="1188720"/>
          </a:xfrm>
        </p:spPr>
        <p:txBody>
          <a:bodyPr>
            <a:noAutofit/>
          </a:bodyPr>
          <a:lstStyle>
            <a:lvl1pPr marL="0" indent="0" algn="l">
              <a:spcBef>
                <a:spcPts val="60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endParaRPr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 2019 Proofpoint. All rights reserved</a:t>
            </a:r>
            <a:endParaRPr dirty="0"/>
          </a:p>
        </p:txBody>
      </p:sp>
    </p:spTree>
    <p:extLst>
      <p:ext uri="{BB962C8B-B14F-4D97-AF65-F5344CB8AC3E}">
        <p14:creationId xmlns:p14="http://schemas.microsoft.com/office/powerpoint/2010/main" val="16731234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 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0DE720E-C72B-42F0-AD69-52D60E3C605E}" type="slidenum">
              <a:rPr/>
              <a:t>‹N°›</a:t>
            </a:fld>
            <a:endParaRPr/>
          </a:p>
        </p:txBody>
      </p:sp>
      <p:sp>
        <p:nvSpPr>
          <p:cNvPr id="8" name="Footer Placeholder 4"/>
          <p:cNvSpPr>
            <a:spLocks noGrp="1"/>
          </p:cNvSpPr>
          <p:nvPr>
            <p:ph type="ftr" sz="quarter" idx="3"/>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Tree>
    <p:extLst>
      <p:ext uri="{BB962C8B-B14F-4D97-AF65-F5344CB8AC3E}">
        <p14:creationId xmlns:p14="http://schemas.microsoft.com/office/powerpoint/2010/main" val="1492921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441" y="1"/>
            <a:ext cx="10969943" cy="1227115"/>
          </a:xfrm>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0DE720E-C72B-42F0-AD69-52D60E3C605E}" type="slidenum">
              <a:rPr/>
              <a:t>‹N°›</a:t>
            </a:fld>
            <a:endParaRPr/>
          </a:p>
        </p:txBody>
      </p:sp>
      <p:sp>
        <p:nvSpPr>
          <p:cNvPr id="8" name="Footer Placeholder 4"/>
          <p:cNvSpPr>
            <a:spLocks noGrp="1"/>
          </p:cNvSpPr>
          <p:nvPr>
            <p:ph type="ftr" sz="quarter" idx="3"/>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Tree>
    <p:extLst>
      <p:ext uri="{BB962C8B-B14F-4D97-AF65-F5344CB8AC3E}">
        <p14:creationId xmlns:p14="http://schemas.microsoft.com/office/powerpoint/2010/main" val="273799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0"/>
            <a:ext cx="10969943" cy="1219200"/>
          </a:xfrm>
        </p:spPr>
        <p:txBody>
          <a:bodyPr/>
          <a:lstStyle/>
          <a:p>
            <a:r>
              <a:rPr lang="en-US" dirty="0"/>
              <a:t>Click to edit Master title style</a:t>
            </a:r>
            <a:endParaRPr dirty="0"/>
          </a:p>
        </p:txBody>
      </p:sp>
      <p:sp>
        <p:nvSpPr>
          <p:cNvPr id="3" name="Content Placeholder 2"/>
          <p:cNvSpPr>
            <a:spLocks noGrp="1"/>
          </p:cNvSpPr>
          <p:nvPr>
            <p:ph idx="1"/>
          </p:nvPr>
        </p:nvSpPr>
        <p:spPr/>
        <p:txBody>
          <a:bodyPr>
            <a:normAutofit/>
          </a:bodyPr>
          <a:lstStyle>
            <a:lvl1pPr marL="228600" indent="-228600">
              <a:defRPr sz="2400"/>
            </a:lvl1pPr>
            <a:lvl2pPr marL="457200" indent="-182563">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Slide Number Placeholder 5"/>
          <p:cNvSpPr>
            <a:spLocks noGrp="1"/>
          </p:cNvSpPr>
          <p:nvPr>
            <p:ph type="sldNum" sz="quarter" idx="12"/>
          </p:nvPr>
        </p:nvSpPr>
        <p:spPr/>
        <p:txBody>
          <a:bodyPr/>
          <a:lstStyle/>
          <a:p>
            <a:fld id="{00DE720E-C72B-42F0-AD69-52D60E3C605E}" type="slidenum">
              <a:rPr/>
              <a:t>‹N°›</a:t>
            </a:fld>
            <a:endParaRPr/>
          </a:p>
        </p:txBody>
      </p:sp>
      <p:sp>
        <p:nvSpPr>
          <p:cNvPr id="8" name="Footer Placeholder 4"/>
          <p:cNvSpPr>
            <a:spLocks noGrp="1"/>
          </p:cNvSpPr>
          <p:nvPr>
            <p:ph type="ftr" sz="quarter" idx="3"/>
          </p:nvPr>
        </p:nvSpPr>
        <p:spPr>
          <a:xfrm>
            <a:off x="2679847" y="640541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Tree>
    <p:extLst>
      <p:ext uri="{BB962C8B-B14F-4D97-AF65-F5344CB8AC3E}">
        <p14:creationId xmlns:p14="http://schemas.microsoft.com/office/powerpoint/2010/main" val="73584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40" y="1351775"/>
            <a:ext cx="10969936"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9" y="1822458"/>
            <a:ext cx="10969935"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Two column slide</a:t>
            </a:r>
          </a:p>
        </p:txBody>
      </p:sp>
      <p:sp>
        <p:nvSpPr>
          <p:cNvPr id="9" name="Footer Placeholder 4">
            <a:extLst>
              <a:ext uri="{FF2B5EF4-FFF2-40B4-BE49-F238E27FC236}">
                <a16:creationId xmlns:a16="http://schemas.microsoft.com/office/drawing/2014/main" id="{8003ADA2-2FE7-441F-AD49-0B023755BE92}"/>
              </a:ext>
            </a:extLst>
          </p:cNvPr>
          <p:cNvSpPr>
            <a:spLocks noGrp="1"/>
          </p:cNvSpPr>
          <p:nvPr>
            <p:ph type="ftr" sz="quarter" idx="10"/>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8" name="Slide Number Placeholder 4">
            <a:extLst>
              <a:ext uri="{FF2B5EF4-FFF2-40B4-BE49-F238E27FC236}">
                <a16:creationId xmlns:a16="http://schemas.microsoft.com/office/drawing/2014/main" id="{8AFA78AD-1D94-481F-A292-613E75AC8A72}"/>
              </a:ext>
            </a:extLst>
          </p:cNvPr>
          <p:cNvSpPr>
            <a:spLocks noGrp="1"/>
          </p:cNvSpPr>
          <p:nvPr>
            <p:ph type="sldNum" sz="quarter" idx="12"/>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79917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Subtitle &amp; 2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40" y="1351775"/>
            <a:ext cx="10969936"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40" y="1822458"/>
            <a:ext cx="5411686"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6" name="Content Placeholder 5"/>
          <p:cNvSpPr>
            <a:spLocks noGrp="1"/>
          </p:cNvSpPr>
          <p:nvPr>
            <p:ph sz="quarter" idx="4" hasCustomPrompt="1"/>
          </p:nvPr>
        </p:nvSpPr>
        <p:spPr>
          <a:xfrm>
            <a:off x="6165571" y="1822458"/>
            <a:ext cx="5413812"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Two column slide</a:t>
            </a:r>
          </a:p>
        </p:txBody>
      </p:sp>
      <p:sp>
        <p:nvSpPr>
          <p:cNvPr id="9" name="Footer Placeholder 4">
            <a:extLst>
              <a:ext uri="{FF2B5EF4-FFF2-40B4-BE49-F238E27FC236}">
                <a16:creationId xmlns:a16="http://schemas.microsoft.com/office/drawing/2014/main" id="{8003ADA2-2FE7-441F-AD49-0B023755BE92}"/>
              </a:ext>
            </a:extLst>
          </p:cNvPr>
          <p:cNvSpPr>
            <a:spLocks noGrp="1"/>
          </p:cNvSpPr>
          <p:nvPr>
            <p:ph type="ftr" sz="quarter" idx="10"/>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0" name="Slide Number Placeholder 4">
            <a:extLst>
              <a:ext uri="{FF2B5EF4-FFF2-40B4-BE49-F238E27FC236}">
                <a16:creationId xmlns:a16="http://schemas.microsoft.com/office/drawing/2014/main" id="{7A9723BA-3951-4078-858F-1043E7D6DB4A}"/>
              </a:ext>
            </a:extLst>
          </p:cNvPr>
          <p:cNvSpPr>
            <a:spLocks noGrp="1"/>
          </p:cNvSpPr>
          <p:nvPr>
            <p:ph type="sldNum" sz="quarter" idx="12"/>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3370315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Subtitles with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40" y="1351775"/>
            <a:ext cx="5411686"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40" y="1822458"/>
            <a:ext cx="5411686"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165571" y="1351772"/>
            <a:ext cx="5413812"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165571" y="1822458"/>
            <a:ext cx="5413812"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Two column slide</a:t>
            </a:r>
          </a:p>
        </p:txBody>
      </p:sp>
      <p:sp>
        <p:nvSpPr>
          <p:cNvPr id="9" name="Footer Placeholder 4">
            <a:extLst>
              <a:ext uri="{FF2B5EF4-FFF2-40B4-BE49-F238E27FC236}">
                <a16:creationId xmlns:a16="http://schemas.microsoft.com/office/drawing/2014/main" id="{8003ADA2-2FE7-441F-AD49-0B023755BE92}"/>
              </a:ext>
            </a:extLst>
          </p:cNvPr>
          <p:cNvSpPr>
            <a:spLocks noGrp="1"/>
          </p:cNvSpPr>
          <p:nvPr>
            <p:ph type="ftr" sz="quarter" idx="10"/>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8" name="Slide Number Placeholder 4">
            <a:extLst>
              <a:ext uri="{FF2B5EF4-FFF2-40B4-BE49-F238E27FC236}">
                <a16:creationId xmlns:a16="http://schemas.microsoft.com/office/drawing/2014/main" id="{27BA5058-3FB7-49AB-B476-4E567A9A11C9}"/>
              </a:ext>
            </a:extLst>
          </p:cNvPr>
          <p:cNvSpPr>
            <a:spLocks noGrp="1"/>
          </p:cNvSpPr>
          <p:nvPr>
            <p:ph type="sldNum" sz="quarter" idx="12"/>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1225094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horizontal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10969936"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822458"/>
            <a:ext cx="10969936"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09438" y="3762463"/>
            <a:ext cx="10969936"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09438" y="4233149"/>
            <a:ext cx="10969936"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4EEBBE7-2EFF-432F-A61B-C39C6341085B}"/>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3" name="Slide Number Placeholder 4">
            <a:extLst>
              <a:ext uri="{FF2B5EF4-FFF2-40B4-BE49-F238E27FC236}">
                <a16:creationId xmlns:a16="http://schemas.microsoft.com/office/drawing/2014/main" id="{78AD5184-B2D6-4569-B8DC-F227BFA26DC1}"/>
              </a:ext>
            </a:extLst>
          </p:cNvPr>
          <p:cNvSpPr>
            <a:spLocks noGrp="1"/>
          </p:cNvSpPr>
          <p:nvPr>
            <p:ph type="sldNum" sz="quarter" idx="13"/>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1077879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3520440"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822458"/>
            <a:ext cx="352044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4334192" y="1351772"/>
            <a:ext cx="3520440"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4334192" y="1822458"/>
            <a:ext cx="352044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Three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8058943" y="1351772"/>
            <a:ext cx="3520440"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8058943" y="1822458"/>
            <a:ext cx="352044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4EEBBE7-2EFF-432F-A61B-C39C6341085B}"/>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Slide Number Placeholder 4">
            <a:extLst>
              <a:ext uri="{FF2B5EF4-FFF2-40B4-BE49-F238E27FC236}">
                <a16:creationId xmlns:a16="http://schemas.microsoft.com/office/drawing/2014/main" id="{752AE1DE-AF31-4744-AD4B-897429F4499E}"/>
              </a:ext>
            </a:extLst>
          </p:cNvPr>
          <p:cNvSpPr>
            <a:spLocks noGrp="1"/>
          </p:cNvSpPr>
          <p:nvPr>
            <p:ph type="sldNum" sz="quarter" idx="13"/>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2693076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2651760"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3382168" y="1351772"/>
            <a:ext cx="2651760"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338216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154898" y="1351772"/>
            <a:ext cx="2651760"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15489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4EEBBE7-2EFF-432F-A61B-C39C6341085B}"/>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Text Placeholder 4">
            <a:extLst>
              <a:ext uri="{FF2B5EF4-FFF2-40B4-BE49-F238E27FC236}">
                <a16:creationId xmlns:a16="http://schemas.microsoft.com/office/drawing/2014/main" id="{95B97ECA-0E09-4B88-BFA4-F7FB954F9CC5}"/>
              </a:ext>
            </a:extLst>
          </p:cNvPr>
          <p:cNvSpPr>
            <a:spLocks noGrp="1"/>
          </p:cNvSpPr>
          <p:nvPr>
            <p:ph type="body" sz="quarter" idx="13" hasCustomPrompt="1"/>
          </p:nvPr>
        </p:nvSpPr>
        <p:spPr>
          <a:xfrm>
            <a:off x="8927628" y="1351772"/>
            <a:ext cx="2651760"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12" name="Content Placeholder 5">
            <a:extLst>
              <a:ext uri="{FF2B5EF4-FFF2-40B4-BE49-F238E27FC236}">
                <a16:creationId xmlns:a16="http://schemas.microsoft.com/office/drawing/2014/main" id="{8AC7D4AE-4371-4C80-A3CA-ECDA4C300EE1}"/>
              </a:ext>
            </a:extLst>
          </p:cNvPr>
          <p:cNvSpPr>
            <a:spLocks noGrp="1"/>
          </p:cNvSpPr>
          <p:nvPr>
            <p:ph sz="quarter" idx="14" hasCustomPrompt="1"/>
          </p:nvPr>
        </p:nvSpPr>
        <p:spPr>
          <a:xfrm>
            <a:off x="892762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7A7915CE-911B-4424-B495-0D5D2DB69671}"/>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2361774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Subtitles &amp; Four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7" y="1351775"/>
            <a:ext cx="5424485"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6" name="Content Placeholder 5"/>
          <p:cNvSpPr>
            <a:spLocks noGrp="1"/>
          </p:cNvSpPr>
          <p:nvPr>
            <p:ph sz="quarter" idx="4" hasCustomPrompt="1"/>
          </p:nvPr>
        </p:nvSpPr>
        <p:spPr>
          <a:xfrm>
            <a:off x="338216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154897" y="1351772"/>
            <a:ext cx="5424485"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15489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4EEBBE7-2EFF-432F-A61B-C39C6341085B}"/>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2" name="Content Placeholder 5">
            <a:extLst>
              <a:ext uri="{FF2B5EF4-FFF2-40B4-BE49-F238E27FC236}">
                <a16:creationId xmlns:a16="http://schemas.microsoft.com/office/drawing/2014/main" id="{8AC7D4AE-4371-4C80-A3CA-ECDA4C300EE1}"/>
              </a:ext>
            </a:extLst>
          </p:cNvPr>
          <p:cNvSpPr>
            <a:spLocks noGrp="1"/>
          </p:cNvSpPr>
          <p:nvPr>
            <p:ph sz="quarter" idx="14" hasCustomPrompt="1"/>
          </p:nvPr>
        </p:nvSpPr>
        <p:spPr>
          <a:xfrm>
            <a:off x="8927628" y="1822458"/>
            <a:ext cx="2651760" cy="395128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3198A9D9-01A2-4D05-A11D-AA384D8074A7}"/>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1997578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matrix">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5413248"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822458"/>
            <a:ext cx="5413248"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166140" y="1351772"/>
            <a:ext cx="5413248"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166140" y="1822458"/>
            <a:ext cx="5413248"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09438" y="3762463"/>
            <a:ext cx="5413248"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09438" y="4233149"/>
            <a:ext cx="5413248"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4EEBBE7-2EFF-432F-A61B-C39C6341085B}"/>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Text Placeholder 4">
            <a:extLst>
              <a:ext uri="{FF2B5EF4-FFF2-40B4-BE49-F238E27FC236}">
                <a16:creationId xmlns:a16="http://schemas.microsoft.com/office/drawing/2014/main" id="{95B97ECA-0E09-4B88-BFA4-F7FB954F9CC5}"/>
              </a:ext>
            </a:extLst>
          </p:cNvPr>
          <p:cNvSpPr>
            <a:spLocks noGrp="1"/>
          </p:cNvSpPr>
          <p:nvPr>
            <p:ph type="body" sz="quarter" idx="13" hasCustomPrompt="1"/>
          </p:nvPr>
        </p:nvSpPr>
        <p:spPr>
          <a:xfrm>
            <a:off x="6166140" y="3762463"/>
            <a:ext cx="5413248"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12" name="Content Placeholder 5">
            <a:extLst>
              <a:ext uri="{FF2B5EF4-FFF2-40B4-BE49-F238E27FC236}">
                <a16:creationId xmlns:a16="http://schemas.microsoft.com/office/drawing/2014/main" id="{8AC7D4AE-4371-4C80-A3CA-ECDA4C300EE1}"/>
              </a:ext>
            </a:extLst>
          </p:cNvPr>
          <p:cNvSpPr>
            <a:spLocks noGrp="1"/>
          </p:cNvSpPr>
          <p:nvPr>
            <p:ph sz="quarter" idx="14" hasCustomPrompt="1"/>
          </p:nvPr>
        </p:nvSpPr>
        <p:spPr>
          <a:xfrm>
            <a:off x="6166140" y="4233149"/>
            <a:ext cx="5413248"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6786329B-6613-43D2-8D5E-786A79E7FB77}"/>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148368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Subtitles &amp; Four conten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5413248" cy="458321"/>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822458"/>
            <a:ext cx="5413248"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166140" y="1351772"/>
            <a:ext cx="5413248" cy="467220"/>
          </a:xfrm>
          <a:prstGeom prst="rect">
            <a:avLst/>
          </a:prstGeom>
        </p:spPr>
        <p:txBody>
          <a:bodyPr anchor="ctr">
            <a:normAutofit/>
          </a:bodyPr>
          <a:lstStyle>
            <a:lvl1pPr marL="0" indent="0">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166140" y="1822458"/>
            <a:ext cx="5413248" cy="1673352"/>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09438" y="3762463"/>
            <a:ext cx="5413248" cy="214403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4EEBBE7-2EFF-432F-A61B-C39C6341085B}"/>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2" name="Content Placeholder 5">
            <a:extLst>
              <a:ext uri="{FF2B5EF4-FFF2-40B4-BE49-F238E27FC236}">
                <a16:creationId xmlns:a16="http://schemas.microsoft.com/office/drawing/2014/main" id="{8AC7D4AE-4371-4C80-A3CA-ECDA4C300EE1}"/>
              </a:ext>
            </a:extLst>
          </p:cNvPr>
          <p:cNvSpPr>
            <a:spLocks noGrp="1"/>
          </p:cNvSpPr>
          <p:nvPr>
            <p:ph sz="quarter" idx="14" hasCustomPrompt="1"/>
          </p:nvPr>
        </p:nvSpPr>
        <p:spPr>
          <a:xfrm>
            <a:off x="6166140" y="3762463"/>
            <a:ext cx="5413248" cy="2144038"/>
          </a:xfrm>
          <a:prstGeom prst="rect">
            <a:avLst/>
          </a:prstGeom>
        </p:spPr>
        <p:txBody>
          <a:bodyPr>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94547468-3E1D-4F20-B1EA-B58AA02E502A}"/>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3829178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x outlined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161B9D-D86C-4A71-AA6B-153CB40F3791}"/>
              </a:ext>
            </a:extLst>
          </p:cNvPr>
          <p:cNvSpPr/>
          <p:nvPr userDrawn="1"/>
        </p:nvSpPr>
        <p:spPr>
          <a:xfrm>
            <a:off x="609437" y="1351772"/>
            <a:ext cx="3520440"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4" name="Rectangle 13">
            <a:extLst>
              <a:ext uri="{FF2B5EF4-FFF2-40B4-BE49-F238E27FC236}">
                <a16:creationId xmlns:a16="http://schemas.microsoft.com/office/drawing/2014/main" id="{7F0A04BE-B918-4A8E-926C-03094B6A6E51}"/>
              </a:ext>
            </a:extLst>
          </p:cNvPr>
          <p:cNvSpPr/>
          <p:nvPr userDrawn="1"/>
        </p:nvSpPr>
        <p:spPr>
          <a:xfrm>
            <a:off x="4334191" y="1351772"/>
            <a:ext cx="3520440"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5" name="Rectangle 14">
            <a:extLst>
              <a:ext uri="{FF2B5EF4-FFF2-40B4-BE49-F238E27FC236}">
                <a16:creationId xmlns:a16="http://schemas.microsoft.com/office/drawing/2014/main" id="{77A860B5-478A-4386-B127-D801247E8062}"/>
              </a:ext>
            </a:extLst>
          </p:cNvPr>
          <p:cNvSpPr/>
          <p:nvPr userDrawn="1"/>
        </p:nvSpPr>
        <p:spPr>
          <a:xfrm>
            <a:off x="8058948" y="1351772"/>
            <a:ext cx="3520440"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3" name="Text Placeholder 2"/>
          <p:cNvSpPr>
            <a:spLocks noGrp="1"/>
          </p:cNvSpPr>
          <p:nvPr>
            <p:ph type="body" idx="1" hasCustomPrompt="1"/>
          </p:nvPr>
        </p:nvSpPr>
        <p:spPr>
          <a:xfrm>
            <a:off x="609438" y="1351775"/>
            <a:ext cx="3520440" cy="548928"/>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83069"/>
            <a:ext cx="352044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5" name="Text Placeholder 4"/>
          <p:cNvSpPr>
            <a:spLocks noGrp="1"/>
          </p:cNvSpPr>
          <p:nvPr>
            <p:ph type="body" sz="quarter" idx="3" hasCustomPrompt="1"/>
          </p:nvPr>
        </p:nvSpPr>
        <p:spPr>
          <a:xfrm>
            <a:off x="4334193" y="1351772"/>
            <a:ext cx="352044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4334193" y="1983069"/>
            <a:ext cx="352044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8058952" y="1351772"/>
            <a:ext cx="352044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8058952" y="1983069"/>
            <a:ext cx="352044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3" name="Slide Number Placeholder 4">
            <a:extLst>
              <a:ext uri="{FF2B5EF4-FFF2-40B4-BE49-F238E27FC236}">
                <a16:creationId xmlns:a16="http://schemas.microsoft.com/office/drawing/2014/main" id="{DE23BAA0-0955-4A70-9F4D-CD44EA1FD834}"/>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
        <p:nvSpPr>
          <p:cNvPr id="17" name="Rectangle 16">
            <a:extLst>
              <a:ext uri="{FF2B5EF4-FFF2-40B4-BE49-F238E27FC236}">
                <a16:creationId xmlns:a16="http://schemas.microsoft.com/office/drawing/2014/main" id="{4A159A6C-6998-4DDE-B0F9-F934FF12BBA6}"/>
              </a:ext>
            </a:extLst>
          </p:cNvPr>
          <p:cNvSpPr/>
          <p:nvPr userDrawn="1"/>
        </p:nvSpPr>
        <p:spPr>
          <a:xfrm>
            <a:off x="609437" y="3621752"/>
            <a:ext cx="3520440"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8" name="Rectangle 17">
            <a:extLst>
              <a:ext uri="{FF2B5EF4-FFF2-40B4-BE49-F238E27FC236}">
                <a16:creationId xmlns:a16="http://schemas.microsoft.com/office/drawing/2014/main" id="{15AF39B5-D5FB-48B2-9BE3-BD480F1A7295}"/>
              </a:ext>
            </a:extLst>
          </p:cNvPr>
          <p:cNvSpPr/>
          <p:nvPr userDrawn="1"/>
        </p:nvSpPr>
        <p:spPr>
          <a:xfrm>
            <a:off x="4334191" y="3621752"/>
            <a:ext cx="3520440"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9" name="Rectangle 18">
            <a:extLst>
              <a:ext uri="{FF2B5EF4-FFF2-40B4-BE49-F238E27FC236}">
                <a16:creationId xmlns:a16="http://schemas.microsoft.com/office/drawing/2014/main" id="{84976756-FD81-4353-B3AA-874DE6706E9D}"/>
              </a:ext>
            </a:extLst>
          </p:cNvPr>
          <p:cNvSpPr/>
          <p:nvPr userDrawn="1"/>
        </p:nvSpPr>
        <p:spPr>
          <a:xfrm>
            <a:off x="8058948" y="3621752"/>
            <a:ext cx="3520440"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21" name="Text Placeholder 2">
            <a:extLst>
              <a:ext uri="{FF2B5EF4-FFF2-40B4-BE49-F238E27FC236}">
                <a16:creationId xmlns:a16="http://schemas.microsoft.com/office/drawing/2014/main" id="{75408FE2-845C-4072-8D7D-55FFBEA4F92F}"/>
              </a:ext>
            </a:extLst>
          </p:cNvPr>
          <p:cNvSpPr>
            <a:spLocks noGrp="1"/>
          </p:cNvSpPr>
          <p:nvPr>
            <p:ph type="body" idx="16" hasCustomPrompt="1"/>
          </p:nvPr>
        </p:nvSpPr>
        <p:spPr>
          <a:xfrm>
            <a:off x="609438" y="3621755"/>
            <a:ext cx="3520440" cy="548928"/>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2" name="Content Placeholder 3">
            <a:extLst>
              <a:ext uri="{FF2B5EF4-FFF2-40B4-BE49-F238E27FC236}">
                <a16:creationId xmlns:a16="http://schemas.microsoft.com/office/drawing/2014/main" id="{A1428EBE-EFFF-43FA-B5F7-2A0E5C808A63}"/>
              </a:ext>
            </a:extLst>
          </p:cNvPr>
          <p:cNvSpPr>
            <a:spLocks noGrp="1"/>
          </p:cNvSpPr>
          <p:nvPr>
            <p:ph sz="half" idx="17" hasCustomPrompt="1"/>
          </p:nvPr>
        </p:nvSpPr>
        <p:spPr>
          <a:xfrm>
            <a:off x="609438" y="4253049"/>
            <a:ext cx="352044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23" name="Text Placeholder 4">
            <a:extLst>
              <a:ext uri="{FF2B5EF4-FFF2-40B4-BE49-F238E27FC236}">
                <a16:creationId xmlns:a16="http://schemas.microsoft.com/office/drawing/2014/main" id="{F878094F-9716-4A14-B225-8CC4B19CF5AA}"/>
              </a:ext>
            </a:extLst>
          </p:cNvPr>
          <p:cNvSpPr>
            <a:spLocks noGrp="1"/>
          </p:cNvSpPr>
          <p:nvPr>
            <p:ph type="body" sz="quarter" idx="18" hasCustomPrompt="1"/>
          </p:nvPr>
        </p:nvSpPr>
        <p:spPr>
          <a:xfrm>
            <a:off x="4334193" y="3621752"/>
            <a:ext cx="352044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4" name="Content Placeholder 5">
            <a:extLst>
              <a:ext uri="{FF2B5EF4-FFF2-40B4-BE49-F238E27FC236}">
                <a16:creationId xmlns:a16="http://schemas.microsoft.com/office/drawing/2014/main" id="{446107A2-AE88-4CBE-9F0E-82F9CBF1A83E}"/>
              </a:ext>
            </a:extLst>
          </p:cNvPr>
          <p:cNvSpPr>
            <a:spLocks noGrp="1"/>
          </p:cNvSpPr>
          <p:nvPr>
            <p:ph sz="quarter" idx="19" hasCustomPrompt="1"/>
          </p:nvPr>
        </p:nvSpPr>
        <p:spPr>
          <a:xfrm>
            <a:off x="4334193" y="4253049"/>
            <a:ext cx="352044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25" name="Text Placeholder 4">
            <a:extLst>
              <a:ext uri="{FF2B5EF4-FFF2-40B4-BE49-F238E27FC236}">
                <a16:creationId xmlns:a16="http://schemas.microsoft.com/office/drawing/2014/main" id="{08F13BF8-79EC-44AF-8995-853817E615D4}"/>
              </a:ext>
            </a:extLst>
          </p:cNvPr>
          <p:cNvSpPr>
            <a:spLocks noGrp="1"/>
          </p:cNvSpPr>
          <p:nvPr>
            <p:ph type="body" sz="quarter" idx="20" hasCustomPrompt="1"/>
          </p:nvPr>
        </p:nvSpPr>
        <p:spPr>
          <a:xfrm>
            <a:off x="8058952" y="3621752"/>
            <a:ext cx="352044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6" name="Content Placeholder 5">
            <a:extLst>
              <a:ext uri="{FF2B5EF4-FFF2-40B4-BE49-F238E27FC236}">
                <a16:creationId xmlns:a16="http://schemas.microsoft.com/office/drawing/2014/main" id="{5B29E39C-B1AF-4352-8BBB-8F2FCB1AEEBC}"/>
              </a:ext>
            </a:extLst>
          </p:cNvPr>
          <p:cNvSpPr>
            <a:spLocks noGrp="1"/>
          </p:cNvSpPr>
          <p:nvPr>
            <p:ph sz="quarter" idx="21" hasCustomPrompt="1"/>
          </p:nvPr>
        </p:nvSpPr>
        <p:spPr>
          <a:xfrm>
            <a:off x="8058952" y="4253049"/>
            <a:ext cx="352044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Tree>
    <p:extLst>
      <p:ext uri="{BB962C8B-B14F-4D97-AF65-F5344CB8AC3E}">
        <p14:creationId xmlns:p14="http://schemas.microsoft.com/office/powerpoint/2010/main" val="3720604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ight outlined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161B9D-D86C-4A71-AA6B-153CB40F3791}"/>
              </a:ext>
            </a:extLst>
          </p:cNvPr>
          <p:cNvSpPr/>
          <p:nvPr userDrawn="1"/>
        </p:nvSpPr>
        <p:spPr>
          <a:xfrm>
            <a:off x="609438" y="135177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4" name="Rectangle 13">
            <a:extLst>
              <a:ext uri="{FF2B5EF4-FFF2-40B4-BE49-F238E27FC236}">
                <a16:creationId xmlns:a16="http://schemas.microsoft.com/office/drawing/2014/main" id="{7F0A04BE-B918-4A8E-926C-03094B6A6E51}"/>
              </a:ext>
            </a:extLst>
          </p:cNvPr>
          <p:cNvSpPr/>
          <p:nvPr userDrawn="1"/>
        </p:nvSpPr>
        <p:spPr>
          <a:xfrm>
            <a:off x="3382167" y="135177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5" name="Rectangle 14">
            <a:extLst>
              <a:ext uri="{FF2B5EF4-FFF2-40B4-BE49-F238E27FC236}">
                <a16:creationId xmlns:a16="http://schemas.microsoft.com/office/drawing/2014/main" id="{77A860B5-478A-4386-B127-D801247E8062}"/>
              </a:ext>
            </a:extLst>
          </p:cNvPr>
          <p:cNvSpPr/>
          <p:nvPr userDrawn="1"/>
        </p:nvSpPr>
        <p:spPr>
          <a:xfrm>
            <a:off x="6154895" y="135177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6" name="Rectangle 15">
            <a:extLst>
              <a:ext uri="{FF2B5EF4-FFF2-40B4-BE49-F238E27FC236}">
                <a16:creationId xmlns:a16="http://schemas.microsoft.com/office/drawing/2014/main" id="{88B23B83-10AF-4C04-87A1-603EC5D3FD61}"/>
              </a:ext>
            </a:extLst>
          </p:cNvPr>
          <p:cNvSpPr/>
          <p:nvPr userDrawn="1"/>
        </p:nvSpPr>
        <p:spPr>
          <a:xfrm>
            <a:off x="8927624" y="135177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3" name="Text Placeholder 2"/>
          <p:cNvSpPr>
            <a:spLocks noGrp="1"/>
          </p:cNvSpPr>
          <p:nvPr>
            <p:ph type="body" idx="1" hasCustomPrompt="1"/>
          </p:nvPr>
        </p:nvSpPr>
        <p:spPr>
          <a:xfrm>
            <a:off x="609438" y="1351775"/>
            <a:ext cx="2651760" cy="548928"/>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8306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5" name="Text Placeholder 4"/>
          <p:cNvSpPr>
            <a:spLocks noGrp="1"/>
          </p:cNvSpPr>
          <p:nvPr>
            <p:ph type="body" sz="quarter" idx="3" hasCustomPrompt="1"/>
          </p:nvPr>
        </p:nvSpPr>
        <p:spPr>
          <a:xfrm>
            <a:off x="3382168" y="1351772"/>
            <a:ext cx="265176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3382168" y="198306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154898" y="1351772"/>
            <a:ext cx="265176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154898" y="198306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Text Placeholder 4">
            <a:extLst>
              <a:ext uri="{FF2B5EF4-FFF2-40B4-BE49-F238E27FC236}">
                <a16:creationId xmlns:a16="http://schemas.microsoft.com/office/drawing/2014/main" id="{E584B521-8264-4DCB-BE1C-01CA39487ECB}"/>
              </a:ext>
            </a:extLst>
          </p:cNvPr>
          <p:cNvSpPr>
            <a:spLocks noGrp="1"/>
          </p:cNvSpPr>
          <p:nvPr>
            <p:ph type="body" sz="quarter" idx="13" hasCustomPrompt="1"/>
          </p:nvPr>
        </p:nvSpPr>
        <p:spPr>
          <a:xfrm>
            <a:off x="8927628" y="1351772"/>
            <a:ext cx="265176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12" name="Content Placeholder 5">
            <a:extLst>
              <a:ext uri="{FF2B5EF4-FFF2-40B4-BE49-F238E27FC236}">
                <a16:creationId xmlns:a16="http://schemas.microsoft.com/office/drawing/2014/main" id="{3E237972-4F92-4F4A-A833-618DADE256FF}"/>
              </a:ext>
            </a:extLst>
          </p:cNvPr>
          <p:cNvSpPr>
            <a:spLocks noGrp="1"/>
          </p:cNvSpPr>
          <p:nvPr>
            <p:ph sz="quarter" idx="14" hasCustomPrompt="1"/>
          </p:nvPr>
        </p:nvSpPr>
        <p:spPr>
          <a:xfrm>
            <a:off x="8927628" y="198306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13" name="Slide Number Placeholder 4">
            <a:extLst>
              <a:ext uri="{FF2B5EF4-FFF2-40B4-BE49-F238E27FC236}">
                <a16:creationId xmlns:a16="http://schemas.microsoft.com/office/drawing/2014/main" id="{DE23BAA0-0955-4A70-9F4D-CD44EA1FD834}"/>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
        <p:nvSpPr>
          <p:cNvPr id="17" name="Rectangle 16">
            <a:extLst>
              <a:ext uri="{FF2B5EF4-FFF2-40B4-BE49-F238E27FC236}">
                <a16:creationId xmlns:a16="http://schemas.microsoft.com/office/drawing/2014/main" id="{4A159A6C-6998-4DDE-B0F9-F934FF12BBA6}"/>
              </a:ext>
            </a:extLst>
          </p:cNvPr>
          <p:cNvSpPr/>
          <p:nvPr userDrawn="1"/>
        </p:nvSpPr>
        <p:spPr>
          <a:xfrm>
            <a:off x="609438" y="362175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8" name="Rectangle 17">
            <a:extLst>
              <a:ext uri="{FF2B5EF4-FFF2-40B4-BE49-F238E27FC236}">
                <a16:creationId xmlns:a16="http://schemas.microsoft.com/office/drawing/2014/main" id="{15AF39B5-D5FB-48B2-9BE3-BD480F1A7295}"/>
              </a:ext>
            </a:extLst>
          </p:cNvPr>
          <p:cNvSpPr/>
          <p:nvPr userDrawn="1"/>
        </p:nvSpPr>
        <p:spPr>
          <a:xfrm>
            <a:off x="3382167" y="362175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9" name="Rectangle 18">
            <a:extLst>
              <a:ext uri="{FF2B5EF4-FFF2-40B4-BE49-F238E27FC236}">
                <a16:creationId xmlns:a16="http://schemas.microsoft.com/office/drawing/2014/main" id="{84976756-FD81-4353-B3AA-874DE6706E9D}"/>
              </a:ext>
            </a:extLst>
          </p:cNvPr>
          <p:cNvSpPr/>
          <p:nvPr userDrawn="1"/>
        </p:nvSpPr>
        <p:spPr>
          <a:xfrm>
            <a:off x="6154895" y="362175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20" name="Rectangle 19">
            <a:extLst>
              <a:ext uri="{FF2B5EF4-FFF2-40B4-BE49-F238E27FC236}">
                <a16:creationId xmlns:a16="http://schemas.microsoft.com/office/drawing/2014/main" id="{EAFC0F1F-1CC2-45BB-B3A6-D5B5793D1FB6}"/>
              </a:ext>
            </a:extLst>
          </p:cNvPr>
          <p:cNvSpPr/>
          <p:nvPr userDrawn="1"/>
        </p:nvSpPr>
        <p:spPr>
          <a:xfrm>
            <a:off x="8927624" y="3621752"/>
            <a:ext cx="2651759" cy="2143903"/>
          </a:xfrm>
          <a:prstGeom prst="rect">
            <a:avLst/>
          </a:prstGeom>
          <a:noFill/>
          <a:ln w="19050">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21" name="Text Placeholder 2">
            <a:extLst>
              <a:ext uri="{FF2B5EF4-FFF2-40B4-BE49-F238E27FC236}">
                <a16:creationId xmlns:a16="http://schemas.microsoft.com/office/drawing/2014/main" id="{75408FE2-845C-4072-8D7D-55FFBEA4F92F}"/>
              </a:ext>
            </a:extLst>
          </p:cNvPr>
          <p:cNvSpPr>
            <a:spLocks noGrp="1"/>
          </p:cNvSpPr>
          <p:nvPr>
            <p:ph type="body" idx="16" hasCustomPrompt="1"/>
          </p:nvPr>
        </p:nvSpPr>
        <p:spPr>
          <a:xfrm>
            <a:off x="609438" y="3621755"/>
            <a:ext cx="2651760" cy="548928"/>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2" name="Content Placeholder 3">
            <a:extLst>
              <a:ext uri="{FF2B5EF4-FFF2-40B4-BE49-F238E27FC236}">
                <a16:creationId xmlns:a16="http://schemas.microsoft.com/office/drawing/2014/main" id="{A1428EBE-EFFF-43FA-B5F7-2A0E5C808A63}"/>
              </a:ext>
            </a:extLst>
          </p:cNvPr>
          <p:cNvSpPr>
            <a:spLocks noGrp="1"/>
          </p:cNvSpPr>
          <p:nvPr>
            <p:ph sz="half" idx="17" hasCustomPrompt="1"/>
          </p:nvPr>
        </p:nvSpPr>
        <p:spPr>
          <a:xfrm>
            <a:off x="609438" y="425304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23" name="Text Placeholder 4">
            <a:extLst>
              <a:ext uri="{FF2B5EF4-FFF2-40B4-BE49-F238E27FC236}">
                <a16:creationId xmlns:a16="http://schemas.microsoft.com/office/drawing/2014/main" id="{F878094F-9716-4A14-B225-8CC4B19CF5AA}"/>
              </a:ext>
            </a:extLst>
          </p:cNvPr>
          <p:cNvSpPr>
            <a:spLocks noGrp="1"/>
          </p:cNvSpPr>
          <p:nvPr>
            <p:ph type="body" sz="quarter" idx="18" hasCustomPrompt="1"/>
          </p:nvPr>
        </p:nvSpPr>
        <p:spPr>
          <a:xfrm>
            <a:off x="3382168" y="3621752"/>
            <a:ext cx="265176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4" name="Content Placeholder 5">
            <a:extLst>
              <a:ext uri="{FF2B5EF4-FFF2-40B4-BE49-F238E27FC236}">
                <a16:creationId xmlns:a16="http://schemas.microsoft.com/office/drawing/2014/main" id="{446107A2-AE88-4CBE-9F0E-82F9CBF1A83E}"/>
              </a:ext>
            </a:extLst>
          </p:cNvPr>
          <p:cNvSpPr>
            <a:spLocks noGrp="1"/>
          </p:cNvSpPr>
          <p:nvPr>
            <p:ph sz="quarter" idx="19" hasCustomPrompt="1"/>
          </p:nvPr>
        </p:nvSpPr>
        <p:spPr>
          <a:xfrm>
            <a:off x="3382168" y="425304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25" name="Text Placeholder 4">
            <a:extLst>
              <a:ext uri="{FF2B5EF4-FFF2-40B4-BE49-F238E27FC236}">
                <a16:creationId xmlns:a16="http://schemas.microsoft.com/office/drawing/2014/main" id="{08F13BF8-79EC-44AF-8995-853817E615D4}"/>
              </a:ext>
            </a:extLst>
          </p:cNvPr>
          <p:cNvSpPr>
            <a:spLocks noGrp="1"/>
          </p:cNvSpPr>
          <p:nvPr>
            <p:ph type="body" sz="quarter" idx="20" hasCustomPrompt="1"/>
          </p:nvPr>
        </p:nvSpPr>
        <p:spPr>
          <a:xfrm>
            <a:off x="6154898" y="3621752"/>
            <a:ext cx="265176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6" name="Content Placeholder 5">
            <a:extLst>
              <a:ext uri="{FF2B5EF4-FFF2-40B4-BE49-F238E27FC236}">
                <a16:creationId xmlns:a16="http://schemas.microsoft.com/office/drawing/2014/main" id="{5B29E39C-B1AF-4352-8BBB-8F2FCB1AEEBC}"/>
              </a:ext>
            </a:extLst>
          </p:cNvPr>
          <p:cNvSpPr>
            <a:spLocks noGrp="1"/>
          </p:cNvSpPr>
          <p:nvPr>
            <p:ph sz="quarter" idx="21" hasCustomPrompt="1"/>
          </p:nvPr>
        </p:nvSpPr>
        <p:spPr>
          <a:xfrm>
            <a:off x="6154898" y="425304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27" name="Text Placeholder 4">
            <a:extLst>
              <a:ext uri="{FF2B5EF4-FFF2-40B4-BE49-F238E27FC236}">
                <a16:creationId xmlns:a16="http://schemas.microsoft.com/office/drawing/2014/main" id="{1C5C767A-900E-46EB-B84F-B6350929745C}"/>
              </a:ext>
            </a:extLst>
          </p:cNvPr>
          <p:cNvSpPr>
            <a:spLocks noGrp="1"/>
          </p:cNvSpPr>
          <p:nvPr>
            <p:ph type="body" sz="quarter" idx="22" hasCustomPrompt="1"/>
          </p:nvPr>
        </p:nvSpPr>
        <p:spPr>
          <a:xfrm>
            <a:off x="8927628" y="3621752"/>
            <a:ext cx="2651760" cy="559586"/>
          </a:xfrm>
          <a:prstGeom prst="rect">
            <a:avLst/>
          </a:prstGeom>
          <a:noFill/>
        </p:spPr>
        <p:txBody>
          <a:bodyPr lIns="182880" rIns="182880" anchor="b">
            <a:normAutofit/>
          </a:bodyPr>
          <a:lstStyle>
            <a:lvl1pPr marL="0" indent="0" algn="ctr">
              <a:buNone/>
              <a:defRPr sz="2000" b="1">
                <a:solidFill>
                  <a:schemeClr val="accent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8" name="Content Placeholder 5">
            <a:extLst>
              <a:ext uri="{FF2B5EF4-FFF2-40B4-BE49-F238E27FC236}">
                <a16:creationId xmlns:a16="http://schemas.microsoft.com/office/drawing/2014/main" id="{2FD7CCB5-7043-49CD-A2D3-7006C1D8A5D5}"/>
              </a:ext>
            </a:extLst>
          </p:cNvPr>
          <p:cNvSpPr>
            <a:spLocks noGrp="1"/>
          </p:cNvSpPr>
          <p:nvPr>
            <p:ph sz="quarter" idx="23" hasCustomPrompt="1"/>
          </p:nvPr>
        </p:nvSpPr>
        <p:spPr>
          <a:xfrm>
            <a:off x="8927628" y="4253049"/>
            <a:ext cx="2651760" cy="1445931"/>
          </a:xfrm>
          <a:prstGeom prst="rect">
            <a:avLst/>
          </a:prstGeom>
        </p:spPr>
        <p:txBody>
          <a:bodyPr lIns="182880" rIns="182880">
            <a:noAutofit/>
          </a:bodyPr>
          <a:lstStyle>
            <a:lvl1pPr marL="0" indent="0" algn="ctr">
              <a:buNone/>
              <a:defRPr sz="1800">
                <a:solidFill>
                  <a:schemeClr val="tx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Tree>
    <p:extLst>
      <p:ext uri="{BB962C8B-B14F-4D97-AF65-F5344CB8AC3E}">
        <p14:creationId xmlns:p14="http://schemas.microsoft.com/office/powerpoint/2010/main" val="2121257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Filled Subtitle with conten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10969936" cy="548928"/>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2000258"/>
            <a:ext cx="10969936"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p:nvPr>
        </p:nvSpPr>
        <p:spPr>
          <a:xfrm>
            <a:off x="609447" y="0"/>
            <a:ext cx="10969936" cy="1216152"/>
          </a:xfrm>
        </p:spPr>
        <p:txBody>
          <a:bodyPr/>
          <a:lstStyle>
            <a:lvl1pPr>
              <a:defRPr/>
            </a:lvl1pPr>
          </a:lstStyle>
          <a:p>
            <a:r>
              <a:rPr lang="en-US" dirty="0"/>
              <a:t>Click to edit Master title style</a:t>
            </a:r>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8" name="Slide Number Placeholder 4">
            <a:extLst>
              <a:ext uri="{FF2B5EF4-FFF2-40B4-BE49-F238E27FC236}">
                <a16:creationId xmlns:a16="http://schemas.microsoft.com/office/drawing/2014/main" id="{FCCCA494-A58F-48F3-9636-12C08E81F819}"/>
              </a:ext>
            </a:extLst>
          </p:cNvPr>
          <p:cNvSpPr>
            <a:spLocks noGrp="1"/>
          </p:cNvSpPr>
          <p:nvPr>
            <p:ph type="sldNum" sz="quarter" idx="13"/>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2773804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Filled Subtitle &amp; Two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10969936" cy="548928"/>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2000258"/>
            <a:ext cx="5372262"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p:nvPr>
        </p:nvSpPr>
        <p:spPr>
          <a:xfrm>
            <a:off x="609447" y="0"/>
            <a:ext cx="10969936" cy="1216152"/>
          </a:xfrm>
        </p:spPr>
        <p:txBody>
          <a:bodyPr/>
          <a:lstStyle>
            <a:lvl1pPr>
              <a:defRPr/>
            </a:lvl1pPr>
          </a:lstStyle>
          <a:p>
            <a:r>
              <a:rPr lang="en-US" dirty="0"/>
              <a:t>Click to edit Master title style</a:t>
            </a:r>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6" name="Content Placeholder 3">
            <a:extLst>
              <a:ext uri="{FF2B5EF4-FFF2-40B4-BE49-F238E27FC236}">
                <a16:creationId xmlns:a16="http://schemas.microsoft.com/office/drawing/2014/main" id="{DE37005F-0620-46BC-9998-F98736E64E48}"/>
              </a:ext>
            </a:extLst>
          </p:cNvPr>
          <p:cNvSpPr>
            <a:spLocks noGrp="1"/>
          </p:cNvSpPr>
          <p:nvPr>
            <p:ph sz="half" idx="13" hasCustomPrompt="1"/>
          </p:nvPr>
        </p:nvSpPr>
        <p:spPr>
          <a:xfrm>
            <a:off x="6207112" y="2000258"/>
            <a:ext cx="5372262"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8" name="Slide Number Placeholder 4">
            <a:extLst>
              <a:ext uri="{FF2B5EF4-FFF2-40B4-BE49-F238E27FC236}">
                <a16:creationId xmlns:a16="http://schemas.microsoft.com/office/drawing/2014/main" id="{3FA4D93C-8B05-43C6-B42D-8DAE252D19D3}"/>
              </a:ext>
            </a:extLst>
          </p:cNvPr>
          <p:cNvSpPr>
            <a:spLocks noGrp="1"/>
          </p:cNvSpPr>
          <p:nvPr>
            <p:ph type="sldNum" sz="quarter" idx="14"/>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2684030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Filled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5413248" cy="548640"/>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00412"/>
            <a:ext cx="5413248" cy="4125746"/>
          </a:xfrm>
          <a:prstGeom prst="rect">
            <a:avLst/>
          </a:prstGeom>
          <a:ln>
            <a:solidFill>
              <a:schemeClr val="accent1"/>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166140" y="1351772"/>
            <a:ext cx="5413248" cy="548640"/>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166140" y="1900412"/>
            <a:ext cx="5413248" cy="4125746"/>
          </a:xfrm>
          <a:prstGeom prst="rect">
            <a:avLst/>
          </a:prstGeom>
          <a:ln>
            <a:solidFill>
              <a:schemeClr val="accent2"/>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a:t>Two column slide</a:t>
            </a:r>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Slide Number Placeholder 4">
            <a:extLst>
              <a:ext uri="{FF2B5EF4-FFF2-40B4-BE49-F238E27FC236}">
                <a16:creationId xmlns:a16="http://schemas.microsoft.com/office/drawing/2014/main" id="{5FF674D4-0F1C-4E19-B13A-1734D5458795}"/>
              </a:ext>
            </a:extLst>
          </p:cNvPr>
          <p:cNvSpPr>
            <a:spLocks noGrp="1"/>
          </p:cNvSpPr>
          <p:nvPr>
            <p:ph type="sldNum" sz="quarter" idx="13"/>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2757963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Filled Horizontal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10969936" cy="548928"/>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00703"/>
            <a:ext cx="10969936" cy="1748959"/>
          </a:xfrm>
          <a:prstGeom prst="rect">
            <a:avLst/>
          </a:prstGeom>
          <a:ln>
            <a:solidFill>
              <a:schemeClr val="accent1"/>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09438" y="3824198"/>
            <a:ext cx="10969936" cy="559586"/>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09438" y="4373129"/>
            <a:ext cx="10969936" cy="1748959"/>
          </a:xfrm>
          <a:prstGeom prst="rect">
            <a:avLst/>
          </a:prstGeom>
          <a:ln>
            <a:solidFill>
              <a:schemeClr val="accent2"/>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a:t>Two column slide</a:t>
            </a:r>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8" name="Slide Number Placeholder 4">
            <a:extLst>
              <a:ext uri="{FF2B5EF4-FFF2-40B4-BE49-F238E27FC236}">
                <a16:creationId xmlns:a16="http://schemas.microsoft.com/office/drawing/2014/main" id="{08248862-868E-4777-B41C-3C1259EA1677}"/>
              </a:ext>
            </a:extLst>
          </p:cNvPr>
          <p:cNvSpPr>
            <a:spLocks noGrp="1"/>
          </p:cNvSpPr>
          <p:nvPr>
            <p:ph type="sldNum" sz="quarter" idx="13"/>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650803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Filled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3520440" cy="548640"/>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00412"/>
            <a:ext cx="3520440" cy="4114800"/>
          </a:xfrm>
          <a:prstGeom prst="rect">
            <a:avLst/>
          </a:prstGeom>
          <a:ln>
            <a:solidFill>
              <a:schemeClr val="accent1"/>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4334192" y="1351772"/>
            <a:ext cx="3520440" cy="548640"/>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4334192" y="1900412"/>
            <a:ext cx="3520440" cy="4114800"/>
          </a:xfrm>
          <a:prstGeom prst="rect">
            <a:avLst/>
          </a:prstGeom>
          <a:ln>
            <a:solidFill>
              <a:schemeClr val="accent2"/>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Three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8058943" y="1351772"/>
            <a:ext cx="3520440" cy="548640"/>
          </a:xfrm>
          <a:prstGeom prst="rect">
            <a:avLst/>
          </a:prstGeom>
          <a:solidFill>
            <a:schemeClr val="accent3"/>
          </a:solidFill>
          <a:ln>
            <a:solidFill>
              <a:schemeClr val="accent3"/>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8058943" y="1900412"/>
            <a:ext cx="3520440" cy="4114800"/>
          </a:xfrm>
          <a:prstGeom prst="rect">
            <a:avLst/>
          </a:prstGeom>
          <a:ln>
            <a:solidFill>
              <a:schemeClr val="accent3"/>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Slide Number Placeholder 4">
            <a:extLst>
              <a:ext uri="{FF2B5EF4-FFF2-40B4-BE49-F238E27FC236}">
                <a16:creationId xmlns:a16="http://schemas.microsoft.com/office/drawing/2014/main" id="{B01A7512-2398-4922-9A96-81EDEC96B8F8}"/>
              </a:ext>
            </a:extLst>
          </p:cNvPr>
          <p:cNvSpPr>
            <a:spLocks noGrp="1"/>
          </p:cNvSpPr>
          <p:nvPr>
            <p:ph type="sldNum" sz="quarter" idx="13"/>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5504044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Filled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2"/>
            <a:ext cx="2651760" cy="548640"/>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00412"/>
            <a:ext cx="2651760" cy="4051134"/>
          </a:xfrm>
          <a:prstGeom prst="rect">
            <a:avLst/>
          </a:prstGeom>
          <a:ln>
            <a:solidFill>
              <a:schemeClr val="accent1"/>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3382168" y="1351772"/>
            <a:ext cx="2651760" cy="548640"/>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3382168" y="1900412"/>
            <a:ext cx="2651760" cy="4051134"/>
          </a:xfrm>
          <a:prstGeom prst="rect">
            <a:avLst/>
          </a:prstGeom>
          <a:ln>
            <a:solidFill>
              <a:schemeClr val="accent2"/>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154898" y="1351772"/>
            <a:ext cx="2651760" cy="548640"/>
          </a:xfrm>
          <a:prstGeom prst="rect">
            <a:avLst/>
          </a:prstGeom>
          <a:solidFill>
            <a:schemeClr val="accent3"/>
          </a:solidFill>
          <a:ln>
            <a:solidFill>
              <a:schemeClr val="accent3"/>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154898" y="1900412"/>
            <a:ext cx="2651760" cy="4051134"/>
          </a:xfrm>
          <a:prstGeom prst="rect">
            <a:avLst/>
          </a:prstGeom>
          <a:ln>
            <a:solidFill>
              <a:schemeClr val="accent3"/>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Text Placeholder 4">
            <a:extLst>
              <a:ext uri="{FF2B5EF4-FFF2-40B4-BE49-F238E27FC236}">
                <a16:creationId xmlns:a16="http://schemas.microsoft.com/office/drawing/2014/main" id="{E584B521-8264-4DCB-BE1C-01CA39487ECB}"/>
              </a:ext>
            </a:extLst>
          </p:cNvPr>
          <p:cNvSpPr>
            <a:spLocks noGrp="1"/>
          </p:cNvSpPr>
          <p:nvPr>
            <p:ph type="body" sz="quarter" idx="13" hasCustomPrompt="1"/>
          </p:nvPr>
        </p:nvSpPr>
        <p:spPr>
          <a:xfrm>
            <a:off x="8927628" y="1351772"/>
            <a:ext cx="2651760" cy="548640"/>
          </a:xfrm>
          <a:prstGeom prst="rect">
            <a:avLst/>
          </a:prstGeom>
          <a:solidFill>
            <a:schemeClr val="accent5"/>
          </a:solidFill>
          <a:ln>
            <a:solidFill>
              <a:schemeClr val="accent5"/>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12" name="Content Placeholder 5">
            <a:extLst>
              <a:ext uri="{FF2B5EF4-FFF2-40B4-BE49-F238E27FC236}">
                <a16:creationId xmlns:a16="http://schemas.microsoft.com/office/drawing/2014/main" id="{3E237972-4F92-4F4A-A833-618DADE256FF}"/>
              </a:ext>
            </a:extLst>
          </p:cNvPr>
          <p:cNvSpPr>
            <a:spLocks noGrp="1"/>
          </p:cNvSpPr>
          <p:nvPr>
            <p:ph sz="quarter" idx="14" hasCustomPrompt="1"/>
          </p:nvPr>
        </p:nvSpPr>
        <p:spPr>
          <a:xfrm>
            <a:off x="8927628" y="1900412"/>
            <a:ext cx="2651760" cy="4051134"/>
          </a:xfrm>
          <a:prstGeom prst="rect">
            <a:avLst/>
          </a:prstGeom>
          <a:ln>
            <a:solidFill>
              <a:schemeClr val="accent5"/>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DE23BAA0-0955-4A70-9F4D-CD44EA1FD834}"/>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4237779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Filled Subtitles &amp; Four column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7" y="1351772"/>
            <a:ext cx="5424485" cy="548640"/>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2000258"/>
            <a:ext cx="2651760"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6" name="Content Placeholder 5"/>
          <p:cNvSpPr>
            <a:spLocks noGrp="1"/>
          </p:cNvSpPr>
          <p:nvPr>
            <p:ph sz="quarter" idx="4" hasCustomPrompt="1"/>
          </p:nvPr>
        </p:nvSpPr>
        <p:spPr>
          <a:xfrm>
            <a:off x="3382168" y="2000258"/>
            <a:ext cx="2651760"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154897" y="1351772"/>
            <a:ext cx="5424485" cy="548640"/>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154898" y="2000258"/>
            <a:ext cx="2651760"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2" name="Content Placeholder 5">
            <a:extLst>
              <a:ext uri="{FF2B5EF4-FFF2-40B4-BE49-F238E27FC236}">
                <a16:creationId xmlns:a16="http://schemas.microsoft.com/office/drawing/2014/main" id="{3E237972-4F92-4F4A-A833-618DADE256FF}"/>
              </a:ext>
            </a:extLst>
          </p:cNvPr>
          <p:cNvSpPr>
            <a:spLocks noGrp="1"/>
          </p:cNvSpPr>
          <p:nvPr>
            <p:ph sz="quarter" idx="14" hasCustomPrompt="1"/>
          </p:nvPr>
        </p:nvSpPr>
        <p:spPr>
          <a:xfrm>
            <a:off x="8927628" y="2000258"/>
            <a:ext cx="2651760" cy="39512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96A54EDB-7C63-4DB7-BC46-0F8D7304CC76}"/>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29973410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filled columns matrix">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5"/>
            <a:ext cx="5413248" cy="548640"/>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00412"/>
            <a:ext cx="5413248" cy="1749448"/>
          </a:xfrm>
          <a:prstGeom prst="rect">
            <a:avLst/>
          </a:prstGeom>
          <a:ln>
            <a:solidFill>
              <a:schemeClr val="accent1"/>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166140" y="1351772"/>
            <a:ext cx="5413248" cy="548640"/>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166140" y="1900412"/>
            <a:ext cx="5413248" cy="1749448"/>
          </a:xfrm>
          <a:prstGeom prst="rect">
            <a:avLst/>
          </a:prstGeom>
          <a:ln>
            <a:solidFill>
              <a:schemeClr val="accent2"/>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09438" y="3824198"/>
            <a:ext cx="5413248" cy="548640"/>
          </a:xfrm>
          <a:prstGeom prst="rect">
            <a:avLst/>
          </a:prstGeom>
          <a:solidFill>
            <a:schemeClr val="accent3"/>
          </a:solidFill>
          <a:ln>
            <a:solidFill>
              <a:schemeClr val="accent3"/>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09438" y="4372838"/>
            <a:ext cx="5413248" cy="1749448"/>
          </a:xfrm>
          <a:prstGeom prst="rect">
            <a:avLst/>
          </a:prstGeom>
          <a:ln>
            <a:solidFill>
              <a:schemeClr val="accent3"/>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Text Placeholder 4">
            <a:extLst>
              <a:ext uri="{FF2B5EF4-FFF2-40B4-BE49-F238E27FC236}">
                <a16:creationId xmlns:a16="http://schemas.microsoft.com/office/drawing/2014/main" id="{E584B521-8264-4DCB-BE1C-01CA39487ECB}"/>
              </a:ext>
            </a:extLst>
          </p:cNvPr>
          <p:cNvSpPr>
            <a:spLocks noGrp="1"/>
          </p:cNvSpPr>
          <p:nvPr>
            <p:ph type="body" sz="quarter" idx="13" hasCustomPrompt="1"/>
          </p:nvPr>
        </p:nvSpPr>
        <p:spPr>
          <a:xfrm>
            <a:off x="6166140" y="3824198"/>
            <a:ext cx="5413248" cy="548640"/>
          </a:xfrm>
          <a:prstGeom prst="rect">
            <a:avLst/>
          </a:prstGeom>
          <a:solidFill>
            <a:schemeClr val="accent5"/>
          </a:solidFill>
          <a:ln>
            <a:solidFill>
              <a:schemeClr val="accent5"/>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12" name="Content Placeholder 5">
            <a:extLst>
              <a:ext uri="{FF2B5EF4-FFF2-40B4-BE49-F238E27FC236}">
                <a16:creationId xmlns:a16="http://schemas.microsoft.com/office/drawing/2014/main" id="{3E237972-4F92-4F4A-A833-618DADE256FF}"/>
              </a:ext>
            </a:extLst>
          </p:cNvPr>
          <p:cNvSpPr>
            <a:spLocks noGrp="1"/>
          </p:cNvSpPr>
          <p:nvPr>
            <p:ph sz="quarter" idx="14" hasCustomPrompt="1"/>
          </p:nvPr>
        </p:nvSpPr>
        <p:spPr>
          <a:xfrm>
            <a:off x="6166140" y="4372838"/>
            <a:ext cx="5413248" cy="1749448"/>
          </a:xfrm>
          <a:prstGeom prst="rect">
            <a:avLst/>
          </a:prstGeom>
          <a:ln>
            <a:solidFill>
              <a:schemeClr val="accent5"/>
            </a:solid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3" name="Slide Number Placeholder 4">
            <a:extLst>
              <a:ext uri="{FF2B5EF4-FFF2-40B4-BE49-F238E27FC236}">
                <a16:creationId xmlns:a16="http://schemas.microsoft.com/office/drawing/2014/main" id="{C1FC0D2C-07A3-4ADE-884B-34E73C47882A}"/>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608836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Filled Subtitles &amp; Four conten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438" y="1351772"/>
            <a:ext cx="5413248" cy="548640"/>
          </a:xfrm>
          <a:prstGeom prst="rect">
            <a:avLst/>
          </a:prstGeom>
          <a:solidFill>
            <a:schemeClr val="accent1"/>
          </a:solidFill>
          <a:ln>
            <a:solidFill>
              <a:schemeClr val="accent1"/>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11358"/>
            <a:ext cx="5413248" cy="1738502"/>
          </a:xfrm>
          <a:prstGeom prst="rect">
            <a:avLst/>
          </a:prstGeom>
          <a:ln>
            <a:no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5" name="Text Placeholder 4"/>
          <p:cNvSpPr>
            <a:spLocks noGrp="1"/>
          </p:cNvSpPr>
          <p:nvPr>
            <p:ph type="body" sz="quarter" idx="3" hasCustomPrompt="1"/>
          </p:nvPr>
        </p:nvSpPr>
        <p:spPr>
          <a:xfrm>
            <a:off x="6166140" y="1351772"/>
            <a:ext cx="5413248" cy="548640"/>
          </a:xfrm>
          <a:prstGeom prst="rect">
            <a:avLst/>
          </a:prstGeom>
          <a:solidFill>
            <a:schemeClr val="accent2"/>
          </a:solidFill>
          <a:ln>
            <a:solidFill>
              <a:schemeClr val="accent2"/>
            </a:solidFill>
          </a:ln>
        </p:spPr>
        <p:txBody>
          <a:bodyPr lIns="182880" rIns="182880" anchor="ctr">
            <a:normAutofit/>
          </a:bodyPr>
          <a:lstStyle>
            <a:lvl1pPr marL="0" indent="0">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6166140" y="1911358"/>
            <a:ext cx="5413248" cy="1738502"/>
          </a:xfrm>
          <a:prstGeom prst="rect">
            <a:avLst/>
          </a:prstGeom>
          <a:ln>
            <a:noFill/>
          </a:ln>
        </p:spPr>
        <p:txBody>
          <a:bodyPr lIns="182880" t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09438" y="3824198"/>
            <a:ext cx="5413248" cy="22980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2" name="Content Placeholder 5">
            <a:extLst>
              <a:ext uri="{FF2B5EF4-FFF2-40B4-BE49-F238E27FC236}">
                <a16:creationId xmlns:a16="http://schemas.microsoft.com/office/drawing/2014/main" id="{3E237972-4F92-4F4A-A833-618DADE256FF}"/>
              </a:ext>
            </a:extLst>
          </p:cNvPr>
          <p:cNvSpPr>
            <a:spLocks noGrp="1"/>
          </p:cNvSpPr>
          <p:nvPr>
            <p:ph sz="quarter" idx="14" hasCustomPrompt="1"/>
          </p:nvPr>
        </p:nvSpPr>
        <p:spPr>
          <a:xfrm>
            <a:off x="6166140" y="3824198"/>
            <a:ext cx="5413248" cy="2298088"/>
          </a:xfrm>
          <a:prstGeom prst="rect">
            <a:avLst/>
          </a:prstGeom>
        </p:spPr>
        <p:txBody>
          <a:bodyPr lIns="182880" rIns="182880">
            <a:noAutofit/>
          </a:bodyPr>
          <a:lstStyle>
            <a:lvl1pPr>
              <a:defRPr sz="2000"/>
            </a:lvl1pPr>
            <a:lvl2pPr marL="594621" indent="-239119">
              <a:defRPr sz="1800"/>
            </a:lvl2pPr>
            <a:lvl3pPr marL="835854" indent="-241234">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First Level Body Text, Arial Regular, 20pt</a:t>
            </a:r>
          </a:p>
          <a:p>
            <a:pPr lvl="1"/>
            <a:r>
              <a:rPr lang="en-US" dirty="0"/>
              <a:t>Second Level Bullet, Arial Regular, 18pt.</a:t>
            </a:r>
          </a:p>
          <a:p>
            <a:pPr lvl="2"/>
            <a:r>
              <a:rPr lang="en-US" dirty="0"/>
              <a:t>Third Level Bullet, Arial Regular, 16pt.</a:t>
            </a:r>
          </a:p>
          <a:p>
            <a:pPr lvl="2"/>
            <a:r>
              <a:rPr lang="en-US" dirty="0"/>
              <a:t>Third Level Bullet, Arial Regular, 16pt.</a:t>
            </a:r>
          </a:p>
          <a:p>
            <a:pPr lvl="2"/>
            <a:endParaRPr lang="en-US" dirty="0"/>
          </a:p>
        </p:txBody>
      </p:sp>
      <p:sp>
        <p:nvSpPr>
          <p:cNvPr id="14" name="Slide Number Placeholder 4">
            <a:extLst>
              <a:ext uri="{FF2B5EF4-FFF2-40B4-BE49-F238E27FC236}">
                <a16:creationId xmlns:a16="http://schemas.microsoft.com/office/drawing/2014/main" id="{754C8CB5-4235-4D62-B944-83B9C5FDCA9C}"/>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Tree>
    <p:extLst>
      <p:ext uri="{BB962C8B-B14F-4D97-AF65-F5344CB8AC3E}">
        <p14:creationId xmlns:p14="http://schemas.microsoft.com/office/powerpoint/2010/main" val="3003033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x filled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161B9D-D86C-4A71-AA6B-153CB40F3791}"/>
              </a:ext>
            </a:extLst>
          </p:cNvPr>
          <p:cNvSpPr/>
          <p:nvPr userDrawn="1"/>
        </p:nvSpPr>
        <p:spPr>
          <a:xfrm>
            <a:off x="609437" y="1351772"/>
            <a:ext cx="3520440" cy="2143903"/>
          </a:xfrm>
          <a:prstGeom prst="rect">
            <a:avLst/>
          </a:prstGeom>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4" name="Rectangle 13">
            <a:extLst>
              <a:ext uri="{FF2B5EF4-FFF2-40B4-BE49-F238E27FC236}">
                <a16:creationId xmlns:a16="http://schemas.microsoft.com/office/drawing/2014/main" id="{7F0A04BE-B918-4A8E-926C-03094B6A6E51}"/>
              </a:ext>
            </a:extLst>
          </p:cNvPr>
          <p:cNvSpPr/>
          <p:nvPr userDrawn="1"/>
        </p:nvSpPr>
        <p:spPr>
          <a:xfrm>
            <a:off x="4334191" y="1351772"/>
            <a:ext cx="3520440" cy="2143903"/>
          </a:xfrm>
          <a:prstGeom prst="rect">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5" name="Rectangle 14">
            <a:extLst>
              <a:ext uri="{FF2B5EF4-FFF2-40B4-BE49-F238E27FC236}">
                <a16:creationId xmlns:a16="http://schemas.microsoft.com/office/drawing/2014/main" id="{77A860B5-478A-4386-B127-D801247E8062}"/>
              </a:ext>
            </a:extLst>
          </p:cNvPr>
          <p:cNvSpPr/>
          <p:nvPr userDrawn="1"/>
        </p:nvSpPr>
        <p:spPr>
          <a:xfrm>
            <a:off x="8058948" y="1351772"/>
            <a:ext cx="3520440" cy="2143903"/>
          </a:xfrm>
          <a:prstGeom prst="rect">
            <a:avLst/>
          </a:pr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3" name="Text Placeholder 2"/>
          <p:cNvSpPr>
            <a:spLocks noGrp="1"/>
          </p:cNvSpPr>
          <p:nvPr>
            <p:ph type="body" idx="1" hasCustomPrompt="1"/>
          </p:nvPr>
        </p:nvSpPr>
        <p:spPr>
          <a:xfrm>
            <a:off x="609438" y="1351775"/>
            <a:ext cx="3520440" cy="548928"/>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83069"/>
            <a:ext cx="352044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5" name="Text Placeholder 4"/>
          <p:cNvSpPr>
            <a:spLocks noGrp="1"/>
          </p:cNvSpPr>
          <p:nvPr>
            <p:ph type="body" sz="quarter" idx="3" hasCustomPrompt="1"/>
          </p:nvPr>
        </p:nvSpPr>
        <p:spPr>
          <a:xfrm>
            <a:off x="4334193" y="1351772"/>
            <a:ext cx="352044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4334193" y="1983069"/>
            <a:ext cx="352044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8058952" y="1351772"/>
            <a:ext cx="352044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8058952" y="1983069"/>
            <a:ext cx="352044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3" name="Slide Number Placeholder 4">
            <a:extLst>
              <a:ext uri="{FF2B5EF4-FFF2-40B4-BE49-F238E27FC236}">
                <a16:creationId xmlns:a16="http://schemas.microsoft.com/office/drawing/2014/main" id="{DE23BAA0-0955-4A70-9F4D-CD44EA1FD834}"/>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
        <p:nvSpPr>
          <p:cNvPr id="17" name="Rectangle 16">
            <a:extLst>
              <a:ext uri="{FF2B5EF4-FFF2-40B4-BE49-F238E27FC236}">
                <a16:creationId xmlns:a16="http://schemas.microsoft.com/office/drawing/2014/main" id="{4A159A6C-6998-4DDE-B0F9-F934FF12BBA6}"/>
              </a:ext>
            </a:extLst>
          </p:cNvPr>
          <p:cNvSpPr/>
          <p:nvPr userDrawn="1"/>
        </p:nvSpPr>
        <p:spPr>
          <a:xfrm>
            <a:off x="609437" y="3621752"/>
            <a:ext cx="3520440" cy="2143903"/>
          </a:xfrm>
          <a:prstGeom prst="rect">
            <a:avLst/>
          </a:pr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8" name="Rectangle 17">
            <a:extLst>
              <a:ext uri="{FF2B5EF4-FFF2-40B4-BE49-F238E27FC236}">
                <a16:creationId xmlns:a16="http://schemas.microsoft.com/office/drawing/2014/main" id="{15AF39B5-D5FB-48B2-9BE3-BD480F1A7295}"/>
              </a:ext>
            </a:extLst>
          </p:cNvPr>
          <p:cNvSpPr/>
          <p:nvPr userDrawn="1"/>
        </p:nvSpPr>
        <p:spPr>
          <a:xfrm>
            <a:off x="4334191" y="3621752"/>
            <a:ext cx="3520440" cy="2143903"/>
          </a:xfrm>
          <a:prstGeom prst="rect">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9" name="Rectangle 18">
            <a:extLst>
              <a:ext uri="{FF2B5EF4-FFF2-40B4-BE49-F238E27FC236}">
                <a16:creationId xmlns:a16="http://schemas.microsoft.com/office/drawing/2014/main" id="{84976756-FD81-4353-B3AA-874DE6706E9D}"/>
              </a:ext>
            </a:extLst>
          </p:cNvPr>
          <p:cNvSpPr/>
          <p:nvPr userDrawn="1"/>
        </p:nvSpPr>
        <p:spPr>
          <a:xfrm>
            <a:off x="8058948" y="3621752"/>
            <a:ext cx="3520440" cy="2143903"/>
          </a:xfrm>
          <a:prstGeom prst="rect">
            <a:avLst/>
          </a:prstGeom>
          <a:solidFill>
            <a:schemeClr val="accent6">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21" name="Text Placeholder 2">
            <a:extLst>
              <a:ext uri="{FF2B5EF4-FFF2-40B4-BE49-F238E27FC236}">
                <a16:creationId xmlns:a16="http://schemas.microsoft.com/office/drawing/2014/main" id="{75408FE2-845C-4072-8D7D-55FFBEA4F92F}"/>
              </a:ext>
            </a:extLst>
          </p:cNvPr>
          <p:cNvSpPr>
            <a:spLocks noGrp="1"/>
          </p:cNvSpPr>
          <p:nvPr>
            <p:ph type="body" idx="16" hasCustomPrompt="1"/>
          </p:nvPr>
        </p:nvSpPr>
        <p:spPr>
          <a:xfrm>
            <a:off x="609438" y="3621755"/>
            <a:ext cx="3520440" cy="548928"/>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2" name="Content Placeholder 3">
            <a:extLst>
              <a:ext uri="{FF2B5EF4-FFF2-40B4-BE49-F238E27FC236}">
                <a16:creationId xmlns:a16="http://schemas.microsoft.com/office/drawing/2014/main" id="{A1428EBE-EFFF-43FA-B5F7-2A0E5C808A63}"/>
              </a:ext>
            </a:extLst>
          </p:cNvPr>
          <p:cNvSpPr>
            <a:spLocks noGrp="1"/>
          </p:cNvSpPr>
          <p:nvPr>
            <p:ph sz="half" idx="17" hasCustomPrompt="1"/>
          </p:nvPr>
        </p:nvSpPr>
        <p:spPr>
          <a:xfrm>
            <a:off x="609438" y="4253049"/>
            <a:ext cx="352044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23" name="Text Placeholder 4">
            <a:extLst>
              <a:ext uri="{FF2B5EF4-FFF2-40B4-BE49-F238E27FC236}">
                <a16:creationId xmlns:a16="http://schemas.microsoft.com/office/drawing/2014/main" id="{F878094F-9716-4A14-B225-8CC4B19CF5AA}"/>
              </a:ext>
            </a:extLst>
          </p:cNvPr>
          <p:cNvSpPr>
            <a:spLocks noGrp="1"/>
          </p:cNvSpPr>
          <p:nvPr>
            <p:ph type="body" sz="quarter" idx="18" hasCustomPrompt="1"/>
          </p:nvPr>
        </p:nvSpPr>
        <p:spPr>
          <a:xfrm>
            <a:off x="4334193" y="3621752"/>
            <a:ext cx="352044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4" name="Content Placeholder 5">
            <a:extLst>
              <a:ext uri="{FF2B5EF4-FFF2-40B4-BE49-F238E27FC236}">
                <a16:creationId xmlns:a16="http://schemas.microsoft.com/office/drawing/2014/main" id="{446107A2-AE88-4CBE-9F0E-82F9CBF1A83E}"/>
              </a:ext>
            </a:extLst>
          </p:cNvPr>
          <p:cNvSpPr>
            <a:spLocks noGrp="1"/>
          </p:cNvSpPr>
          <p:nvPr>
            <p:ph sz="quarter" idx="19" hasCustomPrompt="1"/>
          </p:nvPr>
        </p:nvSpPr>
        <p:spPr>
          <a:xfrm>
            <a:off x="4334193" y="4253049"/>
            <a:ext cx="352044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25" name="Text Placeholder 4">
            <a:extLst>
              <a:ext uri="{FF2B5EF4-FFF2-40B4-BE49-F238E27FC236}">
                <a16:creationId xmlns:a16="http://schemas.microsoft.com/office/drawing/2014/main" id="{08F13BF8-79EC-44AF-8995-853817E615D4}"/>
              </a:ext>
            </a:extLst>
          </p:cNvPr>
          <p:cNvSpPr>
            <a:spLocks noGrp="1"/>
          </p:cNvSpPr>
          <p:nvPr>
            <p:ph type="body" sz="quarter" idx="20" hasCustomPrompt="1"/>
          </p:nvPr>
        </p:nvSpPr>
        <p:spPr>
          <a:xfrm>
            <a:off x="8058952" y="3621752"/>
            <a:ext cx="352044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6" name="Content Placeholder 5">
            <a:extLst>
              <a:ext uri="{FF2B5EF4-FFF2-40B4-BE49-F238E27FC236}">
                <a16:creationId xmlns:a16="http://schemas.microsoft.com/office/drawing/2014/main" id="{5B29E39C-B1AF-4352-8BBB-8F2FCB1AEEBC}"/>
              </a:ext>
            </a:extLst>
          </p:cNvPr>
          <p:cNvSpPr>
            <a:spLocks noGrp="1"/>
          </p:cNvSpPr>
          <p:nvPr>
            <p:ph sz="quarter" idx="21" hasCustomPrompt="1"/>
          </p:nvPr>
        </p:nvSpPr>
        <p:spPr>
          <a:xfrm>
            <a:off x="8058952" y="4253049"/>
            <a:ext cx="352044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Tree>
    <p:extLst>
      <p:ext uri="{BB962C8B-B14F-4D97-AF65-F5344CB8AC3E}">
        <p14:creationId xmlns:p14="http://schemas.microsoft.com/office/powerpoint/2010/main" val="22056940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ight filled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161B9D-D86C-4A71-AA6B-153CB40F3791}"/>
              </a:ext>
            </a:extLst>
          </p:cNvPr>
          <p:cNvSpPr/>
          <p:nvPr userDrawn="1"/>
        </p:nvSpPr>
        <p:spPr>
          <a:xfrm>
            <a:off x="609438" y="1351772"/>
            <a:ext cx="2651759" cy="2143903"/>
          </a:xfrm>
          <a:prstGeom prst="rect">
            <a:avLst/>
          </a:prstGeom>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4" name="Rectangle 13">
            <a:extLst>
              <a:ext uri="{FF2B5EF4-FFF2-40B4-BE49-F238E27FC236}">
                <a16:creationId xmlns:a16="http://schemas.microsoft.com/office/drawing/2014/main" id="{7F0A04BE-B918-4A8E-926C-03094B6A6E51}"/>
              </a:ext>
            </a:extLst>
          </p:cNvPr>
          <p:cNvSpPr/>
          <p:nvPr userDrawn="1"/>
        </p:nvSpPr>
        <p:spPr>
          <a:xfrm>
            <a:off x="3382167" y="1351772"/>
            <a:ext cx="2651759" cy="2143903"/>
          </a:xfrm>
          <a:prstGeom prst="rect">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5" name="Rectangle 14">
            <a:extLst>
              <a:ext uri="{FF2B5EF4-FFF2-40B4-BE49-F238E27FC236}">
                <a16:creationId xmlns:a16="http://schemas.microsoft.com/office/drawing/2014/main" id="{77A860B5-478A-4386-B127-D801247E8062}"/>
              </a:ext>
            </a:extLst>
          </p:cNvPr>
          <p:cNvSpPr/>
          <p:nvPr userDrawn="1"/>
        </p:nvSpPr>
        <p:spPr>
          <a:xfrm>
            <a:off x="6154895" y="1351772"/>
            <a:ext cx="2651759" cy="2143903"/>
          </a:xfrm>
          <a:prstGeom prst="rect">
            <a:avLst/>
          </a:prstGeom>
          <a:solidFill>
            <a:schemeClr val="accent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6" name="Rectangle 15">
            <a:extLst>
              <a:ext uri="{FF2B5EF4-FFF2-40B4-BE49-F238E27FC236}">
                <a16:creationId xmlns:a16="http://schemas.microsoft.com/office/drawing/2014/main" id="{88B23B83-10AF-4C04-87A1-603EC5D3FD61}"/>
              </a:ext>
            </a:extLst>
          </p:cNvPr>
          <p:cNvSpPr/>
          <p:nvPr userDrawn="1"/>
        </p:nvSpPr>
        <p:spPr>
          <a:xfrm>
            <a:off x="8927624" y="1351772"/>
            <a:ext cx="2651759" cy="2143903"/>
          </a:xfrm>
          <a:prstGeom prst="rect">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3" name="Text Placeholder 2"/>
          <p:cNvSpPr>
            <a:spLocks noGrp="1"/>
          </p:cNvSpPr>
          <p:nvPr>
            <p:ph type="body" idx="1" hasCustomPrompt="1"/>
          </p:nvPr>
        </p:nvSpPr>
        <p:spPr>
          <a:xfrm>
            <a:off x="609438" y="1351775"/>
            <a:ext cx="2651760" cy="548928"/>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4" name="Content Placeholder 3"/>
          <p:cNvSpPr>
            <a:spLocks noGrp="1"/>
          </p:cNvSpPr>
          <p:nvPr>
            <p:ph sz="half" idx="2" hasCustomPrompt="1"/>
          </p:nvPr>
        </p:nvSpPr>
        <p:spPr>
          <a:xfrm>
            <a:off x="609438" y="198306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5" name="Text Placeholder 4"/>
          <p:cNvSpPr>
            <a:spLocks noGrp="1"/>
          </p:cNvSpPr>
          <p:nvPr>
            <p:ph type="body" sz="quarter" idx="3" hasCustomPrompt="1"/>
          </p:nvPr>
        </p:nvSpPr>
        <p:spPr>
          <a:xfrm>
            <a:off x="3382168" y="1351772"/>
            <a:ext cx="265176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6" name="Content Placeholder 5"/>
          <p:cNvSpPr>
            <a:spLocks noGrp="1"/>
          </p:cNvSpPr>
          <p:nvPr>
            <p:ph sz="quarter" idx="4" hasCustomPrompt="1"/>
          </p:nvPr>
        </p:nvSpPr>
        <p:spPr>
          <a:xfrm>
            <a:off x="3382168" y="198306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7" name="Title 1">
            <a:extLst>
              <a:ext uri="{FF2B5EF4-FFF2-40B4-BE49-F238E27FC236}">
                <a16:creationId xmlns:a16="http://schemas.microsoft.com/office/drawing/2014/main" id="{F26CE9E3-E58E-4A8B-B45E-3B5A75C5AE5E}"/>
              </a:ext>
            </a:extLst>
          </p:cNvPr>
          <p:cNvSpPr>
            <a:spLocks noGrp="1"/>
          </p:cNvSpPr>
          <p:nvPr>
            <p:ph type="title" hasCustomPrompt="1"/>
          </p:nvPr>
        </p:nvSpPr>
        <p:spPr>
          <a:xfrm>
            <a:off x="609447" y="0"/>
            <a:ext cx="10969936" cy="1216152"/>
          </a:xfrm>
        </p:spPr>
        <p:txBody>
          <a:bodyPr/>
          <a:lstStyle>
            <a:lvl1pPr>
              <a:defRPr/>
            </a:lvl1pPr>
          </a:lstStyle>
          <a:p>
            <a:r>
              <a:rPr lang="en-US" dirty="0"/>
              <a:t>Four column slide</a:t>
            </a:r>
          </a:p>
        </p:txBody>
      </p:sp>
      <p:sp>
        <p:nvSpPr>
          <p:cNvPr id="8" name="Text Placeholder 4">
            <a:extLst>
              <a:ext uri="{FF2B5EF4-FFF2-40B4-BE49-F238E27FC236}">
                <a16:creationId xmlns:a16="http://schemas.microsoft.com/office/drawing/2014/main" id="{F197DA8B-FBE5-4C9F-BE69-83F9A8576911}"/>
              </a:ext>
            </a:extLst>
          </p:cNvPr>
          <p:cNvSpPr>
            <a:spLocks noGrp="1"/>
          </p:cNvSpPr>
          <p:nvPr>
            <p:ph type="body" sz="quarter" idx="10" hasCustomPrompt="1"/>
          </p:nvPr>
        </p:nvSpPr>
        <p:spPr>
          <a:xfrm>
            <a:off x="6154898" y="1351772"/>
            <a:ext cx="265176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9" name="Content Placeholder 5">
            <a:extLst>
              <a:ext uri="{FF2B5EF4-FFF2-40B4-BE49-F238E27FC236}">
                <a16:creationId xmlns:a16="http://schemas.microsoft.com/office/drawing/2014/main" id="{30B83254-3283-4FBA-8784-26D5E5DEF5CE}"/>
              </a:ext>
            </a:extLst>
          </p:cNvPr>
          <p:cNvSpPr>
            <a:spLocks noGrp="1"/>
          </p:cNvSpPr>
          <p:nvPr>
            <p:ph sz="quarter" idx="11" hasCustomPrompt="1"/>
          </p:nvPr>
        </p:nvSpPr>
        <p:spPr>
          <a:xfrm>
            <a:off x="6154898" y="198306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10" name="Footer Placeholder 4">
            <a:extLst>
              <a:ext uri="{FF2B5EF4-FFF2-40B4-BE49-F238E27FC236}">
                <a16:creationId xmlns:a16="http://schemas.microsoft.com/office/drawing/2014/main" id="{E5D428D4-815E-408E-A6D3-82ACC0C2EF30}"/>
              </a:ext>
            </a:extLst>
          </p:cNvPr>
          <p:cNvSpPr>
            <a:spLocks noGrp="1"/>
          </p:cNvSpPr>
          <p:nvPr>
            <p:ph type="ftr" sz="quarter" idx="12"/>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1" name="Text Placeholder 4">
            <a:extLst>
              <a:ext uri="{FF2B5EF4-FFF2-40B4-BE49-F238E27FC236}">
                <a16:creationId xmlns:a16="http://schemas.microsoft.com/office/drawing/2014/main" id="{E584B521-8264-4DCB-BE1C-01CA39487ECB}"/>
              </a:ext>
            </a:extLst>
          </p:cNvPr>
          <p:cNvSpPr>
            <a:spLocks noGrp="1"/>
          </p:cNvSpPr>
          <p:nvPr>
            <p:ph type="body" sz="quarter" idx="13" hasCustomPrompt="1"/>
          </p:nvPr>
        </p:nvSpPr>
        <p:spPr>
          <a:xfrm>
            <a:off x="8927628" y="1351772"/>
            <a:ext cx="265176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12" name="Content Placeholder 5">
            <a:extLst>
              <a:ext uri="{FF2B5EF4-FFF2-40B4-BE49-F238E27FC236}">
                <a16:creationId xmlns:a16="http://schemas.microsoft.com/office/drawing/2014/main" id="{3E237972-4F92-4F4A-A833-618DADE256FF}"/>
              </a:ext>
            </a:extLst>
          </p:cNvPr>
          <p:cNvSpPr>
            <a:spLocks noGrp="1"/>
          </p:cNvSpPr>
          <p:nvPr>
            <p:ph sz="quarter" idx="14" hasCustomPrompt="1"/>
          </p:nvPr>
        </p:nvSpPr>
        <p:spPr>
          <a:xfrm>
            <a:off x="8927628" y="198306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13" name="Slide Number Placeholder 4">
            <a:extLst>
              <a:ext uri="{FF2B5EF4-FFF2-40B4-BE49-F238E27FC236}">
                <a16:creationId xmlns:a16="http://schemas.microsoft.com/office/drawing/2014/main" id="{DE23BAA0-0955-4A70-9F4D-CD44EA1FD834}"/>
              </a:ext>
            </a:extLst>
          </p:cNvPr>
          <p:cNvSpPr>
            <a:spLocks noGrp="1"/>
          </p:cNvSpPr>
          <p:nvPr>
            <p:ph type="sldNum" sz="quarter" idx="15"/>
          </p:nvPr>
        </p:nvSpPr>
        <p:spPr>
          <a:xfrm>
            <a:off x="11274663" y="6405412"/>
            <a:ext cx="304721" cy="219456"/>
          </a:xfrm>
        </p:spPr>
        <p:txBody>
          <a:bodyPr/>
          <a:lstStyle/>
          <a:p>
            <a:fld id="{00DE720E-C72B-42F0-AD69-52D60E3C605E}" type="slidenum">
              <a:rPr/>
              <a:t>‹N°›</a:t>
            </a:fld>
            <a:endParaRPr/>
          </a:p>
        </p:txBody>
      </p:sp>
      <p:sp>
        <p:nvSpPr>
          <p:cNvPr id="17" name="Rectangle 16">
            <a:extLst>
              <a:ext uri="{FF2B5EF4-FFF2-40B4-BE49-F238E27FC236}">
                <a16:creationId xmlns:a16="http://schemas.microsoft.com/office/drawing/2014/main" id="{4A159A6C-6998-4DDE-B0F9-F934FF12BBA6}"/>
              </a:ext>
            </a:extLst>
          </p:cNvPr>
          <p:cNvSpPr/>
          <p:nvPr userDrawn="1"/>
        </p:nvSpPr>
        <p:spPr>
          <a:xfrm>
            <a:off x="609438" y="3621752"/>
            <a:ext cx="2651759" cy="2143903"/>
          </a:xfrm>
          <a:prstGeom prst="rect">
            <a:avLst/>
          </a:pr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8" name="Rectangle 17">
            <a:extLst>
              <a:ext uri="{FF2B5EF4-FFF2-40B4-BE49-F238E27FC236}">
                <a16:creationId xmlns:a16="http://schemas.microsoft.com/office/drawing/2014/main" id="{15AF39B5-D5FB-48B2-9BE3-BD480F1A7295}"/>
              </a:ext>
            </a:extLst>
          </p:cNvPr>
          <p:cNvSpPr/>
          <p:nvPr userDrawn="1"/>
        </p:nvSpPr>
        <p:spPr>
          <a:xfrm>
            <a:off x="3382167" y="3621752"/>
            <a:ext cx="2651759" cy="2143903"/>
          </a:xfrm>
          <a:prstGeom prst="rect">
            <a:avLst/>
          </a:prstGeom>
          <a:solidFill>
            <a:schemeClr val="accent2">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9" name="Rectangle 18">
            <a:extLst>
              <a:ext uri="{FF2B5EF4-FFF2-40B4-BE49-F238E27FC236}">
                <a16:creationId xmlns:a16="http://schemas.microsoft.com/office/drawing/2014/main" id="{84976756-FD81-4353-B3AA-874DE6706E9D}"/>
              </a:ext>
            </a:extLst>
          </p:cNvPr>
          <p:cNvSpPr/>
          <p:nvPr userDrawn="1"/>
        </p:nvSpPr>
        <p:spPr>
          <a:xfrm>
            <a:off x="6154895" y="3621752"/>
            <a:ext cx="2651759" cy="2143903"/>
          </a:xfrm>
          <a:prstGeom prst="rect">
            <a:avLst/>
          </a:prstGeom>
          <a:solidFill>
            <a:schemeClr val="accent3">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20" name="Rectangle 19">
            <a:extLst>
              <a:ext uri="{FF2B5EF4-FFF2-40B4-BE49-F238E27FC236}">
                <a16:creationId xmlns:a16="http://schemas.microsoft.com/office/drawing/2014/main" id="{EAFC0F1F-1CC2-45BB-B3A6-D5B5793D1FB6}"/>
              </a:ext>
            </a:extLst>
          </p:cNvPr>
          <p:cNvSpPr/>
          <p:nvPr userDrawn="1"/>
        </p:nvSpPr>
        <p:spPr>
          <a:xfrm>
            <a:off x="8927624" y="3621752"/>
            <a:ext cx="2651759" cy="2143903"/>
          </a:xfrm>
          <a:prstGeom prst="rect">
            <a:avLst/>
          </a:prstGeom>
          <a:solidFill>
            <a:schemeClr val="accent5">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21" name="Text Placeholder 2">
            <a:extLst>
              <a:ext uri="{FF2B5EF4-FFF2-40B4-BE49-F238E27FC236}">
                <a16:creationId xmlns:a16="http://schemas.microsoft.com/office/drawing/2014/main" id="{75408FE2-845C-4072-8D7D-55FFBEA4F92F}"/>
              </a:ext>
            </a:extLst>
          </p:cNvPr>
          <p:cNvSpPr>
            <a:spLocks noGrp="1"/>
          </p:cNvSpPr>
          <p:nvPr>
            <p:ph type="body" idx="16" hasCustomPrompt="1"/>
          </p:nvPr>
        </p:nvSpPr>
        <p:spPr>
          <a:xfrm>
            <a:off x="609438" y="3621755"/>
            <a:ext cx="2651760" cy="548928"/>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2" name="Content Placeholder 3">
            <a:extLst>
              <a:ext uri="{FF2B5EF4-FFF2-40B4-BE49-F238E27FC236}">
                <a16:creationId xmlns:a16="http://schemas.microsoft.com/office/drawing/2014/main" id="{A1428EBE-EFFF-43FA-B5F7-2A0E5C808A63}"/>
              </a:ext>
            </a:extLst>
          </p:cNvPr>
          <p:cNvSpPr>
            <a:spLocks noGrp="1"/>
          </p:cNvSpPr>
          <p:nvPr>
            <p:ph sz="half" idx="17" hasCustomPrompt="1"/>
          </p:nvPr>
        </p:nvSpPr>
        <p:spPr>
          <a:xfrm>
            <a:off x="609438" y="425304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1866"/>
            </a:lvl5pPr>
            <a:lvl6pPr>
              <a:defRPr sz="2133"/>
            </a:lvl6pPr>
            <a:lvl7pPr>
              <a:defRPr sz="2133"/>
            </a:lvl7pPr>
            <a:lvl8pPr>
              <a:defRPr sz="2133"/>
            </a:lvl8pPr>
            <a:lvl9pPr>
              <a:defRPr sz="2133"/>
            </a:lvl9pPr>
          </a:lstStyle>
          <a:p>
            <a:pPr lvl="0"/>
            <a:r>
              <a:rPr lang="en-US" dirty="0"/>
              <a:t>Click to edit text</a:t>
            </a:r>
          </a:p>
        </p:txBody>
      </p:sp>
      <p:sp>
        <p:nvSpPr>
          <p:cNvPr id="23" name="Text Placeholder 4">
            <a:extLst>
              <a:ext uri="{FF2B5EF4-FFF2-40B4-BE49-F238E27FC236}">
                <a16:creationId xmlns:a16="http://schemas.microsoft.com/office/drawing/2014/main" id="{F878094F-9716-4A14-B225-8CC4B19CF5AA}"/>
              </a:ext>
            </a:extLst>
          </p:cNvPr>
          <p:cNvSpPr>
            <a:spLocks noGrp="1"/>
          </p:cNvSpPr>
          <p:nvPr>
            <p:ph type="body" sz="quarter" idx="18" hasCustomPrompt="1"/>
          </p:nvPr>
        </p:nvSpPr>
        <p:spPr>
          <a:xfrm>
            <a:off x="3382168" y="3621752"/>
            <a:ext cx="265176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4" name="Content Placeholder 5">
            <a:extLst>
              <a:ext uri="{FF2B5EF4-FFF2-40B4-BE49-F238E27FC236}">
                <a16:creationId xmlns:a16="http://schemas.microsoft.com/office/drawing/2014/main" id="{446107A2-AE88-4CBE-9F0E-82F9CBF1A83E}"/>
              </a:ext>
            </a:extLst>
          </p:cNvPr>
          <p:cNvSpPr>
            <a:spLocks noGrp="1"/>
          </p:cNvSpPr>
          <p:nvPr>
            <p:ph sz="quarter" idx="19" hasCustomPrompt="1"/>
          </p:nvPr>
        </p:nvSpPr>
        <p:spPr>
          <a:xfrm>
            <a:off x="3382168" y="425304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25" name="Text Placeholder 4">
            <a:extLst>
              <a:ext uri="{FF2B5EF4-FFF2-40B4-BE49-F238E27FC236}">
                <a16:creationId xmlns:a16="http://schemas.microsoft.com/office/drawing/2014/main" id="{08F13BF8-79EC-44AF-8995-853817E615D4}"/>
              </a:ext>
            </a:extLst>
          </p:cNvPr>
          <p:cNvSpPr>
            <a:spLocks noGrp="1"/>
          </p:cNvSpPr>
          <p:nvPr>
            <p:ph type="body" sz="quarter" idx="20" hasCustomPrompt="1"/>
          </p:nvPr>
        </p:nvSpPr>
        <p:spPr>
          <a:xfrm>
            <a:off x="6154898" y="3621752"/>
            <a:ext cx="265176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6" name="Content Placeholder 5">
            <a:extLst>
              <a:ext uri="{FF2B5EF4-FFF2-40B4-BE49-F238E27FC236}">
                <a16:creationId xmlns:a16="http://schemas.microsoft.com/office/drawing/2014/main" id="{5B29E39C-B1AF-4352-8BBB-8F2FCB1AEEBC}"/>
              </a:ext>
            </a:extLst>
          </p:cNvPr>
          <p:cNvSpPr>
            <a:spLocks noGrp="1"/>
          </p:cNvSpPr>
          <p:nvPr>
            <p:ph sz="quarter" idx="21" hasCustomPrompt="1"/>
          </p:nvPr>
        </p:nvSpPr>
        <p:spPr>
          <a:xfrm>
            <a:off x="6154898" y="425304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
        <p:nvSpPr>
          <p:cNvPr id="27" name="Text Placeholder 4">
            <a:extLst>
              <a:ext uri="{FF2B5EF4-FFF2-40B4-BE49-F238E27FC236}">
                <a16:creationId xmlns:a16="http://schemas.microsoft.com/office/drawing/2014/main" id="{1C5C767A-900E-46EB-B84F-B6350929745C}"/>
              </a:ext>
            </a:extLst>
          </p:cNvPr>
          <p:cNvSpPr>
            <a:spLocks noGrp="1"/>
          </p:cNvSpPr>
          <p:nvPr>
            <p:ph type="body" sz="quarter" idx="22" hasCustomPrompt="1"/>
          </p:nvPr>
        </p:nvSpPr>
        <p:spPr>
          <a:xfrm>
            <a:off x="8927628" y="3621752"/>
            <a:ext cx="2651760" cy="559586"/>
          </a:xfrm>
          <a:prstGeom prst="rect">
            <a:avLst/>
          </a:prstGeom>
          <a:noFill/>
        </p:spPr>
        <p:txBody>
          <a:bodyPr lIns="182880" rIns="182880" anchor="b">
            <a:normAutofit/>
          </a:bodyPr>
          <a:lstStyle>
            <a:lvl1pPr marL="0" indent="0" algn="ctr">
              <a:buNone/>
              <a:defRPr sz="2000" b="1">
                <a:solidFill>
                  <a:schemeClr val="bg1"/>
                </a:solidFill>
              </a:defRPr>
            </a:lvl1pPr>
            <a:lvl2pPr marL="609433" indent="0">
              <a:buNone/>
              <a:defRPr sz="2666" b="1"/>
            </a:lvl2pPr>
            <a:lvl3pPr marL="1218866" indent="0">
              <a:buNone/>
              <a:defRPr sz="2399" b="1"/>
            </a:lvl3pPr>
            <a:lvl4pPr marL="1828297" indent="0">
              <a:buNone/>
              <a:defRPr sz="2133" b="1"/>
            </a:lvl4pPr>
            <a:lvl5pPr marL="2437729" indent="0">
              <a:buNone/>
              <a:defRPr sz="2133" b="1"/>
            </a:lvl5pPr>
            <a:lvl6pPr marL="3047162" indent="0">
              <a:buNone/>
              <a:defRPr sz="2133" b="1"/>
            </a:lvl6pPr>
            <a:lvl7pPr marL="3656595" indent="0">
              <a:buNone/>
              <a:defRPr sz="2133" b="1"/>
            </a:lvl7pPr>
            <a:lvl8pPr marL="4266027" indent="0">
              <a:buNone/>
              <a:defRPr sz="2133" b="1"/>
            </a:lvl8pPr>
            <a:lvl9pPr marL="4875459" indent="0">
              <a:buNone/>
              <a:defRPr sz="2133" b="1"/>
            </a:lvl9pPr>
          </a:lstStyle>
          <a:p>
            <a:pPr lvl="0"/>
            <a:r>
              <a:rPr lang="en-US" dirty="0"/>
              <a:t>Click to edit text</a:t>
            </a:r>
          </a:p>
        </p:txBody>
      </p:sp>
      <p:sp>
        <p:nvSpPr>
          <p:cNvPr id="28" name="Content Placeholder 5">
            <a:extLst>
              <a:ext uri="{FF2B5EF4-FFF2-40B4-BE49-F238E27FC236}">
                <a16:creationId xmlns:a16="http://schemas.microsoft.com/office/drawing/2014/main" id="{2FD7CCB5-7043-49CD-A2D3-7006C1D8A5D5}"/>
              </a:ext>
            </a:extLst>
          </p:cNvPr>
          <p:cNvSpPr>
            <a:spLocks noGrp="1"/>
          </p:cNvSpPr>
          <p:nvPr>
            <p:ph sz="quarter" idx="23" hasCustomPrompt="1"/>
          </p:nvPr>
        </p:nvSpPr>
        <p:spPr>
          <a:xfrm>
            <a:off x="8927628" y="4253049"/>
            <a:ext cx="2651760" cy="1445931"/>
          </a:xfrm>
          <a:prstGeom prst="rect">
            <a:avLst/>
          </a:prstGeom>
        </p:spPr>
        <p:txBody>
          <a:bodyPr lIns="182880" rIns="182880">
            <a:noAutofit/>
          </a:bodyPr>
          <a:lstStyle>
            <a:lvl1pPr marL="0" indent="0" algn="ctr">
              <a:buNone/>
              <a:defRPr sz="1800">
                <a:solidFill>
                  <a:schemeClr val="bg1"/>
                </a:solidFill>
              </a:defRPr>
            </a:lvl1pPr>
            <a:lvl2pPr marL="355502" indent="0">
              <a:buNone/>
              <a:defRPr sz="1800"/>
            </a:lvl2pPr>
            <a:lvl3pPr marL="594620" indent="0">
              <a:buNone/>
              <a:defRPr sz="1600"/>
            </a:lvl3pPr>
            <a:lvl4pPr marL="1077088" indent="-241234">
              <a:defRPr sz="1866"/>
            </a:lvl4pPr>
            <a:lvl5pPr>
              <a:defRPr sz="2133"/>
            </a:lvl5pPr>
            <a:lvl6pPr>
              <a:defRPr sz="2133"/>
            </a:lvl6pPr>
            <a:lvl7pPr>
              <a:defRPr sz="2133"/>
            </a:lvl7pPr>
            <a:lvl8pPr>
              <a:defRPr sz="2133"/>
            </a:lvl8pPr>
            <a:lvl9pPr>
              <a:defRPr sz="2133"/>
            </a:lvl9pPr>
          </a:lstStyle>
          <a:p>
            <a:pPr lvl="0"/>
            <a:r>
              <a:rPr lang="en-US" dirty="0"/>
              <a:t>Click to edit text</a:t>
            </a:r>
          </a:p>
        </p:txBody>
      </p:sp>
    </p:spTree>
    <p:extLst>
      <p:ext uri="{BB962C8B-B14F-4D97-AF65-F5344CB8AC3E}">
        <p14:creationId xmlns:p14="http://schemas.microsoft.com/office/powerpoint/2010/main" val="42749745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No log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a:lvl1pPr>
          </a:lstStyle>
          <a:p>
            <a:r>
              <a:rPr lang="en-US" dirty="0"/>
              <a:t>© 2019 Proofpoint. All rights reserved</a:t>
            </a:r>
          </a:p>
        </p:txBody>
      </p:sp>
      <p:sp>
        <p:nvSpPr>
          <p:cNvPr id="5" name="Slide Number Placeholder 4"/>
          <p:cNvSpPr>
            <a:spLocks noGrp="1"/>
          </p:cNvSpPr>
          <p:nvPr>
            <p:ph type="sldNum" sz="quarter" idx="12"/>
          </p:nvPr>
        </p:nvSpPr>
        <p:spPr/>
        <p:txBody>
          <a:bodyPr/>
          <a:lstStyle/>
          <a:p>
            <a:fld id="{00DE720E-C72B-42F0-AD69-52D60E3C605E}" type="slidenum">
              <a:rPr lang="en-US" smtClean="0"/>
              <a:pPr/>
              <a:t>‹N°›</a:t>
            </a:fld>
            <a:endParaRPr lang="en-US"/>
          </a:p>
        </p:txBody>
      </p:sp>
      <p:sp>
        <p:nvSpPr>
          <p:cNvPr id="6" name="Rectangle 5"/>
          <p:cNvSpPr/>
          <p:nvPr userDrawn="1"/>
        </p:nvSpPr>
        <p:spPr>
          <a:xfrm>
            <a:off x="0" y="1295400"/>
            <a:ext cx="137160" cy="5562599"/>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
        <p:nvSpPr>
          <p:cNvPr id="7" name="Rectangle 6"/>
          <p:cNvSpPr/>
          <p:nvPr userDrawn="1"/>
        </p:nvSpPr>
        <p:spPr>
          <a:xfrm>
            <a:off x="0" y="0"/>
            <a:ext cx="137160" cy="1227115"/>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Tree>
    <p:extLst>
      <p:ext uri="{BB962C8B-B14F-4D97-AF65-F5344CB8AC3E}">
        <p14:creationId xmlns:p14="http://schemas.microsoft.com/office/powerpoint/2010/main" val="398976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roofpoint logo">
    <p:bg>
      <p:bgPr>
        <a:solidFill>
          <a:schemeClr val="bg1">
            <a:lumMod val="85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2793299" y="6478524"/>
            <a:ext cx="6403120" cy="219456"/>
          </a:xfrm>
          <a:prstGeom prst="rect">
            <a:avLst/>
          </a:prstGeom>
        </p:spPr>
        <p:txBody>
          <a:bodyPr/>
          <a:lstStyle>
            <a:lvl1pPr algn="ctr">
              <a:defRPr sz="800">
                <a:solidFill>
                  <a:schemeClr val="bg1"/>
                </a:solidFill>
              </a:defRPr>
            </a:lvl1pPr>
          </a:lstStyle>
          <a:p>
            <a:r>
              <a:rPr lang="en-US" dirty="0"/>
              <a:t>© 2019 Proofpoint. All rights reserved</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74295" y="2181993"/>
            <a:ext cx="7240234" cy="2494014"/>
          </a:xfrm>
          <a:prstGeom prst="rect">
            <a:avLst/>
          </a:prstGeom>
        </p:spPr>
      </p:pic>
    </p:spTree>
    <p:extLst>
      <p:ext uri="{BB962C8B-B14F-4D97-AF65-F5344CB8AC3E}">
        <p14:creationId xmlns:p14="http://schemas.microsoft.com/office/powerpoint/2010/main" val="399984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Blank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40236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End Slide">
    <p:spTree>
      <p:nvGrpSpPr>
        <p:cNvPr id="1" name=""/>
        <p:cNvGrpSpPr/>
        <p:nvPr/>
      </p:nvGrpSpPr>
      <p:grpSpPr>
        <a:xfrm>
          <a:off x="0" y="0"/>
          <a:ext cx="0" cy="0"/>
          <a:chOff x="0" y="0"/>
          <a:chExt cx="0" cy="0"/>
        </a:xfrm>
      </p:grpSpPr>
      <p:pic>
        <p:nvPicPr>
          <p:cNvPr id="6" name="Picture 5" descr="16-9-divider-bg-blue.jpg"/>
          <p:cNvPicPr>
            <a:picLocks noChangeAspect="1"/>
          </p:cNvPicPr>
          <p:nvPr userDrawn="1"/>
        </p:nvPicPr>
        <p:blipFill rotWithShape="1">
          <a:blip r:embed="rId2">
            <a:extLst>
              <a:ext uri="{28A0092B-C50C-407E-A947-70E740481C1C}">
                <a14:useLocalDpi xmlns:a14="http://schemas.microsoft.com/office/drawing/2010/main" val="0"/>
              </a:ext>
            </a:extLst>
          </a:blip>
          <a:srcRect r="1235" b="1235"/>
          <a:stretch/>
        </p:blipFill>
        <p:spPr>
          <a:xfrm>
            <a:off x="0" y="-1"/>
            <a:ext cx="12188825" cy="6858001"/>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00444" y="2091155"/>
            <a:ext cx="7650616" cy="2636067"/>
          </a:xfrm>
          <a:prstGeom prst="rect">
            <a:avLst/>
          </a:prstGeom>
        </p:spPr>
      </p:pic>
    </p:spTree>
    <p:extLst>
      <p:ext uri="{BB962C8B-B14F-4D97-AF65-F5344CB8AC3E}">
        <p14:creationId xmlns:p14="http://schemas.microsoft.com/office/powerpoint/2010/main" val="29465949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E79B08-6E49-4958-9486-B941B019026E}"/>
              </a:ext>
            </a:extLst>
          </p:cNvPr>
          <p:cNvPicPr>
            <a:picLocks noChangeAspect="1"/>
          </p:cNvPicPr>
          <p:nvPr userDrawn="1"/>
        </p:nvPicPr>
        <p:blipFill>
          <a:blip r:embed="rId34" cstate="print">
            <a:extLst>
              <a:ext uri="{28A0092B-C50C-407E-A947-70E740481C1C}">
                <a14:useLocalDpi xmlns:a14="http://schemas.microsoft.com/office/drawing/2010/main"/>
              </a:ext>
            </a:extLst>
          </a:blip>
          <a:stretch>
            <a:fillRect/>
          </a:stretch>
        </p:blipFill>
        <p:spPr>
          <a:xfrm>
            <a:off x="402071" y="6167374"/>
            <a:ext cx="2004919" cy="690626"/>
          </a:xfrm>
          <a:prstGeom prst="rect">
            <a:avLst/>
          </a:prstGeom>
        </p:spPr>
      </p:pic>
      <p:sp>
        <p:nvSpPr>
          <p:cNvPr id="2" name="Title Placeholder 1"/>
          <p:cNvSpPr>
            <a:spLocks noGrp="1"/>
          </p:cNvSpPr>
          <p:nvPr>
            <p:ph type="title"/>
          </p:nvPr>
        </p:nvSpPr>
        <p:spPr>
          <a:xfrm>
            <a:off x="609441" y="1"/>
            <a:ext cx="10969943" cy="1227115"/>
          </a:xfrm>
          <a:prstGeom prst="rect">
            <a:avLst/>
          </a:prstGeom>
        </p:spPr>
        <p:txBody>
          <a:bodyPr vert="horz" lIns="0" tIns="0" rIns="0" bIns="0" rtlCol="0" anchor="ctr" anchorCtr="0">
            <a:noAutofit/>
          </a:bodyPr>
          <a:lstStyle/>
          <a:p>
            <a:r>
              <a:rPr lang="en-US" dirty="0"/>
              <a:t>Click to edit Master title style</a:t>
            </a:r>
          </a:p>
        </p:txBody>
      </p:sp>
      <p:sp>
        <p:nvSpPr>
          <p:cNvPr id="3" name="Text Placeholder 2"/>
          <p:cNvSpPr>
            <a:spLocks noGrp="1"/>
          </p:cNvSpPr>
          <p:nvPr>
            <p:ph type="body" idx="1"/>
          </p:nvPr>
        </p:nvSpPr>
        <p:spPr>
          <a:xfrm>
            <a:off x="609441" y="1295401"/>
            <a:ext cx="10969943" cy="48006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87225" y="6405412"/>
            <a:ext cx="812588"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endParaRPr lang="en-US"/>
          </a:p>
        </p:txBody>
      </p:sp>
      <p:sp>
        <p:nvSpPr>
          <p:cNvPr id="6" name="Slide Number Placeholder 5"/>
          <p:cNvSpPr>
            <a:spLocks noGrp="1"/>
          </p:cNvSpPr>
          <p:nvPr>
            <p:ph type="sldNum" sz="quarter" idx="4"/>
          </p:nvPr>
        </p:nvSpPr>
        <p:spPr>
          <a:xfrm>
            <a:off x="11274663" y="6405412"/>
            <a:ext cx="304721" cy="219456"/>
          </a:xfrm>
          <a:prstGeom prst="rect">
            <a:avLst/>
          </a:prstGeom>
        </p:spPr>
        <p:txBody>
          <a:bodyPr vert="horz" wrap="none" lIns="0" tIns="0" rIns="0" bIns="0" rtlCol="0" anchor="ctr" anchorCtr="0"/>
          <a:lstStyle>
            <a:lvl1pPr algn="r">
              <a:defRPr sz="700">
                <a:solidFill>
                  <a:schemeClr val="bg2">
                    <a:lumMod val="75000"/>
                  </a:schemeClr>
                </a:solidFill>
              </a:defRPr>
            </a:lvl1pPr>
          </a:lstStyle>
          <a:p>
            <a:fld id="{00DE720E-C72B-42F0-AD69-52D60E3C605E}" type="slidenum">
              <a:rPr lang="en-US" smtClean="0"/>
              <a:pPr/>
              <a:t>‹N°›</a:t>
            </a:fld>
            <a:endParaRPr lang="en-US"/>
          </a:p>
        </p:txBody>
      </p:sp>
      <p:sp>
        <p:nvSpPr>
          <p:cNvPr id="10" name="Rectangle 9"/>
          <p:cNvSpPr/>
          <p:nvPr userDrawn="1"/>
        </p:nvSpPr>
        <p:spPr>
          <a:xfrm>
            <a:off x="0" y="1295400"/>
            <a:ext cx="137160" cy="5562599"/>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cxnSp>
        <p:nvCxnSpPr>
          <p:cNvPr id="9" name="Straight Connector 8"/>
          <p:cNvCxnSpPr/>
          <p:nvPr userDrawn="1"/>
        </p:nvCxnSpPr>
        <p:spPr>
          <a:xfrm>
            <a:off x="2516250" y="6351640"/>
            <a:ext cx="0" cy="27432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1" name="Footer Placeholder 4"/>
          <p:cNvSpPr>
            <a:spLocks noGrp="1"/>
          </p:cNvSpPr>
          <p:nvPr>
            <p:ph type="ftr" sz="quarter" idx="3"/>
          </p:nvPr>
        </p:nvSpPr>
        <p:spPr>
          <a:xfrm>
            <a:off x="2621481" y="6373992"/>
            <a:ext cx="4572000" cy="219456"/>
          </a:xfrm>
          <a:prstGeom prst="rect">
            <a:avLst/>
          </a:prstGeom>
        </p:spPr>
        <p:txBody>
          <a:bodyPr vert="horz" wrap="none" lIns="0" tIns="0" rIns="0" bIns="0" rtlCol="0" anchor="ctr" anchorCtr="0"/>
          <a:lstStyle>
            <a:lvl1pPr algn="l">
              <a:defRPr sz="700">
                <a:solidFill>
                  <a:schemeClr val="bg2">
                    <a:lumMod val="75000"/>
                  </a:schemeClr>
                </a:solidFill>
              </a:defRPr>
            </a:lvl1pPr>
          </a:lstStyle>
          <a:p>
            <a:r>
              <a:rPr lang="en-US" dirty="0"/>
              <a:t>© 2019 Proofpoint. All rights reserved</a:t>
            </a:r>
          </a:p>
        </p:txBody>
      </p:sp>
      <p:sp>
        <p:nvSpPr>
          <p:cNvPr id="12" name="Rectangle 11"/>
          <p:cNvSpPr/>
          <p:nvPr userDrawn="1"/>
        </p:nvSpPr>
        <p:spPr>
          <a:xfrm>
            <a:off x="0" y="0"/>
            <a:ext cx="137160" cy="1227115"/>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GB" dirty="0"/>
          </a:p>
        </p:txBody>
      </p:sp>
    </p:spTree>
    <p:extLst>
      <p:ext uri="{BB962C8B-B14F-4D97-AF65-F5344CB8AC3E}">
        <p14:creationId xmlns:p14="http://schemas.microsoft.com/office/powerpoint/2010/main" val="4138425581"/>
      </p:ext>
    </p:extLst>
  </p:cSld>
  <p:clrMap bg1="lt1" tx1="dk1" bg2="lt2" tx2="dk2" accent1="accent1" accent2="accent2" accent3="accent3" accent4="accent4" accent5="accent5" accent6="accent6" hlink="hlink" folHlink="folHlink"/>
  <p:sldLayoutIdLst>
    <p:sldLayoutId id="2147483731" r:id="rId1"/>
    <p:sldLayoutId id="2147483680" r:id="rId2"/>
    <p:sldLayoutId id="2147483685" r:id="rId3"/>
    <p:sldLayoutId id="2147483729" r:id="rId4"/>
    <p:sldLayoutId id="2147483673" r:id="rId5"/>
    <p:sldLayoutId id="2147483671" r:id="rId6"/>
    <p:sldLayoutId id="2147483719" r:id="rId7"/>
    <p:sldLayoutId id="2147483705" r:id="rId8"/>
    <p:sldLayoutId id="2147483718" r:id="rId9"/>
    <p:sldLayoutId id="2147483716" r:id="rId10"/>
    <p:sldLayoutId id="2147483706" r:id="rId11"/>
    <p:sldLayoutId id="2147483709" r:id="rId12"/>
    <p:sldLayoutId id="2147483721" r:id="rId13"/>
    <p:sldLayoutId id="2147483717" r:id="rId14"/>
    <p:sldLayoutId id="2147483723" r:id="rId15"/>
    <p:sldLayoutId id="2147483726" r:id="rId16"/>
    <p:sldLayoutId id="2147483725" r:id="rId17"/>
    <p:sldLayoutId id="2147483711" r:id="rId18"/>
    <p:sldLayoutId id="2147483712" r:id="rId19"/>
    <p:sldLayoutId id="2147483707" r:id="rId20"/>
    <p:sldLayoutId id="2147483713" r:id="rId21"/>
    <p:sldLayoutId id="2147483708" r:id="rId22"/>
    <p:sldLayoutId id="2147483710" r:id="rId23"/>
    <p:sldLayoutId id="2147483720" r:id="rId24"/>
    <p:sldLayoutId id="2147483722" r:id="rId25"/>
    <p:sldLayoutId id="2147483714" r:id="rId26"/>
    <p:sldLayoutId id="2147483727" r:id="rId27"/>
    <p:sldLayoutId id="2147483724" r:id="rId28"/>
    <p:sldLayoutId id="2147483728" r:id="rId29"/>
    <p:sldLayoutId id="2147483691" r:id="rId30"/>
    <p:sldLayoutId id="2147483732" r:id="rId31"/>
    <p:sldLayoutId id="2147483733"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tx1"/>
        </a:buClr>
        <a:buFont typeface="HP Simplified" panose="020B0604020204020204" pitchFamily="34" charset="0"/>
        <a:buChar char="•"/>
        <a:defRPr sz="1800" kern="1200">
          <a:solidFill>
            <a:schemeClr val="tx1"/>
          </a:solidFill>
          <a:latin typeface="+mn-lt"/>
          <a:ea typeface="+mn-ea"/>
          <a:cs typeface="+mn-cs"/>
        </a:defRPr>
      </a:lvl1pPr>
      <a:lvl2pPr marL="411480" indent="-182880" algn="l" defTabSz="914400" rtl="0" eaLnBrk="1" latinLnBrk="0" hangingPunct="1">
        <a:lnSpc>
          <a:spcPct val="90000"/>
        </a:lnSpc>
        <a:spcBef>
          <a:spcPts val="800"/>
        </a:spcBef>
        <a:buClr>
          <a:schemeClr val="tx1"/>
        </a:buClr>
        <a:buSzPct val="80000"/>
        <a:buFont typeface="HP Simplified" panose="020B0604020204020204" pitchFamily="34" charset="0"/>
        <a:buChar char="–"/>
        <a:defRPr sz="1600" kern="1200">
          <a:solidFill>
            <a:schemeClr val="tx1"/>
          </a:solidFill>
          <a:latin typeface="+mn-lt"/>
          <a:ea typeface="+mn-ea"/>
          <a:cs typeface="+mn-cs"/>
        </a:defRPr>
      </a:lvl2pPr>
      <a:lvl3pPr marL="548640" indent="-137160" algn="l" defTabSz="914400" rtl="0" eaLnBrk="1" latinLnBrk="0" hangingPunct="1">
        <a:lnSpc>
          <a:spcPct val="90000"/>
        </a:lnSpc>
        <a:spcBef>
          <a:spcPts val="600"/>
        </a:spcBef>
        <a:buClr>
          <a:schemeClr val="tx1"/>
        </a:buClr>
        <a:buFont typeface="HP Simplified" panose="020B0604020204020204" pitchFamily="34" charset="0"/>
        <a:buChar char="•"/>
        <a:defRPr sz="1400" kern="1200">
          <a:solidFill>
            <a:schemeClr val="tx1"/>
          </a:solidFill>
          <a:latin typeface="+mn-lt"/>
          <a:ea typeface="+mn-ea"/>
          <a:cs typeface="+mn-cs"/>
        </a:defRPr>
      </a:lvl3pPr>
      <a:lvl4pPr marL="731520" indent="-137160" algn="l" defTabSz="914400" rtl="0" eaLnBrk="1" latinLnBrk="0" hangingPunct="1">
        <a:lnSpc>
          <a:spcPct val="90000"/>
        </a:lnSpc>
        <a:spcBef>
          <a:spcPts val="600"/>
        </a:spcBef>
        <a:buClr>
          <a:schemeClr val="tx1"/>
        </a:buClr>
        <a:buSzPct val="80000"/>
        <a:buFont typeface="HP Simplified" panose="020B0604020204020204" pitchFamily="34" charset="0"/>
        <a:buChar char="–"/>
        <a:defRPr sz="1200" kern="1200">
          <a:solidFill>
            <a:schemeClr val="tx1"/>
          </a:solidFill>
          <a:latin typeface="+mn-lt"/>
          <a:ea typeface="+mn-ea"/>
          <a:cs typeface="+mn-cs"/>
        </a:defRPr>
      </a:lvl4pPr>
      <a:lvl5pPr marL="868680" indent="-137160" algn="l" defTabSz="914400" rtl="0" eaLnBrk="1" latinLnBrk="0" hangingPunct="1">
        <a:lnSpc>
          <a:spcPct val="90000"/>
        </a:lnSpc>
        <a:spcBef>
          <a:spcPts val="600"/>
        </a:spcBef>
        <a:buClr>
          <a:schemeClr val="tx1"/>
        </a:buClr>
        <a:buFont typeface="HP Simplified" panose="020B0604020204020204" pitchFamily="34" charset="0"/>
        <a:buChar char="•"/>
        <a:defRPr sz="1200" kern="1200">
          <a:solidFill>
            <a:schemeClr val="tx1"/>
          </a:solidFill>
          <a:latin typeface="+mn-lt"/>
          <a:ea typeface="+mn-ea"/>
          <a:cs typeface="+mn-cs"/>
        </a:defRPr>
      </a:lvl5pPr>
      <a:lvl6pPr marL="1051560" indent="-137160" algn="l" defTabSz="914400" rtl="0" eaLnBrk="1" latinLnBrk="0" hangingPunct="1">
        <a:lnSpc>
          <a:spcPct val="90000"/>
        </a:lnSpc>
        <a:spcBef>
          <a:spcPts val="600"/>
        </a:spcBef>
        <a:buClr>
          <a:schemeClr val="tx1"/>
        </a:buClr>
        <a:buSzPct val="80000"/>
        <a:buFont typeface="HP Simplified" panose="020B0604020204020204" pitchFamily="34" charset="0"/>
        <a:buChar char="–"/>
        <a:defRPr sz="1200" kern="1200">
          <a:solidFill>
            <a:schemeClr val="tx1"/>
          </a:solidFill>
          <a:latin typeface="+mn-lt"/>
          <a:ea typeface="+mn-ea"/>
          <a:cs typeface="+mn-cs"/>
        </a:defRPr>
      </a:lvl6pPr>
      <a:lvl7pPr marL="1188720" indent="-137160" algn="l" defTabSz="914400" rtl="0" eaLnBrk="1" latinLnBrk="0" hangingPunct="1">
        <a:lnSpc>
          <a:spcPct val="90000"/>
        </a:lnSpc>
        <a:spcBef>
          <a:spcPts val="600"/>
        </a:spcBef>
        <a:buClr>
          <a:schemeClr val="tx1"/>
        </a:buClr>
        <a:buFont typeface="HP Simplified" panose="020B0604020204020204" pitchFamily="34" charset="0"/>
        <a:buChar char="•"/>
        <a:defRPr sz="1200" kern="1200">
          <a:solidFill>
            <a:schemeClr val="tx1"/>
          </a:solidFill>
          <a:latin typeface="+mn-lt"/>
          <a:ea typeface="+mn-ea"/>
          <a:cs typeface="+mn-cs"/>
        </a:defRPr>
      </a:lvl7pPr>
      <a:lvl8pPr marL="1371600" indent="-137160" algn="l" defTabSz="914400" rtl="0" eaLnBrk="1" latinLnBrk="0" hangingPunct="1">
        <a:lnSpc>
          <a:spcPct val="90000"/>
        </a:lnSpc>
        <a:spcBef>
          <a:spcPts val="600"/>
        </a:spcBef>
        <a:buClr>
          <a:schemeClr val="tx1"/>
        </a:buClr>
        <a:buSzPct val="80000"/>
        <a:buFont typeface="HP Simplified" panose="020B0604020204020204" pitchFamily="34" charset="0"/>
        <a:buChar char="–"/>
        <a:defRPr sz="1200" kern="1200">
          <a:solidFill>
            <a:schemeClr val="tx1"/>
          </a:solidFill>
          <a:latin typeface="+mn-lt"/>
          <a:ea typeface="+mn-ea"/>
          <a:cs typeface="+mn-cs"/>
        </a:defRPr>
      </a:lvl8pPr>
      <a:lvl9pPr marL="1554480" indent="-137160" algn="l" defTabSz="914400" rtl="0" eaLnBrk="1" latinLnBrk="0" hangingPunct="1">
        <a:lnSpc>
          <a:spcPct val="90000"/>
        </a:lnSpc>
        <a:spcBef>
          <a:spcPts val="600"/>
        </a:spcBef>
        <a:buClr>
          <a:schemeClr val="tx1"/>
        </a:buClr>
        <a:buFont typeface="HP Simplified" panose="020B0604020204020204"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chart" Target="../charts/chart1.xml"/><Relationship Id="rId7"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10.png"/><Relationship Id="rId5" Type="http://schemas.openxmlformats.org/officeDocument/2006/relationships/image" Target="../media/image9.tiff"/><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7.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hart" Target="../charts/chart3.xml"/><Relationship Id="rId7" Type="http://schemas.microsoft.com/office/2007/relationships/hdphoto" Target="../media/hdphoto3.wdp"/><Relationship Id="rId2" Type="http://schemas.openxmlformats.org/officeDocument/2006/relationships/notesSlide" Target="../notesSlides/notesSlide6.xml"/><Relationship Id="rId1" Type="http://schemas.openxmlformats.org/officeDocument/2006/relationships/slideLayout" Target="../slideLayouts/slideLayout31.xml"/><Relationship Id="rId6" Type="http://schemas.openxmlformats.org/officeDocument/2006/relationships/image" Target="../media/image20.png"/><Relationship Id="rId11" Type="http://schemas.openxmlformats.org/officeDocument/2006/relationships/image" Target="../media/image23.png"/><Relationship Id="rId5" Type="http://schemas.openxmlformats.org/officeDocument/2006/relationships/image" Target="../media/image19.png"/><Relationship Id="rId10" Type="http://schemas.microsoft.com/office/2007/relationships/hdphoto" Target="../media/hdphoto4.wdp"/><Relationship Id="rId4" Type="http://schemas.openxmlformats.org/officeDocument/2006/relationships/image" Target="../media/image18.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microsoft.com/office/2007/relationships/hdphoto" Target="../media/hdphoto6.wdp"/><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6.png"/><Relationship Id="rId5" Type="http://schemas.microsoft.com/office/2007/relationships/hdphoto" Target="../media/hdphoto5.wdp"/><Relationship Id="rId10" Type="http://schemas.openxmlformats.org/officeDocument/2006/relationships/image" Target="../media/image19.png"/><Relationship Id="rId4" Type="http://schemas.openxmlformats.org/officeDocument/2006/relationships/image" Target="../media/image25.png"/><Relationship Id="rId9"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0.tiff"/><Relationship Id="rId5" Type="http://schemas.openxmlformats.org/officeDocument/2006/relationships/image" Target="../media/image29.png"/><Relationship Id="rId4" Type="http://schemas.microsoft.com/office/2007/relationships/hdphoto" Target="../media/hdphoto8.wdp"/></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5.png"/><Relationship Id="rId7" Type="http://schemas.openxmlformats.org/officeDocument/2006/relationships/image" Target="../media/image38.tiff"/><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commons.wikimedia.org/wiki/File:Gear_-_Noun_project_7137.svg" TargetMode="Externa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9.tiff"/><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2.tiff"/><Relationship Id="rId5" Type="http://schemas.openxmlformats.org/officeDocument/2006/relationships/image" Target="../media/image41.tiff"/><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43.png"/><Relationship Id="rId7" Type="http://schemas.openxmlformats.org/officeDocument/2006/relationships/image" Target="../media/image46.tiff"/><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tiff"/><Relationship Id="rId4" Type="http://schemas.openxmlformats.org/officeDocument/2006/relationships/image" Target="../media/image45.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tiff"/><Relationship Id="rId4" Type="http://schemas.microsoft.com/office/2007/relationships/hdphoto" Target="../media/hdphoto9.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1.xml"/><Relationship Id="rId6" Type="http://schemas.openxmlformats.org/officeDocument/2006/relationships/image" Target="../media/image53.png"/><Relationship Id="rId5" Type="http://schemas.openxmlformats.org/officeDocument/2006/relationships/image" Target="../media/image52.png"/><Relationship Id="rId4" Type="http://schemas.microsoft.com/office/2007/relationships/hdphoto" Target="../media/hdphoto10.wdp"/></Relationships>
</file>

<file path=ppt/slides/_rels/slide1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4978241" y="3850106"/>
            <a:ext cx="7210583" cy="1027697"/>
          </a:xfrm>
        </p:spPr>
        <p:txBody>
          <a:bodyPr/>
          <a:lstStyle/>
          <a:p>
            <a:r>
              <a:rPr lang="fr-FR" dirty="0" err="1"/>
              <a:t>Proofpoint</a:t>
            </a:r>
            <a:r>
              <a:rPr lang="fr-FR" dirty="0"/>
              <a:t> Essentials : </a:t>
            </a:r>
            <a:r>
              <a:rPr lang="fr-FR" dirty="0" err="1"/>
              <a:t>Cybersécurité</a:t>
            </a:r>
            <a:r>
              <a:rPr lang="fr-FR" dirty="0"/>
              <a:t> pour les PME</a:t>
            </a:r>
          </a:p>
        </p:txBody>
      </p:sp>
      <p:sp>
        <p:nvSpPr>
          <p:cNvPr id="6" name="Subtitle 5"/>
          <p:cNvSpPr>
            <a:spLocks noGrp="1"/>
          </p:cNvSpPr>
          <p:nvPr>
            <p:ph type="subTitle" idx="1"/>
          </p:nvPr>
        </p:nvSpPr>
        <p:spPr/>
        <p:txBody>
          <a:bodyPr/>
          <a:lstStyle/>
          <a:p>
            <a:r>
              <a:rPr lang="fr-FR"/>
              <a:t>Date</a:t>
            </a:r>
          </a:p>
          <a:p>
            <a:r>
              <a:rPr lang="fr-FR"/>
              <a:t>Présentateur</a:t>
            </a:r>
          </a:p>
        </p:txBody>
      </p:sp>
      <p:sp>
        <p:nvSpPr>
          <p:cNvPr id="4" name="Footer Placeholder 3"/>
          <p:cNvSpPr>
            <a:spLocks noGrp="1"/>
          </p:cNvSpPr>
          <p:nvPr>
            <p:ph type="ftr" sz="quarter" idx="11"/>
          </p:nvPr>
        </p:nvSpPr>
        <p:spPr/>
        <p:txBody>
          <a:bodyPr/>
          <a:lstStyle/>
          <a:p>
            <a:r>
              <a:rPr lang="fr-FR"/>
              <a:t>© 2019 Proofpoint. Tous droits réservés</a:t>
            </a:r>
          </a:p>
        </p:txBody>
      </p:sp>
    </p:spTree>
    <p:extLst>
      <p:ext uri="{BB962C8B-B14F-4D97-AF65-F5344CB8AC3E}">
        <p14:creationId xmlns:p14="http://schemas.microsoft.com/office/powerpoint/2010/main" val="328591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05EDA771-8050-43BA-BCE9-B04BBE01C7A6}"/>
              </a:ext>
            </a:extLst>
          </p:cNvPr>
          <p:cNvSpPr/>
          <p:nvPr/>
        </p:nvSpPr>
        <p:spPr>
          <a:xfrm>
            <a:off x="608108" y="2664925"/>
            <a:ext cx="10653450" cy="645254"/>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Rectangle: Rounded Corners 12">
            <a:extLst>
              <a:ext uri="{FF2B5EF4-FFF2-40B4-BE49-F238E27FC236}">
                <a16:creationId xmlns:a16="http://schemas.microsoft.com/office/drawing/2014/main" id="{FC01738F-3231-4736-B271-634FE3734D33}"/>
              </a:ext>
            </a:extLst>
          </p:cNvPr>
          <p:cNvSpPr/>
          <p:nvPr/>
        </p:nvSpPr>
        <p:spPr>
          <a:xfrm>
            <a:off x="606774" y="3687596"/>
            <a:ext cx="10654784" cy="653448"/>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10" name="Rectangle: Rounded Corners 9">
            <a:extLst>
              <a:ext uri="{FF2B5EF4-FFF2-40B4-BE49-F238E27FC236}">
                <a16:creationId xmlns:a16="http://schemas.microsoft.com/office/drawing/2014/main" id="{C81C2604-6294-45CC-BE07-B4A1A4D90899}"/>
              </a:ext>
            </a:extLst>
          </p:cNvPr>
          <p:cNvSpPr/>
          <p:nvPr/>
        </p:nvSpPr>
        <p:spPr>
          <a:xfrm>
            <a:off x="609440" y="1649835"/>
            <a:ext cx="10652118" cy="637673"/>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2BD1D8BD-FDD9-4F8D-B97C-98D2B3AF29F5}"/>
              </a:ext>
            </a:extLst>
          </p:cNvPr>
          <p:cNvSpPr>
            <a:spLocks noGrp="1"/>
          </p:cNvSpPr>
          <p:nvPr>
            <p:ph type="title"/>
          </p:nvPr>
        </p:nvSpPr>
        <p:spPr/>
        <p:txBody>
          <a:bodyPr/>
          <a:lstStyle/>
          <a:p>
            <a:r>
              <a:rPr lang="fr-FR"/>
              <a:t>Programme</a:t>
            </a:r>
          </a:p>
        </p:txBody>
      </p:sp>
      <p:sp>
        <p:nvSpPr>
          <p:cNvPr id="4" name="Rectangle 3">
            <a:extLst>
              <a:ext uri="{FF2B5EF4-FFF2-40B4-BE49-F238E27FC236}">
                <a16:creationId xmlns:a16="http://schemas.microsoft.com/office/drawing/2014/main" id="{F6E9D21A-9859-485D-B445-2F8F53F0F41E}"/>
              </a:ext>
            </a:extLst>
          </p:cNvPr>
          <p:cNvSpPr/>
          <p:nvPr/>
        </p:nvSpPr>
        <p:spPr>
          <a:xfrm>
            <a:off x="609439" y="1741167"/>
            <a:ext cx="7561319" cy="461545"/>
          </a:xfrm>
          <a:prstGeom prst="rect">
            <a:avLst/>
          </a:prstGeom>
        </p:spPr>
        <p:txBody>
          <a:bodyPr wrap="none">
            <a:spAutoFit/>
          </a:bodyPr>
          <a:lstStyle/>
          <a:p>
            <a:r>
              <a:rPr lang="fr-FR" sz="2399" b="1" dirty="0">
                <a:solidFill>
                  <a:schemeClr val="bg1"/>
                </a:solidFill>
              </a:rPr>
              <a:t>Mise en place d'une sécurité centrée sur les personnes avec </a:t>
            </a:r>
            <a:r>
              <a:rPr lang="fr-FR" sz="2399" b="1" dirty="0" err="1">
                <a:solidFill>
                  <a:schemeClr val="bg1"/>
                </a:solidFill>
              </a:rPr>
              <a:t>Proofpoint</a:t>
            </a:r>
            <a:endParaRPr lang="fr-FR" sz="2399" b="1" dirty="0">
              <a:solidFill>
                <a:schemeClr val="bg1"/>
              </a:solidFill>
            </a:endParaRPr>
          </a:p>
        </p:txBody>
      </p:sp>
      <p:sp>
        <p:nvSpPr>
          <p:cNvPr id="6" name="Rectangle 5">
            <a:extLst>
              <a:ext uri="{FF2B5EF4-FFF2-40B4-BE49-F238E27FC236}">
                <a16:creationId xmlns:a16="http://schemas.microsoft.com/office/drawing/2014/main" id="{E5317D54-202C-48E9-8A7D-34D29FE6488A}"/>
              </a:ext>
            </a:extLst>
          </p:cNvPr>
          <p:cNvSpPr/>
          <p:nvPr/>
        </p:nvSpPr>
        <p:spPr>
          <a:xfrm>
            <a:off x="606775" y="2752209"/>
            <a:ext cx="7423245" cy="461545"/>
          </a:xfrm>
          <a:prstGeom prst="rect">
            <a:avLst/>
          </a:prstGeom>
        </p:spPr>
        <p:txBody>
          <a:bodyPr wrap="square">
            <a:spAutoFit/>
          </a:bodyPr>
          <a:lstStyle/>
          <a:p>
            <a:r>
              <a:rPr lang="fr-FR" sz="2399" b="1" dirty="0">
                <a:solidFill>
                  <a:schemeClr val="bg1"/>
                </a:solidFill>
              </a:rPr>
              <a:t>Présentation de </a:t>
            </a:r>
            <a:r>
              <a:rPr lang="fr-FR" sz="2399" b="1" dirty="0" err="1">
                <a:solidFill>
                  <a:schemeClr val="bg1"/>
                </a:solidFill>
              </a:rPr>
              <a:t>Proofpoint</a:t>
            </a:r>
            <a:r>
              <a:rPr lang="fr-FR" sz="2399" b="1" dirty="0">
                <a:solidFill>
                  <a:schemeClr val="bg1"/>
                </a:solidFill>
              </a:rPr>
              <a:t> Essentials</a:t>
            </a:r>
          </a:p>
        </p:txBody>
      </p:sp>
      <p:sp>
        <p:nvSpPr>
          <p:cNvPr id="7" name="Rectangle 6">
            <a:extLst>
              <a:ext uri="{FF2B5EF4-FFF2-40B4-BE49-F238E27FC236}">
                <a16:creationId xmlns:a16="http://schemas.microsoft.com/office/drawing/2014/main" id="{EEB84E2B-2C09-4809-A51C-CC5A46251B39}"/>
              </a:ext>
            </a:extLst>
          </p:cNvPr>
          <p:cNvSpPr/>
          <p:nvPr/>
        </p:nvSpPr>
        <p:spPr>
          <a:xfrm>
            <a:off x="606775" y="3787509"/>
            <a:ext cx="8444941" cy="461665"/>
          </a:xfrm>
          <a:prstGeom prst="rect">
            <a:avLst/>
          </a:prstGeom>
        </p:spPr>
        <p:txBody>
          <a:bodyPr wrap="none">
            <a:spAutoFit/>
          </a:bodyPr>
          <a:lstStyle/>
          <a:p>
            <a:r>
              <a:rPr lang="fr-FR" sz="2400" b="1" dirty="0">
                <a:solidFill>
                  <a:schemeClr val="bg1"/>
                </a:solidFill>
              </a:rPr>
              <a:t>Étapes suivantes – Découvrez le produit par vous-même</a:t>
            </a:r>
          </a:p>
        </p:txBody>
      </p:sp>
    </p:spTree>
    <p:extLst>
      <p:ext uri="{BB962C8B-B14F-4D97-AF65-F5344CB8AC3E}">
        <p14:creationId xmlns:p14="http://schemas.microsoft.com/office/powerpoint/2010/main" val="182288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8200483" y="2838085"/>
            <a:ext cx="3455831" cy="707886"/>
          </a:xfrm>
          <a:prstGeom prst="rect">
            <a:avLst/>
          </a:prstGeom>
          <a:noFill/>
        </p:spPr>
        <p:txBody>
          <a:bodyPr wrap="square" rtlCol="0">
            <a:spAutoFit/>
          </a:bodyPr>
          <a:lstStyle/>
          <a:p>
            <a:pPr algn="ctr" defTabSz="914126">
              <a:defRPr/>
            </a:pPr>
            <a:r>
              <a:rPr lang="fr-FR" sz="4000" b="1" dirty="0">
                <a:solidFill>
                  <a:srgbClr val="F47735"/>
                </a:solidFill>
                <a:latin typeface="+mj-lt"/>
                <a:cs typeface="Calibri Light" panose="020F0302020204030204" pitchFamily="34" charset="0"/>
              </a:rPr>
              <a:t>&gt; 26,2 Mrd $</a:t>
            </a:r>
          </a:p>
        </p:txBody>
      </p:sp>
      <p:sp>
        <p:nvSpPr>
          <p:cNvPr id="17" name="TextBox 16"/>
          <p:cNvSpPr txBox="1"/>
          <p:nvPr/>
        </p:nvSpPr>
        <p:spPr>
          <a:xfrm>
            <a:off x="8387060" y="4688028"/>
            <a:ext cx="3092547" cy="707886"/>
          </a:xfrm>
          <a:prstGeom prst="rect">
            <a:avLst/>
          </a:prstGeom>
          <a:noFill/>
        </p:spPr>
        <p:txBody>
          <a:bodyPr wrap="square" rtlCol="0">
            <a:spAutoFit/>
          </a:bodyPr>
          <a:lstStyle/>
          <a:p>
            <a:pPr algn="ctr" defTabSz="914126">
              <a:defRPr/>
            </a:pPr>
            <a:r>
              <a:rPr lang="fr-FR" sz="4000" b="1" dirty="0">
                <a:solidFill>
                  <a:srgbClr val="F47735"/>
                </a:solidFill>
                <a:latin typeface="+mj-lt"/>
                <a:cs typeface="Calibri Light" panose="020F0302020204030204" pitchFamily="34" charset="0"/>
              </a:rPr>
              <a:t>166 349</a:t>
            </a:r>
          </a:p>
        </p:txBody>
      </p:sp>
      <p:sp>
        <p:nvSpPr>
          <p:cNvPr id="18" name="Rectangle 17"/>
          <p:cNvSpPr/>
          <p:nvPr/>
        </p:nvSpPr>
        <p:spPr>
          <a:xfrm>
            <a:off x="8402277" y="5268990"/>
            <a:ext cx="3146124" cy="369236"/>
          </a:xfrm>
          <a:prstGeom prst="rect">
            <a:avLst/>
          </a:prstGeom>
        </p:spPr>
        <p:txBody>
          <a:bodyPr wrap="square">
            <a:spAutoFit/>
          </a:bodyPr>
          <a:lstStyle/>
          <a:p>
            <a:pPr algn="ctr" defTabSz="914126">
              <a:defRPr/>
            </a:pPr>
            <a:r>
              <a:rPr lang="fr-FR">
                <a:solidFill>
                  <a:schemeClr val="tx1">
                    <a:lumMod val="50000"/>
                  </a:schemeClr>
                </a:solidFill>
                <a:latin typeface="+mj-lt"/>
                <a:cs typeface="Calibri Light" panose="020F0302020204030204" pitchFamily="34" charset="0"/>
              </a:rPr>
              <a:t>incidents dans le monde</a:t>
            </a:r>
          </a:p>
        </p:txBody>
      </p:sp>
      <p:sp>
        <p:nvSpPr>
          <p:cNvPr id="19" name="Rectangle 18"/>
          <p:cNvSpPr/>
          <p:nvPr/>
        </p:nvSpPr>
        <p:spPr>
          <a:xfrm>
            <a:off x="8294366" y="3494622"/>
            <a:ext cx="3361949" cy="923330"/>
          </a:xfrm>
          <a:prstGeom prst="rect">
            <a:avLst/>
          </a:prstGeom>
        </p:spPr>
        <p:txBody>
          <a:bodyPr wrap="square">
            <a:spAutoFit/>
          </a:bodyPr>
          <a:lstStyle/>
          <a:p>
            <a:pPr algn="ctr" defTabSz="914126">
              <a:defRPr/>
            </a:pPr>
            <a:r>
              <a:rPr lang="fr-FR" dirty="0">
                <a:solidFill>
                  <a:schemeClr val="tx1">
                    <a:lumMod val="50000"/>
                  </a:schemeClr>
                </a:solidFill>
                <a:latin typeface="+mj-lt"/>
                <a:cs typeface="Calibri Light" panose="020F0302020204030204" pitchFamily="34" charset="0"/>
              </a:rPr>
              <a:t>de pertes directes au niveau mondial</a:t>
            </a:r>
          </a:p>
          <a:p>
            <a:pPr algn="ctr"/>
            <a:r>
              <a:rPr lang="fr-FR" dirty="0">
                <a:solidFill>
                  <a:schemeClr val="tx1">
                    <a:lumMod val="50000"/>
                  </a:schemeClr>
                </a:solidFill>
                <a:latin typeface="+mj-lt"/>
                <a:cs typeface="Calibri Light" panose="020F0302020204030204" pitchFamily="34" charset="0"/>
              </a:rPr>
              <a:t>(</a:t>
            </a:r>
            <a:r>
              <a:rPr lang="fr-FR" dirty="0"/>
              <a:t>juin 2016 à juillet 2019</a:t>
            </a:r>
            <a:r>
              <a:rPr lang="fr-FR" dirty="0" smtClean="0"/>
              <a:t>)</a:t>
            </a:r>
            <a:endParaRPr lang="en-US" dirty="0">
              <a:solidFill>
                <a:schemeClr val="tx1">
                  <a:lumMod val="50000"/>
                </a:schemeClr>
              </a:solidFill>
              <a:latin typeface="+mj-lt"/>
              <a:cs typeface="Calibri Light" panose="020F0302020204030204" pitchFamily="34" charset="0"/>
            </a:endParaRPr>
          </a:p>
        </p:txBody>
      </p:sp>
      <p:sp>
        <p:nvSpPr>
          <p:cNvPr id="11" name="TextBox 10"/>
          <p:cNvSpPr txBox="1"/>
          <p:nvPr/>
        </p:nvSpPr>
        <p:spPr>
          <a:xfrm>
            <a:off x="9151118" y="5946375"/>
            <a:ext cx="1648443" cy="246157"/>
          </a:xfrm>
          <a:prstGeom prst="rect">
            <a:avLst/>
          </a:prstGeom>
          <a:noFill/>
        </p:spPr>
        <p:txBody>
          <a:bodyPr wrap="square" rtlCol="0">
            <a:spAutoFit/>
          </a:bodyPr>
          <a:lstStyle/>
          <a:p>
            <a:pPr algn="ctr" defTabSz="914126">
              <a:defRPr/>
            </a:pPr>
            <a:r>
              <a:rPr lang="fr-FR" sz="1000">
                <a:solidFill>
                  <a:srgbClr val="66656C"/>
                </a:solidFill>
                <a:latin typeface="+mj-lt"/>
                <a:cs typeface="Calibri Light" panose="020F0302020204030204" pitchFamily="34" charset="0"/>
              </a:rPr>
              <a:t>Source : FBI</a:t>
            </a:r>
          </a:p>
        </p:txBody>
      </p:sp>
      <p:graphicFrame>
        <p:nvGraphicFramePr>
          <p:cNvPr id="39" name="Chart 38"/>
          <p:cNvGraphicFramePr/>
          <p:nvPr/>
        </p:nvGraphicFramePr>
        <p:xfrm>
          <a:off x="533261" y="2863070"/>
          <a:ext cx="1371243" cy="1371243"/>
        </p:xfrm>
        <a:graphic>
          <a:graphicData uri="http://schemas.openxmlformats.org/drawingml/2006/chart">
            <c:chart xmlns:c="http://schemas.openxmlformats.org/drawingml/2006/chart" xmlns:r="http://schemas.openxmlformats.org/officeDocument/2006/relationships" r:id="rId3"/>
          </a:graphicData>
        </a:graphic>
      </p:graphicFrame>
      <p:sp>
        <p:nvSpPr>
          <p:cNvPr id="40" name="TextBox 39"/>
          <p:cNvSpPr txBox="1"/>
          <p:nvPr/>
        </p:nvSpPr>
        <p:spPr>
          <a:xfrm>
            <a:off x="2106614" y="2687194"/>
            <a:ext cx="1576465" cy="553998"/>
          </a:xfrm>
          <a:prstGeom prst="rect">
            <a:avLst/>
          </a:prstGeom>
          <a:noFill/>
        </p:spPr>
        <p:txBody>
          <a:bodyPr wrap="square" rtlCol="0">
            <a:spAutoFit/>
          </a:bodyPr>
          <a:lstStyle/>
          <a:p>
            <a:pPr algn="ctr" defTabSz="914126">
              <a:defRPr/>
            </a:pPr>
            <a:r>
              <a:rPr lang="fr-FR" sz="3000" b="1" dirty="0">
                <a:solidFill>
                  <a:schemeClr val="accent3">
                    <a:lumMod val="75000"/>
                  </a:schemeClr>
                </a:solidFill>
                <a:latin typeface="+mj-lt"/>
                <a:cs typeface="Calibri Light" panose="020F0302020204030204" pitchFamily="34" charset="0"/>
              </a:rPr>
              <a:t>&gt; </a:t>
            </a:r>
            <a:r>
              <a:rPr lang="fr-FR" sz="3000" b="1" dirty="0" smtClean="0">
                <a:solidFill>
                  <a:schemeClr val="accent3">
                    <a:lumMod val="75000"/>
                  </a:schemeClr>
                </a:solidFill>
                <a:latin typeface="+mj-lt"/>
                <a:cs typeface="Calibri Light" panose="020F0302020204030204" pitchFamily="34" charset="0"/>
              </a:rPr>
              <a:t>99 %</a:t>
            </a:r>
            <a:endParaRPr lang="fr-FR" sz="3000" b="1" dirty="0">
              <a:solidFill>
                <a:schemeClr val="accent3">
                  <a:lumMod val="75000"/>
                </a:schemeClr>
              </a:solidFill>
              <a:latin typeface="+mj-lt"/>
              <a:cs typeface="Calibri Light" panose="020F0302020204030204" pitchFamily="34" charset="0"/>
            </a:endParaRPr>
          </a:p>
        </p:txBody>
      </p:sp>
      <p:sp>
        <p:nvSpPr>
          <p:cNvPr id="41" name="Rectangle 40"/>
          <p:cNvSpPr/>
          <p:nvPr/>
        </p:nvSpPr>
        <p:spPr>
          <a:xfrm>
            <a:off x="1700462" y="3143330"/>
            <a:ext cx="2353227" cy="1323439"/>
          </a:xfrm>
          <a:prstGeom prst="rect">
            <a:avLst/>
          </a:prstGeom>
        </p:spPr>
        <p:txBody>
          <a:bodyPr wrap="square">
            <a:spAutoFit/>
          </a:bodyPr>
          <a:lstStyle/>
          <a:p>
            <a:pPr algn="ctr" defTabSz="914126">
              <a:defRPr/>
            </a:pPr>
            <a:r>
              <a:rPr lang="fr-FR" sz="1600" dirty="0">
                <a:solidFill>
                  <a:schemeClr val="tx1">
                    <a:lumMod val="50000"/>
                  </a:schemeClr>
                </a:solidFill>
                <a:latin typeface="+mj-lt"/>
                <a:cs typeface="Calibri Light" panose="020F0302020204030204" pitchFamily="34" charset="0"/>
              </a:rPr>
              <a:t>des menaces sont conçues pour exécuter le code malveillant avec le concours de l'utilisateur.</a:t>
            </a:r>
          </a:p>
        </p:txBody>
      </p:sp>
      <p:graphicFrame>
        <p:nvGraphicFramePr>
          <p:cNvPr id="42" name="Chart 41"/>
          <p:cNvGraphicFramePr/>
          <p:nvPr/>
        </p:nvGraphicFramePr>
        <p:xfrm>
          <a:off x="533261" y="4419343"/>
          <a:ext cx="1371243" cy="1371243"/>
        </p:xfrm>
        <a:graphic>
          <a:graphicData uri="http://schemas.openxmlformats.org/drawingml/2006/chart">
            <c:chart xmlns:c="http://schemas.openxmlformats.org/drawingml/2006/chart" xmlns:r="http://schemas.openxmlformats.org/officeDocument/2006/relationships" r:id="rId4"/>
          </a:graphicData>
        </a:graphic>
      </p:graphicFrame>
      <p:sp>
        <p:nvSpPr>
          <p:cNvPr id="43" name="TextBox 42"/>
          <p:cNvSpPr txBox="1"/>
          <p:nvPr/>
        </p:nvSpPr>
        <p:spPr>
          <a:xfrm>
            <a:off x="2106614" y="4543650"/>
            <a:ext cx="1576465" cy="553998"/>
          </a:xfrm>
          <a:prstGeom prst="rect">
            <a:avLst/>
          </a:prstGeom>
          <a:noFill/>
        </p:spPr>
        <p:txBody>
          <a:bodyPr wrap="square" rtlCol="0">
            <a:spAutoFit/>
          </a:bodyPr>
          <a:lstStyle/>
          <a:p>
            <a:pPr algn="ctr" defTabSz="914126">
              <a:defRPr/>
            </a:pPr>
            <a:r>
              <a:rPr lang="fr-FR" sz="3000" b="1" dirty="0">
                <a:solidFill>
                  <a:schemeClr val="accent3">
                    <a:lumMod val="75000"/>
                  </a:schemeClr>
                </a:solidFill>
                <a:latin typeface="+mj-lt"/>
                <a:cs typeface="Calibri Light" panose="020F0302020204030204" pitchFamily="34" charset="0"/>
              </a:rPr>
              <a:t>2/3</a:t>
            </a:r>
          </a:p>
        </p:txBody>
      </p:sp>
      <p:sp>
        <p:nvSpPr>
          <p:cNvPr id="44" name="Rectangle 43"/>
          <p:cNvSpPr/>
          <p:nvPr/>
        </p:nvSpPr>
        <p:spPr>
          <a:xfrm>
            <a:off x="1700463" y="5024862"/>
            <a:ext cx="2260903" cy="1077218"/>
          </a:xfrm>
          <a:prstGeom prst="rect">
            <a:avLst/>
          </a:prstGeom>
        </p:spPr>
        <p:txBody>
          <a:bodyPr wrap="square">
            <a:spAutoFit/>
          </a:bodyPr>
          <a:lstStyle/>
          <a:p>
            <a:pPr algn="ctr" defTabSz="914126">
              <a:defRPr/>
            </a:pPr>
            <a:r>
              <a:rPr lang="fr-FR" sz="1600" dirty="0">
                <a:solidFill>
                  <a:schemeClr val="tx1">
                    <a:lumMod val="50000"/>
                  </a:schemeClr>
                </a:solidFill>
                <a:latin typeface="+mj-lt"/>
                <a:cs typeface="Calibri Light" panose="020F0302020204030204" pitchFamily="34" charset="0"/>
              </a:rPr>
              <a:t>des liens malveillants sont destinés au </a:t>
            </a:r>
            <a:r>
              <a:rPr lang="fr-FR" sz="1600" dirty="0" err="1">
                <a:solidFill>
                  <a:schemeClr val="tx1">
                    <a:lumMod val="50000"/>
                  </a:schemeClr>
                </a:solidFill>
                <a:latin typeface="+mj-lt"/>
                <a:cs typeface="Calibri Light" panose="020F0302020204030204" pitchFamily="34" charset="0"/>
              </a:rPr>
              <a:t>phishing</a:t>
            </a:r>
            <a:r>
              <a:rPr lang="fr-FR" sz="1600" dirty="0">
                <a:solidFill>
                  <a:schemeClr val="tx1">
                    <a:lumMod val="50000"/>
                  </a:schemeClr>
                </a:solidFill>
                <a:latin typeface="+mj-lt"/>
                <a:cs typeface="Calibri Light" panose="020F0302020204030204" pitchFamily="34" charset="0"/>
              </a:rPr>
              <a:t> d'identifiants de connexion.</a:t>
            </a:r>
          </a:p>
        </p:txBody>
      </p:sp>
      <p:pic>
        <p:nvPicPr>
          <p:cNvPr id="28" name="Picture 27">
            <a:extLst>
              <a:ext uri="{FF2B5EF4-FFF2-40B4-BE49-F238E27FC236}">
                <a16:creationId xmlns:a16="http://schemas.microsoft.com/office/drawing/2014/main" id="{C5BD9AD0-8094-41E5-8D80-51B1EA62496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73392" y="2895907"/>
            <a:ext cx="1182102" cy="274249"/>
          </a:xfrm>
          <a:prstGeom prst="rect">
            <a:avLst/>
          </a:prstGeom>
        </p:spPr>
      </p:pic>
      <p:sp>
        <p:nvSpPr>
          <p:cNvPr id="29" name="TextBox 28">
            <a:extLst>
              <a:ext uri="{FF2B5EF4-FFF2-40B4-BE49-F238E27FC236}">
                <a16:creationId xmlns:a16="http://schemas.microsoft.com/office/drawing/2014/main" id="{3B2874C5-234E-4241-90D0-E7D76FBF0CB0}"/>
              </a:ext>
            </a:extLst>
          </p:cNvPr>
          <p:cNvSpPr txBox="1"/>
          <p:nvPr/>
        </p:nvSpPr>
        <p:spPr>
          <a:xfrm>
            <a:off x="4401081" y="5818039"/>
            <a:ext cx="3382399" cy="246157"/>
          </a:xfrm>
          <a:prstGeom prst="rect">
            <a:avLst/>
          </a:prstGeom>
          <a:noFill/>
        </p:spPr>
        <p:txBody>
          <a:bodyPr wrap="square" rtlCol="0">
            <a:spAutoFit/>
          </a:bodyPr>
          <a:lstStyle/>
          <a:p>
            <a:pPr algn="ctr" defTabSz="914126">
              <a:defRPr/>
            </a:pPr>
            <a:r>
              <a:rPr lang="fr-FR" sz="1000" dirty="0">
                <a:solidFill>
                  <a:srgbClr val="66656C"/>
                </a:solidFill>
                <a:latin typeface="+mj-lt"/>
                <a:cs typeface="Calibri Light" panose="020F0302020204030204" pitchFamily="34" charset="0"/>
              </a:rPr>
              <a:t>Source : Enquête de Gartner, « </a:t>
            </a:r>
            <a:r>
              <a:rPr lang="fr-FR" sz="1000" dirty="0" err="1">
                <a:solidFill>
                  <a:srgbClr val="66656C"/>
                </a:solidFill>
                <a:latin typeface="+mj-lt"/>
                <a:cs typeface="Calibri Light" panose="020F0302020204030204" pitchFamily="34" charset="0"/>
              </a:rPr>
              <a:t>Implementing</a:t>
            </a:r>
            <a:r>
              <a:rPr lang="fr-FR" sz="1000" dirty="0">
                <a:solidFill>
                  <a:srgbClr val="66656C"/>
                </a:solidFill>
                <a:latin typeface="+mj-lt"/>
                <a:cs typeface="Calibri Light" panose="020F0302020204030204" pitchFamily="34" charset="0"/>
              </a:rPr>
              <a:t> Office 365 »</a:t>
            </a:r>
          </a:p>
        </p:txBody>
      </p:sp>
      <p:pic>
        <p:nvPicPr>
          <p:cNvPr id="30" name="Graphic 29" descr="Envelope">
            <a:extLst>
              <a:ext uri="{FF2B5EF4-FFF2-40B4-BE49-F238E27FC236}">
                <a16:creationId xmlns:a16="http://schemas.microsoft.com/office/drawing/2014/main" id="{F7A3E375-01C7-4C74-94B6-227704884A95}"/>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4543835" y="3250607"/>
            <a:ext cx="914162" cy="914162"/>
          </a:xfrm>
          <a:prstGeom prst="rect">
            <a:avLst/>
          </a:prstGeom>
        </p:spPr>
      </p:pic>
      <p:sp>
        <p:nvSpPr>
          <p:cNvPr id="9" name="TextBox 8">
            <a:extLst>
              <a:ext uri="{FF2B5EF4-FFF2-40B4-BE49-F238E27FC236}">
                <a16:creationId xmlns:a16="http://schemas.microsoft.com/office/drawing/2014/main" id="{4D1B949D-3E55-486A-A79A-6F84D913FE1E}"/>
              </a:ext>
            </a:extLst>
          </p:cNvPr>
          <p:cNvSpPr txBox="1"/>
          <p:nvPr/>
        </p:nvSpPr>
        <p:spPr>
          <a:xfrm>
            <a:off x="5373252" y="3228030"/>
            <a:ext cx="2442483" cy="1077218"/>
          </a:xfrm>
          <a:prstGeom prst="rect">
            <a:avLst/>
          </a:prstGeom>
          <a:noFill/>
        </p:spPr>
        <p:txBody>
          <a:bodyPr wrap="square" rtlCol="0">
            <a:spAutoFit/>
          </a:bodyPr>
          <a:lstStyle/>
          <a:p>
            <a:pPr algn="ctr"/>
            <a:r>
              <a:rPr lang="fr-FR" sz="1600" dirty="0">
                <a:solidFill>
                  <a:schemeClr val="tx1">
                    <a:lumMod val="50000"/>
                  </a:schemeClr>
                </a:solidFill>
                <a:latin typeface="+mj-lt"/>
                <a:cs typeface="Calibri Light" panose="020F0302020204030204" pitchFamily="34" charset="0"/>
              </a:rPr>
              <a:t>« La messagerie électronique est le service le plus important d'Office 365. »</a:t>
            </a:r>
          </a:p>
        </p:txBody>
      </p:sp>
      <p:sp>
        <p:nvSpPr>
          <p:cNvPr id="10" name="TextBox 9">
            <a:extLst>
              <a:ext uri="{FF2B5EF4-FFF2-40B4-BE49-F238E27FC236}">
                <a16:creationId xmlns:a16="http://schemas.microsoft.com/office/drawing/2014/main" id="{8805BAE7-95B4-4832-B41A-559B93307074}"/>
              </a:ext>
            </a:extLst>
          </p:cNvPr>
          <p:cNvSpPr txBox="1"/>
          <p:nvPr/>
        </p:nvSpPr>
        <p:spPr>
          <a:xfrm>
            <a:off x="5484971" y="4446578"/>
            <a:ext cx="2396001" cy="1323439"/>
          </a:xfrm>
          <a:prstGeom prst="rect">
            <a:avLst/>
          </a:prstGeom>
          <a:noFill/>
        </p:spPr>
        <p:txBody>
          <a:bodyPr wrap="square" rtlCol="0">
            <a:spAutoFit/>
          </a:bodyPr>
          <a:lstStyle/>
          <a:p>
            <a:pPr algn="ctr"/>
            <a:r>
              <a:rPr lang="fr-FR" sz="1600" dirty="0">
                <a:solidFill>
                  <a:schemeClr val="tx1">
                    <a:lumMod val="50000"/>
                  </a:schemeClr>
                </a:solidFill>
                <a:latin typeface="+mj-lt"/>
                <a:cs typeface="Calibri Light" panose="020F0302020204030204" pitchFamily="34" charset="0"/>
              </a:rPr>
              <a:t>L'intégration au cloud hybride, bien qu'importante, entraîne une multitude de problèmes techniques.</a:t>
            </a:r>
          </a:p>
        </p:txBody>
      </p:sp>
      <p:pic>
        <p:nvPicPr>
          <p:cNvPr id="13" name="Picture 4" descr="Image result for double helix icon">
            <a:extLst>
              <a:ext uri="{FF2B5EF4-FFF2-40B4-BE49-F238E27FC236}">
                <a16:creationId xmlns:a16="http://schemas.microsoft.com/office/drawing/2014/main" id="{847B7D50-E2D7-453D-BE45-54BAF99CF9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4629" y="4460762"/>
            <a:ext cx="974199" cy="974199"/>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4692223F-F5DA-4288-8DD7-61FAC4971105}"/>
              </a:ext>
            </a:extLst>
          </p:cNvPr>
          <p:cNvGrpSpPr/>
          <p:nvPr/>
        </p:nvGrpSpPr>
        <p:grpSpPr>
          <a:xfrm>
            <a:off x="8147015" y="1219776"/>
            <a:ext cx="3656648" cy="5027890"/>
            <a:chOff x="8149138" y="1295399"/>
            <a:chExt cx="3657600" cy="5029200"/>
          </a:xfrm>
        </p:grpSpPr>
        <p:sp>
          <p:nvSpPr>
            <p:cNvPr id="3" name="Rectangle 2"/>
            <p:cNvSpPr/>
            <p:nvPr/>
          </p:nvSpPr>
          <p:spPr>
            <a:xfrm>
              <a:off x="8149138" y="1295399"/>
              <a:ext cx="36576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srgbClr val="F9EDD3"/>
                </a:solidFill>
                <a:latin typeface="+mj-lt"/>
                <a:cs typeface="Calibri Light" panose="020F0302020204030204" pitchFamily="34" charset="0"/>
              </a:endParaRPr>
            </a:p>
          </p:txBody>
        </p:sp>
        <p:sp>
          <p:nvSpPr>
            <p:cNvPr id="37" name="TextBox 36">
              <a:extLst>
                <a:ext uri="{FF2B5EF4-FFF2-40B4-BE49-F238E27FC236}">
                  <a16:creationId xmlns:a16="http://schemas.microsoft.com/office/drawing/2014/main" id="{C25F9993-EC9C-4423-9C7C-541BAE14F61B}"/>
                </a:ext>
              </a:extLst>
            </p:cNvPr>
            <p:cNvSpPr txBox="1"/>
            <p:nvPr/>
          </p:nvSpPr>
          <p:spPr>
            <a:xfrm>
              <a:off x="8149138" y="1295399"/>
              <a:ext cx="3657600" cy="1371600"/>
            </a:xfrm>
            <a:prstGeom prst="rect">
              <a:avLst/>
            </a:prstGeom>
            <a:solidFill>
              <a:schemeClr val="tx1">
                <a:lumMod val="75000"/>
              </a:schemeClr>
            </a:solidFill>
            <a:ln>
              <a:noFill/>
            </a:ln>
          </p:spPr>
          <p:txBody>
            <a:bodyPr wrap="square" rtlCol="0" anchor="ctr">
              <a:noAutofit/>
            </a:bodyPr>
            <a:lstStyle/>
            <a:p>
              <a:pPr algn="ctr" defTabSz="914126">
                <a:defRPr/>
              </a:pPr>
              <a:r>
                <a:rPr lang="fr-FR" sz="2200" b="1" dirty="0">
                  <a:solidFill>
                    <a:schemeClr val="bg2"/>
                  </a:solidFill>
                  <a:latin typeface="+mj-lt"/>
                  <a:ea typeface="Arial" charset="0"/>
                  <a:cs typeface="Calibri Light" panose="020F0302020204030204" pitchFamily="34" charset="0"/>
                </a:rPr>
                <a:t>La fraude par email est un problème qui concerne la direction.</a:t>
              </a:r>
            </a:p>
          </p:txBody>
        </p:sp>
      </p:grpSp>
      <p:grpSp>
        <p:nvGrpSpPr>
          <p:cNvPr id="12" name="Group 11">
            <a:extLst>
              <a:ext uri="{FF2B5EF4-FFF2-40B4-BE49-F238E27FC236}">
                <a16:creationId xmlns:a16="http://schemas.microsoft.com/office/drawing/2014/main" id="{C8FE4980-3CE4-4912-8F2A-A92629760B87}"/>
              </a:ext>
            </a:extLst>
          </p:cNvPr>
          <p:cNvGrpSpPr/>
          <p:nvPr/>
        </p:nvGrpSpPr>
        <p:grpSpPr>
          <a:xfrm>
            <a:off x="4263957" y="1219776"/>
            <a:ext cx="3656648" cy="5027890"/>
            <a:chOff x="4265069" y="1295399"/>
            <a:chExt cx="3657600" cy="5029200"/>
          </a:xfrm>
        </p:grpSpPr>
        <p:sp>
          <p:nvSpPr>
            <p:cNvPr id="4" name="Rectangle 3"/>
            <p:cNvSpPr/>
            <p:nvPr/>
          </p:nvSpPr>
          <p:spPr>
            <a:xfrm>
              <a:off x="4265069" y="1295399"/>
              <a:ext cx="36576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srgbClr val="F9EDD3"/>
                </a:solidFill>
                <a:latin typeface="+mj-lt"/>
                <a:cs typeface="Calibri Light" panose="020F0302020204030204" pitchFamily="34" charset="0"/>
              </a:endParaRPr>
            </a:p>
          </p:txBody>
        </p:sp>
        <p:sp>
          <p:nvSpPr>
            <p:cNvPr id="36" name="TextBox 35">
              <a:extLst>
                <a:ext uri="{FF2B5EF4-FFF2-40B4-BE49-F238E27FC236}">
                  <a16:creationId xmlns:a16="http://schemas.microsoft.com/office/drawing/2014/main" id="{E12A9F0F-4486-4C6C-B5D3-2BC691F3DAB0}"/>
                </a:ext>
              </a:extLst>
            </p:cNvPr>
            <p:cNvSpPr txBox="1"/>
            <p:nvPr/>
          </p:nvSpPr>
          <p:spPr>
            <a:xfrm>
              <a:off x="4265069" y="1295399"/>
              <a:ext cx="3657600" cy="1371600"/>
            </a:xfrm>
            <a:prstGeom prst="rect">
              <a:avLst/>
            </a:prstGeom>
            <a:solidFill>
              <a:schemeClr val="tx1">
                <a:lumMod val="75000"/>
              </a:schemeClr>
            </a:solidFill>
          </p:spPr>
          <p:txBody>
            <a:bodyPr wrap="square" rtlCol="0" anchor="ctr">
              <a:noAutofit/>
            </a:bodyPr>
            <a:lstStyle/>
            <a:p>
              <a:pPr algn="ctr" defTabSz="914126">
                <a:defRPr/>
              </a:pPr>
              <a:r>
                <a:rPr lang="fr-FR" b="1" dirty="0">
                  <a:solidFill>
                    <a:schemeClr val="bg2"/>
                  </a:solidFill>
                  <a:latin typeface="+mj-lt"/>
                  <a:ea typeface="Arial" charset="0"/>
                  <a:cs typeface="Calibri Light" panose="020F0302020204030204" pitchFamily="34" charset="0"/>
                </a:rPr>
                <a:t>La migration vers le cloud crée de nouveaux vecteurs de menaces et expose les données à des risques de divulgation.</a:t>
              </a:r>
            </a:p>
          </p:txBody>
        </p:sp>
      </p:grpSp>
      <p:grpSp>
        <p:nvGrpSpPr>
          <p:cNvPr id="8" name="Group 7">
            <a:extLst>
              <a:ext uri="{FF2B5EF4-FFF2-40B4-BE49-F238E27FC236}">
                <a16:creationId xmlns:a16="http://schemas.microsoft.com/office/drawing/2014/main" id="{002A90FC-B319-4D03-A849-895AB7F6A299}"/>
              </a:ext>
            </a:extLst>
          </p:cNvPr>
          <p:cNvGrpSpPr/>
          <p:nvPr/>
        </p:nvGrpSpPr>
        <p:grpSpPr>
          <a:xfrm>
            <a:off x="380899" y="1219776"/>
            <a:ext cx="3656648" cy="5027890"/>
            <a:chOff x="380999" y="1295399"/>
            <a:chExt cx="3657600" cy="5029200"/>
          </a:xfrm>
        </p:grpSpPr>
        <p:sp>
          <p:nvSpPr>
            <p:cNvPr id="5" name="Rectangle 4"/>
            <p:cNvSpPr/>
            <p:nvPr/>
          </p:nvSpPr>
          <p:spPr>
            <a:xfrm>
              <a:off x="380999" y="1295399"/>
              <a:ext cx="36576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srgbClr val="F9EDD3"/>
                </a:solidFill>
                <a:latin typeface="+mj-lt"/>
                <a:cs typeface="Calibri Light" panose="020F0302020204030204" pitchFamily="34" charset="0"/>
              </a:endParaRPr>
            </a:p>
          </p:txBody>
        </p:sp>
        <p:sp>
          <p:nvSpPr>
            <p:cNvPr id="6" name="TextBox 5"/>
            <p:cNvSpPr txBox="1"/>
            <p:nvPr/>
          </p:nvSpPr>
          <p:spPr>
            <a:xfrm>
              <a:off x="380999" y="1295399"/>
              <a:ext cx="3657600" cy="1371600"/>
            </a:xfrm>
            <a:prstGeom prst="rect">
              <a:avLst/>
            </a:prstGeom>
            <a:solidFill>
              <a:schemeClr val="tx1">
                <a:lumMod val="75000"/>
              </a:schemeClr>
            </a:solidFill>
          </p:spPr>
          <p:txBody>
            <a:bodyPr wrap="square" rtlCol="0" anchor="ctr">
              <a:noAutofit/>
            </a:bodyPr>
            <a:lstStyle/>
            <a:p>
              <a:pPr algn="ctr" defTabSz="914126">
                <a:defRPr/>
              </a:pPr>
              <a:r>
                <a:rPr lang="fr-FR" sz="2200" b="1" dirty="0">
                  <a:solidFill>
                    <a:schemeClr val="bg2"/>
                  </a:solidFill>
                  <a:latin typeface="+mj-lt"/>
                  <a:ea typeface="Arial" charset="0"/>
                  <a:cs typeface="Calibri Light" panose="020F0302020204030204" pitchFamily="34" charset="0"/>
                </a:rPr>
                <a:t>Les menaces exploitent</a:t>
              </a:r>
              <a:br>
                <a:rPr lang="fr-FR" sz="2200" b="1" dirty="0">
                  <a:solidFill>
                    <a:schemeClr val="bg2"/>
                  </a:solidFill>
                  <a:latin typeface="+mj-lt"/>
                  <a:ea typeface="Arial" charset="0"/>
                  <a:cs typeface="Calibri Light" panose="020F0302020204030204" pitchFamily="34" charset="0"/>
                </a:rPr>
              </a:br>
              <a:r>
                <a:rPr lang="fr-FR" sz="2200" b="1" dirty="0">
                  <a:solidFill>
                    <a:schemeClr val="bg2"/>
                  </a:solidFill>
                  <a:latin typeface="+mj-lt"/>
                  <a:ea typeface="Arial" charset="0"/>
                  <a:cs typeface="Calibri Light" panose="020F0302020204030204" pitchFamily="34" charset="0"/>
                </a:rPr>
                <a:t>l'ingénierie sociale, </a:t>
              </a:r>
              <a:br>
                <a:rPr lang="fr-FR" sz="2200" b="1" dirty="0">
                  <a:solidFill>
                    <a:schemeClr val="bg2"/>
                  </a:solidFill>
                  <a:latin typeface="+mj-lt"/>
                  <a:ea typeface="Arial" charset="0"/>
                  <a:cs typeface="Calibri Light" panose="020F0302020204030204" pitchFamily="34" charset="0"/>
                </a:rPr>
              </a:br>
              <a:r>
                <a:rPr lang="fr-FR" sz="2200" b="1" dirty="0">
                  <a:solidFill>
                    <a:schemeClr val="bg2"/>
                  </a:solidFill>
                  <a:latin typeface="+mj-lt"/>
                  <a:ea typeface="Arial" charset="0"/>
                  <a:cs typeface="Calibri Light" panose="020F0302020204030204" pitchFamily="34" charset="0"/>
                </a:rPr>
                <a:t>pas les </a:t>
              </a:r>
              <a:r>
                <a:rPr lang="fr-FR" sz="2200" b="1" dirty="0" smtClean="0">
                  <a:solidFill>
                    <a:schemeClr val="bg2"/>
                  </a:solidFill>
                  <a:latin typeface="+mj-lt"/>
                  <a:ea typeface="Arial" charset="0"/>
                  <a:cs typeface="Calibri Light" panose="020F0302020204030204" pitchFamily="34" charset="0"/>
                </a:rPr>
                <a:t>vulnérabilités des systèmes.</a:t>
              </a:r>
              <a:endParaRPr lang="fr-FR" sz="2200" b="1" dirty="0">
                <a:solidFill>
                  <a:schemeClr val="bg2"/>
                </a:solidFill>
                <a:latin typeface="+mj-lt"/>
                <a:ea typeface="Arial" charset="0"/>
                <a:cs typeface="Calibri Light" panose="020F0302020204030204" pitchFamily="34" charset="0"/>
              </a:endParaRPr>
            </a:p>
          </p:txBody>
        </p:sp>
      </p:grpSp>
      <p:sp>
        <p:nvSpPr>
          <p:cNvPr id="2" name="Title 1"/>
          <p:cNvSpPr>
            <a:spLocks noGrp="1"/>
          </p:cNvSpPr>
          <p:nvPr>
            <p:ph type="title"/>
          </p:nvPr>
        </p:nvSpPr>
        <p:spPr/>
        <p:txBody>
          <a:bodyPr>
            <a:normAutofit/>
          </a:bodyPr>
          <a:lstStyle/>
          <a:p>
            <a:r>
              <a:rPr lang="fr-FR"/>
              <a:t>Les attaques ciblent de plus en plus les personnes, plutôt que l'infrastructure</a:t>
            </a:r>
          </a:p>
        </p:txBody>
      </p:sp>
    </p:spTree>
    <p:extLst>
      <p:ext uri="{BB962C8B-B14F-4D97-AF65-F5344CB8AC3E}">
        <p14:creationId xmlns:p14="http://schemas.microsoft.com/office/powerpoint/2010/main" val="165585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0B0D2F99-DE4E-4C8B-9722-D4F1D5D0092A}"/>
              </a:ext>
            </a:extLst>
          </p:cNvPr>
          <p:cNvSpPr/>
          <p:nvPr/>
        </p:nvSpPr>
        <p:spPr>
          <a:xfrm>
            <a:off x="8495055" y="4055465"/>
            <a:ext cx="2586257" cy="1169245"/>
          </a:xfrm>
          <a:prstGeom prst="round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r>
              <a:rPr lang="fr-FR" sz="2199" b="1">
                <a:solidFill>
                  <a:srgbClr val="FFFFFF"/>
                </a:solidFill>
                <a:latin typeface="Calibri" panose="020F0502020204030204" pitchFamily="34" charset="0"/>
              </a:rPr>
              <a:t>73</a:t>
            </a:r>
            <a:r>
              <a:rPr lang="fr-FR" sz="2199">
                <a:solidFill>
                  <a:srgbClr val="FFFFFF"/>
                </a:solidFill>
                <a:latin typeface="Calibri" panose="020F0502020204030204" pitchFamily="34" charset="0"/>
              </a:rPr>
              <a:t> pièces jointes malveillantes*</a:t>
            </a:r>
          </a:p>
        </p:txBody>
      </p:sp>
      <p:sp>
        <p:nvSpPr>
          <p:cNvPr id="42" name="Rectangle: Rounded Corners 41">
            <a:extLst>
              <a:ext uri="{FF2B5EF4-FFF2-40B4-BE49-F238E27FC236}">
                <a16:creationId xmlns:a16="http://schemas.microsoft.com/office/drawing/2014/main" id="{1058E851-B785-46A8-B58A-9EAB2F058A9C}"/>
              </a:ext>
            </a:extLst>
          </p:cNvPr>
          <p:cNvSpPr/>
          <p:nvPr/>
        </p:nvSpPr>
        <p:spPr>
          <a:xfrm>
            <a:off x="4801284" y="4055465"/>
            <a:ext cx="2586257" cy="1169245"/>
          </a:xfrm>
          <a:prstGeom prst="roundRect">
            <a:avLst/>
          </a:prstGeom>
          <a:solidFill>
            <a:srgbClr val="187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r>
              <a:rPr lang="fr-FR" sz="2199" b="1">
                <a:solidFill>
                  <a:srgbClr val="FFFFFF"/>
                </a:solidFill>
                <a:latin typeface="Calibri" panose="020F0502020204030204" pitchFamily="34" charset="0"/>
              </a:rPr>
              <a:t>57</a:t>
            </a:r>
            <a:r>
              <a:rPr lang="fr-FR" sz="2199">
                <a:solidFill>
                  <a:srgbClr val="FFFFFF"/>
                </a:solidFill>
                <a:latin typeface="Calibri" panose="020F0502020204030204" pitchFamily="34" charset="0"/>
              </a:rPr>
              <a:t> attaques de phishing</a:t>
            </a:r>
          </a:p>
        </p:txBody>
      </p:sp>
      <p:sp>
        <p:nvSpPr>
          <p:cNvPr id="41" name="Rectangle: Rounded Corners 40">
            <a:extLst>
              <a:ext uri="{FF2B5EF4-FFF2-40B4-BE49-F238E27FC236}">
                <a16:creationId xmlns:a16="http://schemas.microsoft.com/office/drawing/2014/main" id="{3DC61658-5DB1-4DCF-A00A-4B5F19210D55}"/>
              </a:ext>
            </a:extLst>
          </p:cNvPr>
          <p:cNvSpPr/>
          <p:nvPr/>
        </p:nvSpPr>
        <p:spPr>
          <a:xfrm>
            <a:off x="1107514" y="4055465"/>
            <a:ext cx="2586257" cy="1169245"/>
          </a:xfrm>
          <a:prstGeom prst="roundRect">
            <a:avLst/>
          </a:prstGeom>
          <a:solidFill>
            <a:srgbClr val="900A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r>
              <a:rPr lang="fr-FR" sz="2199" b="1">
                <a:solidFill>
                  <a:srgbClr val="FFFFFF"/>
                </a:solidFill>
                <a:latin typeface="Calibri" panose="020F0502020204030204" pitchFamily="34" charset="0"/>
              </a:rPr>
              <a:t>129</a:t>
            </a:r>
            <a:r>
              <a:rPr lang="fr-FR" sz="2199">
                <a:solidFill>
                  <a:srgbClr val="FFFFFF"/>
                </a:solidFill>
                <a:latin typeface="Calibri" panose="020F0502020204030204" pitchFamily="34" charset="0"/>
              </a:rPr>
              <a:t> attaques email</a:t>
            </a:r>
          </a:p>
        </p:txBody>
      </p:sp>
      <p:sp>
        <p:nvSpPr>
          <p:cNvPr id="4" name="Title 3">
            <a:extLst>
              <a:ext uri="{FF2B5EF4-FFF2-40B4-BE49-F238E27FC236}">
                <a16:creationId xmlns:a16="http://schemas.microsoft.com/office/drawing/2014/main" id="{8B5C5F20-E20F-4C9A-BFB2-75FBB8276965}"/>
              </a:ext>
            </a:extLst>
          </p:cNvPr>
          <p:cNvSpPr>
            <a:spLocks noGrp="1"/>
          </p:cNvSpPr>
          <p:nvPr>
            <p:ph type="title"/>
          </p:nvPr>
        </p:nvSpPr>
        <p:spPr>
          <a:xfrm>
            <a:off x="609468" y="319692"/>
            <a:ext cx="11579357" cy="868136"/>
          </a:xfrm>
        </p:spPr>
        <p:txBody>
          <a:bodyPr/>
          <a:lstStyle/>
          <a:p>
            <a:r>
              <a:rPr lang="fr-FR"/>
              <a:t>Paysage des menaces des PME : 30 derniers jours</a:t>
            </a:r>
          </a:p>
        </p:txBody>
      </p:sp>
      <p:grpSp>
        <p:nvGrpSpPr>
          <p:cNvPr id="48" name="Group 47">
            <a:extLst>
              <a:ext uri="{FF2B5EF4-FFF2-40B4-BE49-F238E27FC236}">
                <a16:creationId xmlns:a16="http://schemas.microsoft.com/office/drawing/2014/main" id="{8A46F51B-3253-403A-A7E0-433BFD6DD2EE}"/>
              </a:ext>
            </a:extLst>
          </p:cNvPr>
          <p:cNvGrpSpPr/>
          <p:nvPr/>
        </p:nvGrpSpPr>
        <p:grpSpPr>
          <a:xfrm>
            <a:off x="1599783" y="1873111"/>
            <a:ext cx="1667474" cy="1703980"/>
            <a:chOff x="1064401" y="2016704"/>
            <a:chExt cx="2194750" cy="2225233"/>
          </a:xfrm>
        </p:grpSpPr>
        <p:pic>
          <p:nvPicPr>
            <p:cNvPr id="10" name="Picture 9">
              <a:extLst>
                <a:ext uri="{FF2B5EF4-FFF2-40B4-BE49-F238E27FC236}">
                  <a16:creationId xmlns:a16="http://schemas.microsoft.com/office/drawing/2014/main" id="{AA7F73BE-C729-4560-AAB8-5DEAC4AD6E7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4401" y="2016704"/>
              <a:ext cx="2194750" cy="2225233"/>
            </a:xfrm>
            <a:prstGeom prst="rect">
              <a:avLst/>
            </a:prstGeom>
          </p:spPr>
        </p:pic>
        <p:pic>
          <p:nvPicPr>
            <p:cNvPr id="14" name="Picture 13">
              <a:extLst>
                <a:ext uri="{FF2B5EF4-FFF2-40B4-BE49-F238E27FC236}">
                  <a16:creationId xmlns:a16="http://schemas.microsoft.com/office/drawing/2014/main" id="{394A0EF3-1C21-4212-A913-FC2CCD0163A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4401" y="2906797"/>
              <a:ext cx="2042337" cy="1335140"/>
            </a:xfrm>
            <a:prstGeom prst="rect">
              <a:avLst/>
            </a:prstGeom>
          </p:spPr>
        </p:pic>
      </p:grpSp>
      <p:sp>
        <p:nvSpPr>
          <p:cNvPr id="51" name="TextBox 50">
            <a:extLst>
              <a:ext uri="{FF2B5EF4-FFF2-40B4-BE49-F238E27FC236}">
                <a16:creationId xmlns:a16="http://schemas.microsoft.com/office/drawing/2014/main" id="{80A69080-4E16-43B1-94BC-4A11E115771D}"/>
              </a:ext>
            </a:extLst>
          </p:cNvPr>
          <p:cNvSpPr txBox="1"/>
          <p:nvPr/>
        </p:nvSpPr>
        <p:spPr>
          <a:xfrm>
            <a:off x="609467" y="5929692"/>
            <a:ext cx="11069186" cy="430775"/>
          </a:xfrm>
          <a:prstGeom prst="rect">
            <a:avLst/>
          </a:prstGeom>
          <a:noFill/>
        </p:spPr>
        <p:txBody>
          <a:bodyPr wrap="square" rtlCol="0">
            <a:spAutoFit/>
          </a:bodyPr>
          <a:lstStyle/>
          <a:p>
            <a:pPr defTabSz="912916">
              <a:defRPr/>
            </a:pPr>
            <a:r>
              <a:rPr lang="fr-FR" sz="1050" b="1" dirty="0">
                <a:solidFill>
                  <a:srgbClr val="66656C">
                    <a:lumMod val="50000"/>
                  </a:srgbClr>
                </a:solidFill>
                <a:latin typeface="Arial"/>
              </a:rPr>
              <a:t>Source :</a:t>
            </a:r>
          </a:p>
          <a:p>
            <a:pPr defTabSz="912916">
              <a:defRPr/>
            </a:pPr>
            <a:r>
              <a:rPr lang="fr-FR" sz="1050" dirty="0">
                <a:solidFill>
                  <a:srgbClr val="66656C">
                    <a:lumMod val="50000"/>
                  </a:srgbClr>
                </a:solidFill>
                <a:latin typeface="Arial"/>
              </a:rPr>
              <a:t>Rapport </a:t>
            </a:r>
            <a:r>
              <a:rPr lang="fr-FR" sz="1050" dirty="0" err="1">
                <a:solidFill>
                  <a:srgbClr val="66656C">
                    <a:lumMod val="50000"/>
                  </a:srgbClr>
                </a:solidFill>
                <a:latin typeface="Arial"/>
              </a:rPr>
              <a:t>Proofpoint</a:t>
            </a:r>
            <a:r>
              <a:rPr lang="fr-FR" sz="1050" dirty="0">
                <a:solidFill>
                  <a:srgbClr val="66656C">
                    <a:lumMod val="50000"/>
                  </a:srgbClr>
                </a:solidFill>
                <a:latin typeface="Arial"/>
              </a:rPr>
              <a:t> sur le paysage des menaces axé sur les PME (novembre 2018) — enquête auprès de 1 292 PME équipées de </a:t>
            </a:r>
            <a:r>
              <a:rPr lang="fr-FR" sz="1050" dirty="0" err="1">
                <a:solidFill>
                  <a:srgbClr val="66656C">
                    <a:lumMod val="50000"/>
                  </a:srgbClr>
                </a:solidFill>
                <a:latin typeface="Arial"/>
              </a:rPr>
              <a:t>Proofpoint</a:t>
            </a:r>
            <a:r>
              <a:rPr lang="fr-FR" sz="1050" dirty="0">
                <a:solidFill>
                  <a:srgbClr val="66656C">
                    <a:lumMod val="50000"/>
                  </a:srgbClr>
                </a:solidFill>
                <a:latin typeface="Arial"/>
              </a:rPr>
              <a:t> Essentials Advanced et Professional</a:t>
            </a:r>
          </a:p>
        </p:txBody>
      </p:sp>
      <p:sp>
        <p:nvSpPr>
          <p:cNvPr id="2" name="TextBox 1">
            <a:extLst>
              <a:ext uri="{FF2B5EF4-FFF2-40B4-BE49-F238E27FC236}">
                <a16:creationId xmlns:a16="http://schemas.microsoft.com/office/drawing/2014/main" id="{2634DB5E-FDC8-4C37-BBF2-EE3D8DB1B930}"/>
              </a:ext>
            </a:extLst>
          </p:cNvPr>
          <p:cNvSpPr txBox="1"/>
          <p:nvPr/>
        </p:nvSpPr>
        <p:spPr>
          <a:xfrm>
            <a:off x="761801" y="5485864"/>
            <a:ext cx="5027890" cy="369236"/>
          </a:xfrm>
          <a:prstGeom prst="rect">
            <a:avLst/>
          </a:prstGeom>
          <a:noFill/>
        </p:spPr>
        <p:txBody>
          <a:bodyPr wrap="square" rtlCol="0">
            <a:spAutoFit/>
          </a:bodyPr>
          <a:lstStyle/>
          <a:p>
            <a:pPr defTabSz="914126">
              <a:defRPr/>
            </a:pPr>
            <a:r>
              <a:rPr lang="fr-FR" sz="1799">
                <a:solidFill>
                  <a:srgbClr val="66656C"/>
                </a:solidFill>
                <a:latin typeface="Arial"/>
              </a:rPr>
              <a:t>*Dont deux menaces précédemment inconnues</a:t>
            </a:r>
          </a:p>
        </p:txBody>
      </p:sp>
      <p:pic>
        <p:nvPicPr>
          <p:cNvPr id="20" name="Picture 19">
            <a:extLst>
              <a:ext uri="{FF2B5EF4-FFF2-40B4-BE49-F238E27FC236}">
                <a16:creationId xmlns:a16="http://schemas.microsoft.com/office/drawing/2014/main" id="{B7B7E421-FF0D-4B8B-BAFC-4A1519B2CEF6}"/>
              </a:ext>
            </a:extLst>
          </p:cNvPr>
          <p:cNvPicPr>
            <a:picLocks noChangeAspect="1"/>
          </p:cNvPicPr>
          <p:nvPr/>
        </p:nvPicPr>
        <p:blipFill>
          <a:blip r:embed="rId5"/>
          <a:stretch>
            <a:fillRect/>
          </a:stretch>
        </p:blipFill>
        <p:spPr>
          <a:xfrm>
            <a:off x="5221740" y="1757574"/>
            <a:ext cx="1745345" cy="1745345"/>
          </a:xfrm>
          <a:prstGeom prst="rect">
            <a:avLst/>
          </a:prstGeom>
        </p:spPr>
      </p:pic>
      <p:pic>
        <p:nvPicPr>
          <p:cNvPr id="28" name="Picture 27">
            <a:extLst>
              <a:ext uri="{FF2B5EF4-FFF2-40B4-BE49-F238E27FC236}">
                <a16:creationId xmlns:a16="http://schemas.microsoft.com/office/drawing/2014/main" id="{791DC6A9-709F-498E-8235-8358388A7FC0}"/>
              </a:ext>
            </a:extLst>
          </p:cNvPr>
          <p:cNvPicPr>
            <a:picLocks noChangeAspect="1"/>
          </p:cNvPicPr>
          <p:nvPr/>
        </p:nvPicPr>
        <p:blipFill>
          <a:blip r:embed="rId6"/>
          <a:stretch>
            <a:fillRect/>
          </a:stretch>
        </p:blipFill>
        <p:spPr>
          <a:xfrm>
            <a:off x="9040143" y="1928652"/>
            <a:ext cx="1496080" cy="1551490"/>
          </a:xfrm>
          <a:prstGeom prst="rect">
            <a:avLst/>
          </a:prstGeom>
        </p:spPr>
      </p:pic>
    </p:spTree>
    <p:extLst>
      <p:ext uri="{BB962C8B-B14F-4D97-AF65-F5344CB8AC3E}">
        <p14:creationId xmlns:p14="http://schemas.microsoft.com/office/powerpoint/2010/main" val="222405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887CC6B5-9078-4A66-A27F-998217099DC7}"/>
              </a:ext>
            </a:extLst>
          </p:cNvPr>
          <p:cNvSpPr/>
          <p:nvPr/>
        </p:nvSpPr>
        <p:spPr>
          <a:xfrm>
            <a:off x="-1" y="-206"/>
            <a:ext cx="12188825" cy="6856214"/>
          </a:xfrm>
          <a:prstGeom prst="rect">
            <a:avLst/>
          </a:prstGeom>
          <a:solidFill>
            <a:srgbClr val="000000">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8" name="Oval 47">
            <a:extLst>
              <a:ext uri="{FF2B5EF4-FFF2-40B4-BE49-F238E27FC236}">
                <a16:creationId xmlns:a16="http://schemas.microsoft.com/office/drawing/2014/main" id="{A532C92A-DD33-430B-869A-F55C5BA9644B}"/>
              </a:ext>
            </a:extLst>
          </p:cNvPr>
          <p:cNvSpPr/>
          <p:nvPr/>
        </p:nvSpPr>
        <p:spPr>
          <a:xfrm>
            <a:off x="8325933" y="4334142"/>
            <a:ext cx="901461" cy="93233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2" name="Group 1">
            <a:extLst>
              <a:ext uri="{FF2B5EF4-FFF2-40B4-BE49-F238E27FC236}">
                <a16:creationId xmlns:a16="http://schemas.microsoft.com/office/drawing/2014/main" id="{E94072EF-0045-4874-ABC0-862D41F5575A}"/>
              </a:ext>
            </a:extLst>
          </p:cNvPr>
          <p:cNvGrpSpPr/>
          <p:nvPr/>
        </p:nvGrpSpPr>
        <p:grpSpPr>
          <a:xfrm>
            <a:off x="1894843" y="1224895"/>
            <a:ext cx="2820689" cy="2203006"/>
            <a:chOff x="924953" y="1224321"/>
            <a:chExt cx="2821424" cy="2203580"/>
          </a:xfrm>
        </p:grpSpPr>
        <p:sp>
          <p:nvSpPr>
            <p:cNvPr id="60" name="Title 1">
              <a:extLst>
                <a:ext uri="{FF2B5EF4-FFF2-40B4-BE49-F238E27FC236}">
                  <a16:creationId xmlns:a16="http://schemas.microsoft.com/office/drawing/2014/main" id="{B8EB8F9F-DE79-4826-AEA9-9C52FD90C56A}"/>
                </a:ext>
              </a:extLst>
            </p:cNvPr>
            <p:cNvSpPr txBox="1">
              <a:spLocks/>
            </p:cNvSpPr>
            <p:nvPr/>
          </p:nvSpPr>
          <p:spPr>
            <a:xfrm>
              <a:off x="924953" y="1883475"/>
              <a:ext cx="2821424" cy="868362"/>
            </a:xfrm>
            <a:prstGeom prst="rect">
              <a:avLst/>
            </a:prstGeom>
          </p:spPr>
          <p:txBody>
            <a:bodyPr/>
            <a:lstStyle>
              <a:lvl1pPr marL="0" marR="0" indent="0" algn="l" defTabSz="913190" rtl="0" eaLnBrk="1" fontAlgn="auto" latinLnBrk="0" hangingPunct="1">
                <a:lnSpc>
                  <a:spcPct val="90000"/>
                </a:lnSpc>
                <a:spcBef>
                  <a:spcPct val="0"/>
                </a:spcBef>
                <a:spcAft>
                  <a:spcPts val="0"/>
                </a:spcAft>
                <a:buClrTx/>
                <a:buSzTx/>
                <a:buFontTx/>
                <a:buNone/>
                <a:tabLst/>
                <a:defRPr sz="4400" b="0" i="0" kern="1200">
                  <a:solidFill>
                    <a:schemeClr val="tx2"/>
                  </a:solidFill>
                  <a:latin typeface="Arial Narrow" panose="020B0604020202020204" pitchFamily="34" charset="0"/>
                  <a:ea typeface="+mj-ea"/>
                  <a:cs typeface="Arial Narrow" panose="020B0604020202020204" pitchFamily="34" charset="0"/>
                </a:defRPr>
              </a:lvl1pPr>
            </a:lstStyle>
            <a:p>
              <a:pPr algn="ctr"/>
              <a:r>
                <a:rPr lang="fr-FR" sz="4800" b="1" dirty="0">
                  <a:solidFill>
                    <a:schemeClr val="accent4"/>
                  </a:solidFill>
                </a:rPr>
                <a:t>&gt; 70 000</a:t>
              </a:r>
            </a:p>
            <a:p>
              <a:pPr algn="ctr"/>
              <a:r>
                <a:rPr lang="fr-FR" sz="2000" dirty="0">
                  <a:solidFill>
                    <a:schemeClr val="accent4"/>
                  </a:solidFill>
                </a:rPr>
                <a:t>clients</a:t>
              </a:r>
            </a:p>
          </p:txBody>
        </p:sp>
        <p:sp>
          <p:nvSpPr>
            <p:cNvPr id="66" name="Oval 65">
              <a:extLst>
                <a:ext uri="{FF2B5EF4-FFF2-40B4-BE49-F238E27FC236}">
                  <a16:creationId xmlns:a16="http://schemas.microsoft.com/office/drawing/2014/main" id="{6F284501-2129-4E99-BCFA-A84F54DA9BBE}"/>
                </a:ext>
              </a:extLst>
            </p:cNvPr>
            <p:cNvSpPr/>
            <p:nvPr/>
          </p:nvSpPr>
          <p:spPr>
            <a:xfrm>
              <a:off x="1181747" y="1224321"/>
              <a:ext cx="2307838" cy="2203580"/>
            </a:xfrm>
            <a:prstGeom prst="ellipse">
              <a:avLst/>
            </a:prstGeom>
            <a:noFill/>
            <a:ln w="1936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grpSp>
        <p:nvGrpSpPr>
          <p:cNvPr id="3" name="Group 2">
            <a:extLst>
              <a:ext uri="{FF2B5EF4-FFF2-40B4-BE49-F238E27FC236}">
                <a16:creationId xmlns:a16="http://schemas.microsoft.com/office/drawing/2014/main" id="{BC5C5A3E-85A6-4FAD-8E3B-43ACD72184C6}"/>
              </a:ext>
            </a:extLst>
          </p:cNvPr>
          <p:cNvGrpSpPr/>
          <p:nvPr/>
        </p:nvGrpSpPr>
        <p:grpSpPr>
          <a:xfrm>
            <a:off x="2183211" y="4132876"/>
            <a:ext cx="2423497" cy="2203006"/>
            <a:chOff x="1181747" y="4133059"/>
            <a:chExt cx="2307838" cy="2203580"/>
          </a:xfrm>
        </p:grpSpPr>
        <p:sp>
          <p:nvSpPr>
            <p:cNvPr id="65" name="Title 1">
              <a:extLst>
                <a:ext uri="{FF2B5EF4-FFF2-40B4-BE49-F238E27FC236}">
                  <a16:creationId xmlns:a16="http://schemas.microsoft.com/office/drawing/2014/main" id="{E2EBCF3C-A76F-4D38-BD51-0C1DB83A300C}"/>
                </a:ext>
              </a:extLst>
            </p:cNvPr>
            <p:cNvSpPr txBox="1">
              <a:spLocks/>
            </p:cNvSpPr>
            <p:nvPr/>
          </p:nvSpPr>
          <p:spPr>
            <a:xfrm>
              <a:off x="1296609" y="4423440"/>
              <a:ext cx="2115883" cy="868362"/>
            </a:xfrm>
            <a:prstGeom prst="rect">
              <a:avLst/>
            </a:prstGeom>
          </p:spPr>
          <p:txBody>
            <a:bodyPr/>
            <a:lstStyle>
              <a:lvl1pPr marL="0" marR="0" indent="0" algn="l" defTabSz="913190" rtl="0" eaLnBrk="1" fontAlgn="auto" latinLnBrk="0" hangingPunct="1">
                <a:lnSpc>
                  <a:spcPct val="90000"/>
                </a:lnSpc>
                <a:spcBef>
                  <a:spcPct val="0"/>
                </a:spcBef>
                <a:spcAft>
                  <a:spcPts val="0"/>
                </a:spcAft>
                <a:buClrTx/>
                <a:buSzTx/>
                <a:buFontTx/>
                <a:buNone/>
                <a:tabLst/>
                <a:defRPr sz="4400" b="0" i="0" kern="1200">
                  <a:solidFill>
                    <a:schemeClr val="tx2"/>
                  </a:solidFill>
                  <a:latin typeface="Arial Narrow" panose="020B0604020202020204" pitchFamily="34" charset="0"/>
                  <a:ea typeface="+mj-ea"/>
                  <a:cs typeface="Arial Narrow" panose="020B0604020202020204" pitchFamily="34" charset="0"/>
                </a:defRPr>
              </a:lvl1pPr>
            </a:lstStyle>
            <a:p>
              <a:pPr algn="ctr"/>
              <a:r>
                <a:rPr lang="fr-FR" sz="5998" b="1" dirty="0">
                  <a:solidFill>
                    <a:schemeClr val="accent1">
                      <a:lumMod val="60000"/>
                      <a:lumOff val="40000"/>
                    </a:schemeClr>
                  </a:solidFill>
                </a:rPr>
                <a:t>&gt; 50 %</a:t>
              </a:r>
            </a:p>
            <a:p>
              <a:pPr algn="ctr"/>
              <a:r>
                <a:rPr lang="fr-FR" sz="2799" dirty="0">
                  <a:solidFill>
                    <a:schemeClr val="bg1">
                      <a:lumMod val="20000"/>
                      <a:lumOff val="80000"/>
                    </a:schemeClr>
                  </a:solidFill>
                </a:rPr>
                <a:t>clients Office 365</a:t>
              </a:r>
            </a:p>
          </p:txBody>
        </p:sp>
        <p:sp>
          <p:nvSpPr>
            <p:cNvPr id="67" name="Oval 66">
              <a:extLst>
                <a:ext uri="{FF2B5EF4-FFF2-40B4-BE49-F238E27FC236}">
                  <a16:creationId xmlns:a16="http://schemas.microsoft.com/office/drawing/2014/main" id="{CC4545CB-D8F8-4CAD-BE2F-0C2B9FC2A9E9}"/>
                </a:ext>
              </a:extLst>
            </p:cNvPr>
            <p:cNvSpPr/>
            <p:nvPr/>
          </p:nvSpPr>
          <p:spPr>
            <a:xfrm>
              <a:off x="1181747" y="4133059"/>
              <a:ext cx="2307838" cy="2203580"/>
            </a:xfrm>
            <a:prstGeom prst="ellipse">
              <a:avLst/>
            </a:prstGeom>
            <a:noFill/>
            <a:ln w="1936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grpSp>
        <p:nvGrpSpPr>
          <p:cNvPr id="4" name="Group 3">
            <a:extLst>
              <a:ext uri="{FF2B5EF4-FFF2-40B4-BE49-F238E27FC236}">
                <a16:creationId xmlns:a16="http://schemas.microsoft.com/office/drawing/2014/main" id="{E31B3D89-2E4F-4AC7-B3DD-78287589D4E0}"/>
              </a:ext>
            </a:extLst>
          </p:cNvPr>
          <p:cNvGrpSpPr/>
          <p:nvPr/>
        </p:nvGrpSpPr>
        <p:grpSpPr>
          <a:xfrm>
            <a:off x="7237115" y="1224895"/>
            <a:ext cx="3092122" cy="2203006"/>
            <a:chOff x="8356551" y="1224321"/>
            <a:chExt cx="3092927" cy="2203580"/>
          </a:xfrm>
        </p:grpSpPr>
        <p:sp>
          <p:nvSpPr>
            <p:cNvPr id="71" name="Oval 70">
              <a:extLst>
                <a:ext uri="{FF2B5EF4-FFF2-40B4-BE49-F238E27FC236}">
                  <a16:creationId xmlns:a16="http://schemas.microsoft.com/office/drawing/2014/main" id="{C0CA24B9-DE44-48DC-B1E8-894D65662BD4}"/>
                </a:ext>
              </a:extLst>
            </p:cNvPr>
            <p:cNvSpPr/>
            <p:nvPr/>
          </p:nvSpPr>
          <p:spPr>
            <a:xfrm>
              <a:off x="8742582" y="1224321"/>
              <a:ext cx="2307838" cy="2203580"/>
            </a:xfrm>
            <a:prstGeom prst="ellipse">
              <a:avLst/>
            </a:prstGeom>
            <a:solidFill>
              <a:schemeClr val="bg2"/>
            </a:solidFill>
            <a:ln w="193675">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2" name="TextBox 71">
              <a:extLst>
                <a:ext uri="{FF2B5EF4-FFF2-40B4-BE49-F238E27FC236}">
                  <a16:creationId xmlns:a16="http://schemas.microsoft.com/office/drawing/2014/main" id="{B792A414-28CC-4327-ABC9-1A671CF42C67}"/>
                </a:ext>
              </a:extLst>
            </p:cNvPr>
            <p:cNvSpPr txBox="1"/>
            <p:nvPr/>
          </p:nvSpPr>
          <p:spPr>
            <a:xfrm>
              <a:off x="8557545" y="1937566"/>
              <a:ext cx="2690938" cy="1323784"/>
            </a:xfrm>
            <a:prstGeom prst="rect">
              <a:avLst/>
            </a:prstGeom>
            <a:noFill/>
          </p:spPr>
          <p:txBody>
            <a:bodyPr wrap="square" rtlCol="0">
              <a:spAutoFit/>
            </a:bodyPr>
            <a:lstStyle/>
            <a:p>
              <a:pPr algn="ctr" defTabSz="914103"/>
              <a:r>
                <a:rPr lang="fr-FR" sz="1200" b="1" dirty="0">
                  <a:solidFill>
                    <a:schemeClr val="tx1">
                      <a:lumMod val="50000"/>
                    </a:schemeClr>
                  </a:solidFill>
                  <a:latin typeface="Arial" charset="0"/>
                  <a:ea typeface="Arial" charset="0"/>
                  <a:cs typeface="Arial" charset="0"/>
                </a:rPr>
                <a:t>Meilleure solution </a:t>
              </a:r>
            </a:p>
            <a:p>
              <a:pPr algn="ctr" defTabSz="914103"/>
              <a:r>
                <a:rPr lang="fr-FR" sz="1200" b="1" dirty="0">
                  <a:solidFill>
                    <a:schemeClr val="tx1">
                      <a:lumMod val="50000"/>
                    </a:schemeClr>
                  </a:solidFill>
                  <a:latin typeface="Arial" charset="0"/>
                  <a:ea typeface="Arial" charset="0"/>
                  <a:cs typeface="Arial" charset="0"/>
                </a:rPr>
                <a:t>de sécurité pour PME</a:t>
              </a:r>
            </a:p>
            <a:p>
              <a:pPr algn="ctr" defTabSz="914103"/>
              <a:endParaRPr lang="en-US" sz="1200" b="1" kern="0" dirty="0" smtClean="0">
                <a:solidFill>
                  <a:schemeClr val="tx1">
                    <a:lumMod val="50000"/>
                  </a:schemeClr>
                </a:solidFill>
                <a:latin typeface="Arial" charset="0"/>
                <a:ea typeface="Arial" charset="0"/>
                <a:cs typeface="Arial" charset="0"/>
              </a:endParaRPr>
            </a:p>
            <a:p>
              <a:pPr algn="ctr" defTabSz="914103"/>
              <a:endParaRPr lang="en-US" sz="1200" b="1" kern="0" dirty="0">
                <a:solidFill>
                  <a:schemeClr val="tx1">
                    <a:lumMod val="50000"/>
                  </a:schemeClr>
                </a:solidFill>
                <a:latin typeface="Arial" charset="0"/>
                <a:ea typeface="Arial" charset="0"/>
                <a:cs typeface="Arial" charset="0"/>
              </a:endParaRPr>
            </a:p>
            <a:p>
              <a:pPr algn="ctr" defTabSz="914103"/>
              <a:endParaRPr lang="en-US" sz="1200" b="1" kern="0" dirty="0">
                <a:solidFill>
                  <a:schemeClr val="tx1">
                    <a:lumMod val="50000"/>
                  </a:schemeClr>
                </a:solidFill>
                <a:latin typeface="Arial" charset="0"/>
                <a:ea typeface="Arial" charset="0"/>
                <a:cs typeface="Arial" charset="0"/>
              </a:endParaRPr>
            </a:p>
            <a:p>
              <a:pPr algn="ctr" defTabSz="914103"/>
              <a:endParaRPr lang="en-US" sz="800" b="1" kern="0" dirty="0">
                <a:solidFill>
                  <a:schemeClr val="tx1">
                    <a:lumMod val="50000"/>
                  </a:schemeClr>
                </a:solidFill>
                <a:latin typeface="Arial" charset="0"/>
                <a:ea typeface="Arial" charset="0"/>
                <a:cs typeface="Arial" charset="0"/>
              </a:endParaRPr>
            </a:p>
            <a:p>
              <a:pPr algn="ctr" defTabSz="914103"/>
              <a:r>
                <a:rPr lang="fr-FR" sz="1200" b="1" dirty="0">
                  <a:solidFill>
                    <a:schemeClr val="tx1">
                      <a:lumMod val="50000"/>
                    </a:schemeClr>
                  </a:solidFill>
                  <a:latin typeface="Arial" charset="0"/>
                  <a:ea typeface="Arial" charset="0"/>
                  <a:cs typeface="Arial" charset="0"/>
                </a:rPr>
                <a:t>2017 et 2018</a:t>
              </a:r>
            </a:p>
          </p:txBody>
        </p:sp>
        <p:sp>
          <p:nvSpPr>
            <p:cNvPr id="73" name="Title 1">
              <a:extLst>
                <a:ext uri="{FF2B5EF4-FFF2-40B4-BE49-F238E27FC236}">
                  <a16:creationId xmlns:a16="http://schemas.microsoft.com/office/drawing/2014/main" id="{E046D883-5ED7-474A-9CCE-402D876C3022}"/>
                </a:ext>
              </a:extLst>
            </p:cNvPr>
            <p:cNvSpPr txBox="1">
              <a:spLocks/>
            </p:cNvSpPr>
            <p:nvPr/>
          </p:nvSpPr>
          <p:spPr>
            <a:xfrm>
              <a:off x="8356551" y="1259540"/>
              <a:ext cx="3092927" cy="970821"/>
            </a:xfrm>
            <a:prstGeom prst="rect">
              <a:avLst/>
            </a:prstGeom>
          </p:spPr>
          <p:txBody>
            <a:bodyPr/>
            <a:lstStyle>
              <a:lvl1pPr marL="0" marR="0" indent="0" algn="l" defTabSz="913190" rtl="0" eaLnBrk="1" fontAlgn="auto" latinLnBrk="0" hangingPunct="1">
                <a:lnSpc>
                  <a:spcPct val="90000"/>
                </a:lnSpc>
                <a:spcBef>
                  <a:spcPct val="0"/>
                </a:spcBef>
                <a:spcAft>
                  <a:spcPts val="0"/>
                </a:spcAft>
                <a:buClrTx/>
                <a:buSzTx/>
                <a:buFontTx/>
                <a:buNone/>
                <a:tabLst/>
                <a:defRPr sz="4400" b="0" i="0" kern="1200">
                  <a:solidFill>
                    <a:schemeClr val="tx2"/>
                  </a:solidFill>
                  <a:latin typeface="Arial Narrow" panose="020B0604020202020204" pitchFamily="34" charset="0"/>
                  <a:ea typeface="+mj-ea"/>
                  <a:cs typeface="Arial Narrow" panose="020B0604020202020204" pitchFamily="34" charset="0"/>
                </a:defRPr>
              </a:lvl1pPr>
            </a:lstStyle>
            <a:p>
              <a:pPr algn="ctr"/>
              <a:r>
                <a:rPr lang="fr-FR" sz="5998" b="1" dirty="0">
                  <a:solidFill>
                    <a:schemeClr val="tx1">
                      <a:lumMod val="50000"/>
                    </a:schemeClr>
                  </a:solidFill>
                </a:rPr>
                <a:t>2 x</a:t>
              </a:r>
            </a:p>
          </p:txBody>
        </p:sp>
        <p:grpSp>
          <p:nvGrpSpPr>
            <p:cNvPr id="74" name="Group 73">
              <a:extLst>
                <a:ext uri="{FF2B5EF4-FFF2-40B4-BE49-F238E27FC236}">
                  <a16:creationId xmlns:a16="http://schemas.microsoft.com/office/drawing/2014/main" id="{60E4765E-654D-46D3-B351-22F090A1A028}"/>
                </a:ext>
              </a:extLst>
            </p:cNvPr>
            <p:cNvGrpSpPr/>
            <p:nvPr/>
          </p:nvGrpSpPr>
          <p:grpSpPr>
            <a:xfrm>
              <a:off x="9198926" y="2349292"/>
              <a:ext cx="1395150" cy="681936"/>
              <a:chOff x="5320242" y="1869588"/>
              <a:chExt cx="1395150" cy="681936"/>
            </a:xfrm>
          </p:grpSpPr>
          <p:pic>
            <p:nvPicPr>
              <p:cNvPr id="75" name="Picture 74">
                <a:extLst>
                  <a:ext uri="{FF2B5EF4-FFF2-40B4-BE49-F238E27FC236}">
                    <a16:creationId xmlns:a16="http://schemas.microsoft.com/office/drawing/2014/main" id="{BFEAF0E7-8059-45EA-B18F-C3D38731DC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4737" l="628" r="97908">
                            <a14:foregroundMark x1="47699" y1="61579" x2="47699" y2="61579"/>
                            <a14:foregroundMark x1="71130" y1="63684" x2="71130" y2="63684"/>
                            <a14:foregroundMark x1="92259" y1="68947" x2="92259" y2="68947"/>
                            <a14:foregroundMark x1="10460" y1="44737" x2="10460" y2="44737"/>
                          </a14:backgroundRemoval>
                        </a14:imgEffect>
                      </a14:imgLayer>
                    </a14:imgProps>
                  </a:ext>
                  <a:ext uri="{28A0092B-C50C-407E-A947-70E740481C1C}">
                    <a14:useLocalDpi xmlns:a14="http://schemas.microsoft.com/office/drawing/2010/main" val="0"/>
                  </a:ext>
                </a:extLst>
              </a:blip>
              <a:stretch>
                <a:fillRect/>
              </a:stretch>
            </p:blipFill>
            <p:spPr>
              <a:xfrm>
                <a:off x="5320242" y="1869588"/>
                <a:ext cx="1395150" cy="642793"/>
              </a:xfrm>
              <a:prstGeom prst="rect">
                <a:avLst/>
              </a:prstGeom>
            </p:spPr>
          </p:pic>
          <p:sp>
            <p:nvSpPr>
              <p:cNvPr id="76" name="TextBox 75">
                <a:extLst>
                  <a:ext uri="{FF2B5EF4-FFF2-40B4-BE49-F238E27FC236}">
                    <a16:creationId xmlns:a16="http://schemas.microsoft.com/office/drawing/2014/main" id="{DB791510-F943-4192-97CD-E0E18CE4533A}"/>
                  </a:ext>
                </a:extLst>
              </p:cNvPr>
              <p:cNvSpPr txBox="1"/>
              <p:nvPr/>
            </p:nvSpPr>
            <p:spPr>
              <a:xfrm>
                <a:off x="5874099" y="2274525"/>
                <a:ext cx="715260" cy="276999"/>
              </a:xfrm>
              <a:prstGeom prst="rect">
                <a:avLst/>
              </a:prstGeom>
              <a:noFill/>
            </p:spPr>
            <p:txBody>
              <a:bodyPr wrap="none" rtlCol="0">
                <a:spAutoFit/>
              </a:bodyPr>
              <a:lstStyle/>
              <a:p>
                <a:r>
                  <a:rPr lang="fr-FR" sz="1200" b="1" dirty="0">
                    <a:solidFill>
                      <a:schemeClr val="tx1">
                        <a:lumMod val="50000"/>
                      </a:schemeClr>
                    </a:solidFill>
                    <a:latin typeface="Arial"/>
                    <a:cs typeface="Arial"/>
                  </a:rPr>
                  <a:t>Europe</a:t>
                </a:r>
              </a:p>
            </p:txBody>
          </p:sp>
        </p:grpSp>
      </p:grpSp>
      <p:grpSp>
        <p:nvGrpSpPr>
          <p:cNvPr id="5" name="Group 4">
            <a:extLst>
              <a:ext uri="{FF2B5EF4-FFF2-40B4-BE49-F238E27FC236}">
                <a16:creationId xmlns:a16="http://schemas.microsoft.com/office/drawing/2014/main" id="{FB51B77F-8B1F-4D31-823D-7E278FA2027F}"/>
              </a:ext>
            </a:extLst>
          </p:cNvPr>
          <p:cNvGrpSpPr/>
          <p:nvPr/>
        </p:nvGrpSpPr>
        <p:grpSpPr>
          <a:xfrm>
            <a:off x="7530034" y="4217505"/>
            <a:ext cx="2498710" cy="2203006"/>
            <a:chOff x="8649546" y="4217710"/>
            <a:chExt cx="2499361" cy="2203580"/>
          </a:xfrm>
        </p:grpSpPr>
        <p:sp>
          <p:nvSpPr>
            <p:cNvPr id="49" name="Oval 48">
              <a:extLst>
                <a:ext uri="{FF2B5EF4-FFF2-40B4-BE49-F238E27FC236}">
                  <a16:creationId xmlns:a16="http://schemas.microsoft.com/office/drawing/2014/main" id="{4FE9D573-DD5A-4EC8-917F-6E24B7FF24A6}"/>
                </a:ext>
              </a:extLst>
            </p:cNvPr>
            <p:cNvSpPr/>
            <p:nvPr/>
          </p:nvSpPr>
          <p:spPr>
            <a:xfrm>
              <a:off x="8742582" y="4217710"/>
              <a:ext cx="2307838" cy="2203580"/>
            </a:xfrm>
            <a:prstGeom prst="ellipse">
              <a:avLst/>
            </a:prstGeom>
            <a:solidFill>
              <a:schemeClr val="tx1">
                <a:lumMod val="50000"/>
              </a:schemeClr>
            </a:solidFill>
            <a:ln w="1936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7" name="TextBox 76">
              <a:extLst>
                <a:ext uri="{FF2B5EF4-FFF2-40B4-BE49-F238E27FC236}">
                  <a16:creationId xmlns:a16="http://schemas.microsoft.com/office/drawing/2014/main" id="{9F075BFC-B9CD-4BA9-9E65-D87A73D0040C}"/>
                </a:ext>
              </a:extLst>
            </p:cNvPr>
            <p:cNvSpPr txBox="1"/>
            <p:nvPr/>
          </p:nvSpPr>
          <p:spPr>
            <a:xfrm>
              <a:off x="8649546" y="5234849"/>
              <a:ext cx="2499361" cy="1015663"/>
            </a:xfrm>
            <a:prstGeom prst="rect">
              <a:avLst/>
            </a:prstGeom>
            <a:noFill/>
          </p:spPr>
          <p:txBody>
            <a:bodyPr wrap="square" rtlCol="0">
              <a:spAutoFit/>
            </a:bodyPr>
            <a:lstStyle/>
            <a:p>
              <a:pPr algn="ctr" defTabSz="914103"/>
              <a:r>
                <a:rPr lang="fr-FR" sz="2399" b="1">
                  <a:solidFill>
                    <a:schemeClr val="bg1">
                      <a:lumMod val="20000"/>
                      <a:lumOff val="80000"/>
                    </a:schemeClr>
                  </a:solidFill>
                  <a:latin typeface="Arial" charset="0"/>
                  <a:ea typeface="Arial" charset="0"/>
                  <a:cs typeface="Arial" charset="0"/>
                </a:rPr>
                <a:t>N° 1</a:t>
              </a:r>
            </a:p>
            <a:p>
              <a:pPr algn="ctr" defTabSz="914103"/>
              <a:r>
                <a:rPr lang="fr-FR" sz="2399" b="1">
                  <a:solidFill>
                    <a:schemeClr val="bg1">
                      <a:lumMod val="20000"/>
                      <a:lumOff val="80000"/>
                    </a:schemeClr>
                  </a:solidFill>
                  <a:latin typeface="Arial" charset="0"/>
                  <a:ea typeface="Arial" charset="0"/>
                  <a:cs typeface="Arial" charset="0"/>
                </a:rPr>
                <a:t>SE Labs</a:t>
              </a:r>
            </a:p>
            <a:p>
              <a:pPr algn="ctr" defTabSz="914103"/>
              <a:r>
                <a:rPr lang="fr-FR" sz="1200" b="1">
                  <a:solidFill>
                    <a:schemeClr val="bg1">
                      <a:lumMod val="20000"/>
                      <a:lumOff val="80000"/>
                    </a:schemeClr>
                  </a:solidFill>
                  <a:latin typeface="Arial" charset="0"/>
                  <a:ea typeface="Arial" charset="0"/>
                  <a:cs typeface="Arial" charset="0"/>
                </a:rPr>
                <a:t>Déc. 2018</a:t>
              </a:r>
            </a:p>
          </p:txBody>
        </p:sp>
        <p:pic>
          <p:nvPicPr>
            <p:cNvPr id="78" name="Picture 77">
              <a:extLst>
                <a:ext uri="{FF2B5EF4-FFF2-40B4-BE49-F238E27FC236}">
                  <a16:creationId xmlns:a16="http://schemas.microsoft.com/office/drawing/2014/main" id="{56966066-1447-4C1E-BD79-D45D62D98C6F}"/>
                </a:ext>
              </a:extLst>
            </p:cNvPr>
            <p:cNvPicPr>
              <a:picLocks noChangeAspect="1"/>
            </p:cNvPicPr>
            <p:nvPr/>
          </p:nvPicPr>
          <p:blipFill rotWithShape="1">
            <a:blip r:embed="rId5">
              <a:clrChange>
                <a:clrFrom>
                  <a:srgbClr val="FFFFFF"/>
                </a:clrFrom>
                <a:clrTo>
                  <a:srgbClr val="FFFFFF">
                    <a:alpha val="0"/>
                  </a:srgbClr>
                </a:clrTo>
              </a:clrChange>
            </a:blip>
            <a:srcRect r="16692" b="7017"/>
            <a:stretch/>
          </p:blipFill>
          <p:spPr>
            <a:xfrm>
              <a:off x="9421756" y="4302267"/>
              <a:ext cx="949490" cy="932582"/>
            </a:xfrm>
            <a:prstGeom prst="rect">
              <a:avLst/>
            </a:prstGeom>
          </p:spPr>
        </p:pic>
      </p:grpSp>
      <p:sp>
        <p:nvSpPr>
          <p:cNvPr id="82" name="Isosceles Triangle 81">
            <a:extLst>
              <a:ext uri="{FF2B5EF4-FFF2-40B4-BE49-F238E27FC236}">
                <a16:creationId xmlns:a16="http://schemas.microsoft.com/office/drawing/2014/main" id="{B0BE5207-A7CB-4F05-BB7A-4B5B8014C198}"/>
              </a:ext>
            </a:extLst>
          </p:cNvPr>
          <p:cNvSpPr/>
          <p:nvPr/>
        </p:nvSpPr>
        <p:spPr>
          <a:xfrm rot="18030006">
            <a:off x="8116927" y="4453742"/>
            <a:ext cx="301792" cy="187035"/>
          </a:xfrm>
          <a:prstGeom prst="triangle">
            <a:avLst/>
          </a:prstGeom>
          <a:solidFill>
            <a:srgbClr val="33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3" name="Isosceles Triangle 82">
            <a:extLst>
              <a:ext uri="{FF2B5EF4-FFF2-40B4-BE49-F238E27FC236}">
                <a16:creationId xmlns:a16="http://schemas.microsoft.com/office/drawing/2014/main" id="{26BCF43A-348B-4EE0-AC3B-5FD029F84A93}"/>
              </a:ext>
            </a:extLst>
          </p:cNvPr>
          <p:cNvSpPr/>
          <p:nvPr/>
        </p:nvSpPr>
        <p:spPr>
          <a:xfrm rot="7127512">
            <a:off x="9131097" y="4957396"/>
            <a:ext cx="301792" cy="187035"/>
          </a:xfrm>
          <a:prstGeom prst="triangle">
            <a:avLst/>
          </a:prstGeom>
          <a:solidFill>
            <a:srgbClr val="33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Title 12">
            <a:extLst>
              <a:ext uri="{FF2B5EF4-FFF2-40B4-BE49-F238E27FC236}">
                <a16:creationId xmlns:a16="http://schemas.microsoft.com/office/drawing/2014/main" id="{3FBA80E7-164F-4D58-9101-910D5EA58FCA}"/>
              </a:ext>
            </a:extLst>
          </p:cNvPr>
          <p:cNvSpPr>
            <a:spLocks noGrp="1"/>
          </p:cNvSpPr>
          <p:nvPr>
            <p:ph type="title"/>
          </p:nvPr>
        </p:nvSpPr>
        <p:spPr>
          <a:xfrm>
            <a:off x="457080" y="169824"/>
            <a:ext cx="10969943" cy="868136"/>
          </a:xfrm>
        </p:spPr>
        <p:txBody>
          <a:bodyPr/>
          <a:lstStyle/>
          <a:p>
            <a:r>
              <a:rPr lang="fr-FR">
                <a:solidFill>
                  <a:schemeClr val="bg1"/>
                </a:solidFill>
              </a:rPr>
              <a:t>Proofpoint Essentials en bref</a:t>
            </a:r>
          </a:p>
        </p:txBody>
      </p:sp>
    </p:spTree>
    <p:extLst>
      <p:ext uri="{BB962C8B-B14F-4D97-AF65-F5344CB8AC3E}">
        <p14:creationId xmlns:p14="http://schemas.microsoft.com/office/powerpoint/2010/main" val="1496628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07831" y="1332439"/>
            <a:ext cx="2681746" cy="953851"/>
          </a:xfrm>
          <a:prstGeom prst="rect">
            <a:avLst/>
          </a:prstGeom>
          <a:noFill/>
        </p:spPr>
        <p:txBody>
          <a:bodyPr wrap="square" rtlCol="0">
            <a:spAutoFit/>
          </a:bodyPr>
          <a:lstStyle/>
          <a:p>
            <a:pPr algn="r"/>
            <a:r>
              <a:rPr lang="fr-FR" sz="2799" b="1">
                <a:latin typeface="Arial"/>
                <a:cs typeface="Arial"/>
              </a:rPr>
              <a:t>Protection de la messagerie</a:t>
            </a:r>
          </a:p>
        </p:txBody>
      </p:sp>
      <p:sp>
        <p:nvSpPr>
          <p:cNvPr id="6" name="TextBox 5"/>
          <p:cNvSpPr txBox="1"/>
          <p:nvPr/>
        </p:nvSpPr>
        <p:spPr>
          <a:xfrm>
            <a:off x="1278771" y="3685062"/>
            <a:ext cx="2378531" cy="953859"/>
          </a:xfrm>
          <a:prstGeom prst="rect">
            <a:avLst/>
          </a:prstGeom>
          <a:noFill/>
        </p:spPr>
        <p:txBody>
          <a:bodyPr wrap="square" rtlCol="0">
            <a:spAutoFit/>
          </a:bodyPr>
          <a:lstStyle/>
          <a:p>
            <a:pPr algn="r"/>
            <a:r>
              <a:rPr lang="fr-FR" sz="2799" b="1">
                <a:latin typeface="Arial"/>
                <a:cs typeface="Arial"/>
              </a:rPr>
              <a:t>Archivage des emails</a:t>
            </a:r>
          </a:p>
        </p:txBody>
      </p:sp>
      <p:sp>
        <p:nvSpPr>
          <p:cNvPr id="7" name="TextBox 6"/>
          <p:cNvSpPr txBox="1"/>
          <p:nvPr/>
        </p:nvSpPr>
        <p:spPr>
          <a:xfrm>
            <a:off x="7979580" y="3685062"/>
            <a:ext cx="3133898" cy="953851"/>
          </a:xfrm>
          <a:prstGeom prst="rect">
            <a:avLst/>
          </a:prstGeom>
          <a:noFill/>
        </p:spPr>
        <p:txBody>
          <a:bodyPr wrap="square" rtlCol="0">
            <a:spAutoFit/>
          </a:bodyPr>
          <a:lstStyle/>
          <a:p>
            <a:r>
              <a:rPr lang="fr-FR" sz="2799" b="1">
                <a:latin typeface="Arial"/>
                <a:cs typeface="Arial"/>
              </a:rPr>
              <a:t>Protection des informations</a:t>
            </a:r>
          </a:p>
        </p:txBody>
      </p:sp>
      <p:sp>
        <p:nvSpPr>
          <p:cNvPr id="8" name="TextBox 7"/>
          <p:cNvSpPr txBox="1"/>
          <p:nvPr/>
        </p:nvSpPr>
        <p:spPr>
          <a:xfrm>
            <a:off x="7967389" y="1332439"/>
            <a:ext cx="3392273" cy="953851"/>
          </a:xfrm>
          <a:prstGeom prst="rect">
            <a:avLst/>
          </a:prstGeom>
          <a:noFill/>
        </p:spPr>
        <p:txBody>
          <a:bodyPr wrap="square" rtlCol="0">
            <a:spAutoFit/>
          </a:bodyPr>
          <a:lstStyle/>
          <a:p>
            <a:r>
              <a:rPr lang="fr-FR" sz="2799" b="1">
                <a:latin typeface="Arial"/>
                <a:cs typeface="Arial"/>
              </a:rPr>
              <a:t>Protection contre les menaces avancées</a:t>
            </a:r>
          </a:p>
        </p:txBody>
      </p:sp>
      <p:sp>
        <p:nvSpPr>
          <p:cNvPr id="9" name="TextBox 8"/>
          <p:cNvSpPr txBox="1"/>
          <p:nvPr/>
        </p:nvSpPr>
        <p:spPr>
          <a:xfrm>
            <a:off x="4511267" y="5385713"/>
            <a:ext cx="2680962" cy="953851"/>
          </a:xfrm>
          <a:prstGeom prst="rect">
            <a:avLst/>
          </a:prstGeom>
          <a:noFill/>
        </p:spPr>
        <p:txBody>
          <a:bodyPr wrap="square" rtlCol="0">
            <a:spAutoFit/>
          </a:bodyPr>
          <a:lstStyle/>
          <a:p>
            <a:pPr algn="ctr"/>
            <a:r>
              <a:rPr lang="fr-FR" sz="2799" b="1">
                <a:latin typeface="Arial"/>
                <a:cs typeface="Arial"/>
              </a:rPr>
              <a:t>Continuité de la messagerie électronique</a:t>
            </a:r>
          </a:p>
        </p:txBody>
      </p:sp>
      <p:sp>
        <p:nvSpPr>
          <p:cNvPr id="10" name="TextBox 9"/>
          <p:cNvSpPr txBox="1"/>
          <p:nvPr/>
        </p:nvSpPr>
        <p:spPr>
          <a:xfrm>
            <a:off x="4996609" y="2584781"/>
            <a:ext cx="1710279" cy="1323094"/>
          </a:xfrm>
          <a:prstGeom prst="rect">
            <a:avLst/>
          </a:prstGeom>
          <a:noFill/>
        </p:spPr>
        <p:txBody>
          <a:bodyPr wrap="none" rtlCol="0">
            <a:spAutoFit/>
          </a:bodyPr>
          <a:lstStyle/>
          <a:p>
            <a:pPr algn="ctr"/>
            <a:r>
              <a:rPr lang="fr-FR" sz="1600">
                <a:latin typeface="Arial"/>
                <a:cs typeface="Arial"/>
              </a:rPr>
              <a:t>Cloud Proofpoint</a:t>
            </a:r>
          </a:p>
          <a:p>
            <a:pPr algn="ctr"/>
            <a:endParaRPr lang="en-US" sz="1600" dirty="0">
              <a:latin typeface="Arial"/>
              <a:cs typeface="Arial"/>
            </a:endParaRPr>
          </a:p>
          <a:p>
            <a:pPr algn="ctr"/>
            <a:r>
              <a:rPr lang="fr-FR" sz="1600">
                <a:latin typeface="Arial"/>
                <a:cs typeface="Arial"/>
              </a:rPr>
              <a:t>Support technique 24h/24 7j/7</a:t>
            </a:r>
          </a:p>
          <a:p>
            <a:pPr algn="ctr"/>
            <a:endParaRPr lang="en-US" sz="1600" dirty="0">
              <a:latin typeface="Arial"/>
              <a:cs typeface="Arial"/>
            </a:endParaRPr>
          </a:p>
          <a:p>
            <a:pPr algn="ctr"/>
            <a:r>
              <a:rPr lang="fr-FR" sz="1600">
                <a:latin typeface="Arial"/>
                <a:cs typeface="Arial"/>
              </a:rPr>
              <a:t>Solution axée sur les PME</a:t>
            </a:r>
          </a:p>
        </p:txBody>
      </p:sp>
      <p:sp>
        <p:nvSpPr>
          <p:cNvPr id="21" name="Title 1"/>
          <p:cNvSpPr>
            <a:spLocks noGrp="1"/>
          </p:cNvSpPr>
          <p:nvPr>
            <p:ph type="title"/>
          </p:nvPr>
        </p:nvSpPr>
        <p:spPr>
          <a:xfrm>
            <a:off x="609441" y="275459"/>
            <a:ext cx="10969943" cy="868136"/>
          </a:xfrm>
        </p:spPr>
        <p:txBody>
          <a:bodyPr>
            <a:normAutofit/>
          </a:bodyPr>
          <a:lstStyle/>
          <a:p>
            <a:r>
              <a:rPr lang="fr-FR"/>
              <a:t>Proofpoint Essentials</a:t>
            </a:r>
          </a:p>
        </p:txBody>
      </p:sp>
      <p:grpSp>
        <p:nvGrpSpPr>
          <p:cNvPr id="22" name="Group 21">
            <a:extLst>
              <a:ext uri="{FF2B5EF4-FFF2-40B4-BE49-F238E27FC236}">
                <a16:creationId xmlns:a16="http://schemas.microsoft.com/office/drawing/2014/main" id="{18A508FD-65D3-45DA-B4F5-A92A11A1F298}"/>
              </a:ext>
            </a:extLst>
          </p:cNvPr>
          <p:cNvGrpSpPr/>
          <p:nvPr/>
        </p:nvGrpSpPr>
        <p:grpSpPr>
          <a:xfrm>
            <a:off x="1755500" y="1056658"/>
            <a:ext cx="8125883" cy="4379339"/>
            <a:chOff x="1755500" y="1056658"/>
            <a:chExt cx="8125883" cy="4379339"/>
          </a:xfrm>
        </p:grpSpPr>
        <p:graphicFrame>
          <p:nvGraphicFramePr>
            <p:cNvPr id="45" name="Chart 44">
              <a:extLst>
                <a:ext uri="{FF2B5EF4-FFF2-40B4-BE49-F238E27FC236}">
                  <a16:creationId xmlns:a16="http://schemas.microsoft.com/office/drawing/2014/main" id="{9F9E4E06-6989-42D1-9E01-5E01C28CDFC6}"/>
                </a:ext>
              </a:extLst>
            </p:cNvPr>
            <p:cNvGraphicFramePr/>
            <p:nvPr>
              <p:extLst>
                <p:ext uri="{D42A27DB-BD31-4B8C-83A1-F6EECF244321}">
                  <p14:modId xmlns:p14="http://schemas.microsoft.com/office/powerpoint/2010/main" val="1492169546"/>
                </p:ext>
              </p:extLst>
            </p:nvPr>
          </p:nvGraphicFramePr>
          <p:xfrm>
            <a:off x="1755500" y="1056658"/>
            <a:ext cx="8125883" cy="4379339"/>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a:extLst>
                <a:ext uri="{FF2B5EF4-FFF2-40B4-BE49-F238E27FC236}">
                  <a16:creationId xmlns:a16="http://schemas.microsoft.com/office/drawing/2014/main" id="{5121AE2F-8C64-4DD8-95CF-BBA6AC7CE181}"/>
                </a:ext>
              </a:extLst>
            </p:cNvPr>
            <p:cNvGrpSpPr/>
            <p:nvPr/>
          </p:nvGrpSpPr>
          <p:grpSpPr>
            <a:xfrm>
              <a:off x="5667774" y="4819506"/>
              <a:ext cx="448056" cy="448056"/>
              <a:chOff x="8419607" y="3719976"/>
              <a:chExt cx="590070" cy="590070"/>
            </a:xfrm>
            <a:solidFill>
              <a:schemeClr val="accent3"/>
            </a:solidFill>
          </p:grpSpPr>
          <p:sp>
            <p:nvSpPr>
              <p:cNvPr id="15" name="Oval 14">
                <a:extLst>
                  <a:ext uri="{FF2B5EF4-FFF2-40B4-BE49-F238E27FC236}">
                    <a16:creationId xmlns:a16="http://schemas.microsoft.com/office/drawing/2014/main" id="{C8F821D2-15C8-4C98-B346-2FB5288D3BED}"/>
                  </a:ext>
                </a:extLst>
              </p:cNvPr>
              <p:cNvSpPr/>
              <p:nvPr/>
            </p:nvSpPr>
            <p:spPr>
              <a:xfrm>
                <a:off x="8419607" y="3719976"/>
                <a:ext cx="590070" cy="590070"/>
              </a:xfrm>
              <a:prstGeom prst="ellipse">
                <a:avLst/>
              </a:prstGeom>
              <a:grp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endParaRPr lang="en-US" sz="1799">
                  <a:solidFill>
                    <a:srgbClr val="F9EDD3"/>
                  </a:solidFill>
                  <a:latin typeface="Arial" panose="020B0604020202020204"/>
                </a:endParaRPr>
              </a:p>
            </p:txBody>
          </p:sp>
          <p:pic>
            <p:nvPicPr>
              <p:cNvPr id="16" name="Picture 15">
                <a:extLst>
                  <a:ext uri="{FF2B5EF4-FFF2-40B4-BE49-F238E27FC236}">
                    <a16:creationId xmlns:a16="http://schemas.microsoft.com/office/drawing/2014/main" id="{506CE90F-3DA5-42CD-85A3-CED8FA680C7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8494306" y="3875576"/>
                <a:ext cx="446748" cy="278871"/>
              </a:xfrm>
              <a:prstGeom prst="rect">
                <a:avLst/>
              </a:prstGeom>
              <a:grpFill/>
            </p:spPr>
          </p:pic>
        </p:grpSp>
        <p:grpSp>
          <p:nvGrpSpPr>
            <p:cNvPr id="20" name="Group 19">
              <a:extLst>
                <a:ext uri="{FF2B5EF4-FFF2-40B4-BE49-F238E27FC236}">
                  <a16:creationId xmlns:a16="http://schemas.microsoft.com/office/drawing/2014/main" id="{48C9F8A5-44C6-46DD-9F6D-E78C6AB6FD31}"/>
                </a:ext>
              </a:extLst>
            </p:cNvPr>
            <p:cNvGrpSpPr/>
            <p:nvPr/>
          </p:nvGrpSpPr>
          <p:grpSpPr>
            <a:xfrm>
              <a:off x="4489223" y="1610696"/>
              <a:ext cx="447438" cy="450218"/>
              <a:chOff x="2789926" y="1843084"/>
              <a:chExt cx="781046" cy="781048"/>
            </a:xfrm>
            <a:solidFill>
              <a:schemeClr val="accent6"/>
            </a:solidFill>
          </p:grpSpPr>
          <p:pic>
            <p:nvPicPr>
              <p:cNvPr id="24" name="Picture 18">
                <a:extLst>
                  <a:ext uri="{FF2B5EF4-FFF2-40B4-BE49-F238E27FC236}">
                    <a16:creationId xmlns:a16="http://schemas.microsoft.com/office/drawing/2014/main" id="{D741A2F4-58E9-4DA5-8F8C-D6CDA0A05ED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bwMode="auto">
              <a:xfrm>
                <a:off x="2889669" y="1949713"/>
                <a:ext cx="571169" cy="5677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Oval 22">
                <a:extLst>
                  <a:ext uri="{FF2B5EF4-FFF2-40B4-BE49-F238E27FC236}">
                    <a16:creationId xmlns:a16="http://schemas.microsoft.com/office/drawing/2014/main" id="{E87DFFF5-4FF4-43AA-9569-CBE009EDE0CF}"/>
                  </a:ext>
                </a:extLst>
              </p:cNvPr>
              <p:cNvSpPr/>
              <p:nvPr/>
            </p:nvSpPr>
            <p:spPr>
              <a:xfrm>
                <a:off x="2789926" y="1843084"/>
                <a:ext cx="781046" cy="781048"/>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endParaRPr lang="en-US" sz="1799" dirty="0">
                  <a:solidFill>
                    <a:srgbClr val="F9EDD3"/>
                  </a:solidFill>
                  <a:latin typeface="Arial" panose="020B0604020202020204"/>
                </a:endParaRPr>
              </a:p>
            </p:txBody>
          </p:sp>
        </p:grpSp>
        <p:grpSp>
          <p:nvGrpSpPr>
            <p:cNvPr id="2" name="Group 1"/>
            <p:cNvGrpSpPr/>
            <p:nvPr/>
          </p:nvGrpSpPr>
          <p:grpSpPr>
            <a:xfrm>
              <a:off x="3856605" y="3462790"/>
              <a:ext cx="432390" cy="445085"/>
              <a:chOff x="838200" y="3721100"/>
              <a:chExt cx="914400" cy="914400"/>
            </a:xfrm>
            <a:solidFill>
              <a:schemeClr val="accent2"/>
            </a:solidFill>
          </p:grpSpPr>
          <p:pic>
            <p:nvPicPr>
              <p:cNvPr id="36" name="Picture 35">
                <a:extLst>
                  <a:ext uri="{FF2B5EF4-FFF2-40B4-BE49-F238E27FC236}">
                    <a16:creationId xmlns:a16="http://schemas.microsoft.com/office/drawing/2014/main" id="{1A8141FA-AAFA-4A6D-A693-13A2B624AA09}"/>
                  </a:ext>
                </a:extLst>
              </p:cNvPr>
              <p:cNvPicPr>
                <a:picLocks noChangeAspect="1"/>
              </p:cNvPicPr>
              <p:nvPr/>
            </p:nvPicPr>
            <p:blipFill>
              <a:blip r:embed="rId6">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p:blipFill>
            <p:spPr>
              <a:xfrm>
                <a:off x="957283" y="4202638"/>
                <a:ext cx="364740" cy="364740"/>
              </a:xfrm>
              <a:prstGeom prst="rect">
                <a:avLst/>
              </a:prstGeom>
              <a:noFill/>
            </p:spPr>
          </p:pic>
          <p:pic>
            <p:nvPicPr>
              <p:cNvPr id="37" name="Picture 36">
                <a:extLst>
                  <a:ext uri="{FF2B5EF4-FFF2-40B4-BE49-F238E27FC236}">
                    <a16:creationId xmlns:a16="http://schemas.microsoft.com/office/drawing/2014/main" id="{7252E6A1-B6A1-4F06-9251-952F33DF705D}"/>
                  </a:ext>
                </a:extLst>
              </p:cNvPr>
              <p:cNvPicPr>
                <a:picLocks noChangeAspect="1"/>
              </p:cNvPicPr>
              <p:nvPr/>
            </p:nvPicPr>
            <p:blipFill>
              <a:blip r:embed="rId6">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p:blipFill>
            <p:spPr>
              <a:xfrm>
                <a:off x="1100146" y="3990311"/>
                <a:ext cx="364740" cy="364740"/>
              </a:xfrm>
              <a:prstGeom prst="rect">
                <a:avLst/>
              </a:prstGeom>
              <a:noFill/>
            </p:spPr>
          </p:pic>
          <p:pic>
            <p:nvPicPr>
              <p:cNvPr id="38" name="Picture 37">
                <a:extLst>
                  <a:ext uri="{FF2B5EF4-FFF2-40B4-BE49-F238E27FC236}">
                    <a16:creationId xmlns:a16="http://schemas.microsoft.com/office/drawing/2014/main" id="{DC2DDA4E-4038-4427-A2DE-F778057650F2}"/>
                  </a:ext>
                </a:extLst>
              </p:cNvPr>
              <p:cNvPicPr>
                <a:picLocks noChangeAspect="1"/>
              </p:cNvPicPr>
              <p:nvPr/>
            </p:nvPicPr>
            <p:blipFill>
              <a:blip r:embed="rId6">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p:blipFill>
            <p:spPr>
              <a:xfrm>
                <a:off x="1248392" y="3775620"/>
                <a:ext cx="364740" cy="364740"/>
              </a:xfrm>
              <a:prstGeom prst="rect">
                <a:avLst/>
              </a:prstGeom>
              <a:noFill/>
            </p:spPr>
          </p:pic>
          <p:sp>
            <p:nvSpPr>
              <p:cNvPr id="31" name="Rounded Rectangle 33">
                <a:extLst>
                  <a:ext uri="{FF2B5EF4-FFF2-40B4-BE49-F238E27FC236}">
                    <a16:creationId xmlns:a16="http://schemas.microsoft.com/office/drawing/2014/main" id="{3EF48505-616C-4593-9A23-69CBD55D74EE}"/>
                  </a:ext>
                </a:extLst>
              </p:cNvPr>
              <p:cNvSpPr/>
              <p:nvPr/>
            </p:nvSpPr>
            <p:spPr>
              <a:xfrm>
                <a:off x="838200" y="3721100"/>
                <a:ext cx="914400" cy="914400"/>
              </a:xfrm>
              <a:prstGeom prst="ellipse">
                <a:avLst/>
              </a:prstGeom>
              <a:noFill/>
              <a:ln w="28575" cap="flat" cmpd="sng" algn="ctr">
                <a:solidFill>
                  <a:schemeClr val="bg2"/>
                </a:solidFill>
                <a:prstDash val="solid"/>
                <a:miter lim="800000"/>
                <a:headEnd/>
                <a:tailEnd/>
              </a:ln>
              <a:effectLst/>
            </p:spPr>
            <p:txBody>
              <a:bodyPr wrap="square" lIns="45708" rIns="45708" rtlCol="0" anchor="ctr"/>
              <a:lstStyle/>
              <a:p>
                <a:pPr algn="ctr" defTabSz="912916">
                  <a:defRPr/>
                </a:pPr>
                <a:endParaRPr lang="en-US" sz="1600" b="1" kern="0" dirty="0">
                  <a:solidFill>
                    <a:schemeClr val="bg1">
                      <a:lumMod val="10000"/>
                    </a:schemeClr>
                  </a:solidFill>
                  <a:latin typeface="Arial"/>
                </a:endParaRPr>
              </a:p>
            </p:txBody>
          </p:sp>
        </p:grpSp>
        <p:grpSp>
          <p:nvGrpSpPr>
            <p:cNvPr id="17" name="Group 16">
              <a:extLst>
                <a:ext uri="{FF2B5EF4-FFF2-40B4-BE49-F238E27FC236}">
                  <a16:creationId xmlns:a16="http://schemas.microsoft.com/office/drawing/2014/main" id="{FDE5D4C1-E0B3-4D48-9BCE-0E00BA061134}"/>
                </a:ext>
              </a:extLst>
            </p:cNvPr>
            <p:cNvGrpSpPr/>
            <p:nvPr/>
          </p:nvGrpSpPr>
          <p:grpSpPr>
            <a:xfrm>
              <a:off x="6706888" y="1638645"/>
              <a:ext cx="439444" cy="422268"/>
              <a:chOff x="6612112" y="1889624"/>
              <a:chExt cx="886032" cy="886032"/>
            </a:xfrm>
            <a:solidFill>
              <a:schemeClr val="accent5"/>
            </a:solidFill>
          </p:grpSpPr>
          <p:pic>
            <p:nvPicPr>
              <p:cNvPr id="19" name="Picture 18">
                <a:extLst>
                  <a:ext uri="{FF2B5EF4-FFF2-40B4-BE49-F238E27FC236}">
                    <a16:creationId xmlns:a16="http://schemas.microsoft.com/office/drawing/2014/main" id="{83F3C8C1-E749-4D02-8AFC-483D0B0516C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6623" y="2003159"/>
                <a:ext cx="697010" cy="658963"/>
              </a:xfrm>
              <a:prstGeom prst="rect">
                <a:avLst/>
              </a:prstGeom>
              <a:noFill/>
            </p:spPr>
          </p:pic>
          <p:sp>
            <p:nvSpPr>
              <p:cNvPr id="18" name="Oval 17">
                <a:extLst>
                  <a:ext uri="{FF2B5EF4-FFF2-40B4-BE49-F238E27FC236}">
                    <a16:creationId xmlns:a16="http://schemas.microsoft.com/office/drawing/2014/main" id="{8DB77922-EB5F-40E3-BA69-E19809EEB613}"/>
                  </a:ext>
                </a:extLst>
              </p:cNvPr>
              <p:cNvSpPr/>
              <p:nvPr/>
            </p:nvSpPr>
            <p:spPr>
              <a:xfrm>
                <a:off x="6612112" y="1889624"/>
                <a:ext cx="886032" cy="886032"/>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endParaRPr lang="en-US" sz="1799">
                  <a:solidFill>
                    <a:srgbClr val="F9EDD3"/>
                  </a:solidFill>
                  <a:latin typeface="Arial" panose="020B0604020202020204"/>
                </a:endParaRPr>
              </a:p>
            </p:txBody>
          </p:sp>
        </p:grpSp>
        <p:grpSp>
          <p:nvGrpSpPr>
            <p:cNvPr id="26" name="Group 25">
              <a:extLst>
                <a:ext uri="{FF2B5EF4-FFF2-40B4-BE49-F238E27FC236}">
                  <a16:creationId xmlns:a16="http://schemas.microsoft.com/office/drawing/2014/main" id="{04776E12-EE76-4066-BC10-482E1C7D645F}"/>
                </a:ext>
              </a:extLst>
            </p:cNvPr>
            <p:cNvGrpSpPr/>
            <p:nvPr/>
          </p:nvGrpSpPr>
          <p:grpSpPr>
            <a:xfrm>
              <a:off x="7308001" y="3545700"/>
              <a:ext cx="441821" cy="445085"/>
              <a:chOff x="2432130" y="5147880"/>
              <a:chExt cx="781047" cy="781047"/>
            </a:xfrm>
            <a:solidFill>
              <a:schemeClr val="accent4"/>
            </a:solidFill>
          </p:grpSpPr>
          <p:pic>
            <p:nvPicPr>
              <p:cNvPr id="28" name="Picture 27">
                <a:extLst>
                  <a:ext uri="{FF2B5EF4-FFF2-40B4-BE49-F238E27FC236}">
                    <a16:creationId xmlns:a16="http://schemas.microsoft.com/office/drawing/2014/main" id="{170DA099-C01A-412F-9998-17C91C68191B}"/>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2728964" y="5358206"/>
                <a:ext cx="422143" cy="422143"/>
              </a:xfrm>
              <a:prstGeom prst="rect">
                <a:avLst/>
              </a:prstGeom>
              <a:noFill/>
            </p:spPr>
          </p:pic>
          <p:pic>
            <p:nvPicPr>
              <p:cNvPr id="29" name="Picture 28">
                <a:extLst>
                  <a:ext uri="{FF2B5EF4-FFF2-40B4-BE49-F238E27FC236}">
                    <a16:creationId xmlns:a16="http://schemas.microsoft.com/office/drawing/2014/main" id="{D5779309-7E4F-4761-AEF4-0000811E3D0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485750" y="5241871"/>
                <a:ext cx="422143" cy="422143"/>
              </a:xfrm>
              <a:prstGeom prst="rect">
                <a:avLst/>
              </a:prstGeom>
              <a:noFill/>
            </p:spPr>
          </p:pic>
          <p:sp>
            <p:nvSpPr>
              <p:cNvPr id="27" name="Oval 26">
                <a:extLst>
                  <a:ext uri="{FF2B5EF4-FFF2-40B4-BE49-F238E27FC236}">
                    <a16:creationId xmlns:a16="http://schemas.microsoft.com/office/drawing/2014/main" id="{96CF5732-5A9F-4695-894D-A25FA0666563}"/>
                  </a:ext>
                </a:extLst>
              </p:cNvPr>
              <p:cNvSpPr/>
              <p:nvPr/>
            </p:nvSpPr>
            <p:spPr>
              <a:xfrm>
                <a:off x="2432130" y="5147880"/>
                <a:ext cx="781047" cy="781047"/>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916">
                  <a:defRPr/>
                </a:pPr>
                <a:endParaRPr lang="en-US" sz="1799">
                  <a:solidFill>
                    <a:srgbClr val="F9EDD3"/>
                  </a:solidFill>
                  <a:latin typeface="Arial" panose="020B0604020202020204"/>
                </a:endParaRPr>
              </a:p>
            </p:txBody>
          </p:sp>
        </p:grpSp>
      </p:grpSp>
    </p:spTree>
    <p:extLst>
      <p:ext uri="{BB962C8B-B14F-4D97-AF65-F5344CB8AC3E}">
        <p14:creationId xmlns:p14="http://schemas.microsoft.com/office/powerpoint/2010/main" val="93786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441" y="160420"/>
            <a:ext cx="10969943" cy="1219200"/>
          </a:xfrm>
        </p:spPr>
        <p:txBody>
          <a:bodyPr>
            <a:normAutofit/>
          </a:bodyPr>
          <a:lstStyle/>
          <a:p>
            <a:r>
              <a:rPr lang="fr-FR" sz="2900" dirty="0">
                <a:latin typeface="Arial" panose="020B0604020202020204" pitchFamily="34" charset="0"/>
                <a:cs typeface="Arial" panose="020B0604020202020204" pitchFamily="34" charset="0"/>
              </a:rPr>
              <a:t>Protection de la messagerie : </a:t>
            </a:r>
            <a:br>
              <a:rPr lang="fr-FR" sz="2900" dirty="0">
                <a:latin typeface="Arial" panose="020B0604020202020204" pitchFamily="34" charset="0"/>
                <a:cs typeface="Arial" panose="020B0604020202020204" pitchFamily="34" charset="0"/>
              </a:rPr>
            </a:br>
            <a:r>
              <a:rPr lang="fr-FR" sz="2900" dirty="0">
                <a:latin typeface="Arial" panose="020B0604020202020204" pitchFamily="34" charset="0"/>
                <a:cs typeface="Arial" panose="020B0604020202020204" pitchFamily="34" charset="0"/>
              </a:rPr>
              <a:t>Innovation et leadership</a:t>
            </a:r>
          </a:p>
        </p:txBody>
      </p:sp>
      <p:grpSp>
        <p:nvGrpSpPr>
          <p:cNvPr id="16" name="Group 15">
            <a:extLst>
              <a:ext uri="{FF2B5EF4-FFF2-40B4-BE49-F238E27FC236}">
                <a16:creationId xmlns:a16="http://schemas.microsoft.com/office/drawing/2014/main" id="{194B5F23-9822-4D9F-AB65-7EAABF513072}"/>
              </a:ext>
            </a:extLst>
          </p:cNvPr>
          <p:cNvGrpSpPr/>
          <p:nvPr/>
        </p:nvGrpSpPr>
        <p:grpSpPr>
          <a:xfrm>
            <a:off x="3268081" y="3385401"/>
            <a:ext cx="2788196" cy="2357671"/>
            <a:chOff x="3242299" y="3385389"/>
            <a:chExt cx="2788922" cy="2358285"/>
          </a:xfrm>
        </p:grpSpPr>
        <p:sp>
          <p:nvSpPr>
            <p:cNvPr id="129" name="Content Placeholder 13"/>
            <p:cNvSpPr txBox="1">
              <a:spLocks/>
            </p:cNvSpPr>
            <p:nvPr/>
          </p:nvSpPr>
          <p:spPr>
            <a:xfrm rot="10800000">
              <a:off x="3242301" y="3385389"/>
              <a:ext cx="2788920" cy="2358285"/>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128" name="Rectangle 127"/>
            <p:cNvSpPr/>
            <p:nvPr/>
          </p:nvSpPr>
          <p:spPr>
            <a:xfrm>
              <a:off x="3242299" y="3400868"/>
              <a:ext cx="2788922" cy="1015928"/>
            </a:xfrm>
            <a:prstGeom prst="rect">
              <a:avLst/>
            </a:prstGeom>
          </p:spPr>
          <p:txBody>
            <a:bodyPr wrap="square">
              <a:spAutoFit/>
            </a:bodyPr>
            <a:lstStyle/>
            <a:p>
              <a:pPr algn="ctr"/>
              <a:r>
                <a:rPr lang="fr-FR" sz="1500" b="1" dirty="0">
                  <a:latin typeface="Arial" panose="020B0604020202020204" pitchFamily="34" charset="0"/>
                  <a:cs typeface="Arial" panose="020B0604020202020204" pitchFamily="34" charset="0"/>
                </a:rPr>
                <a:t>Apprentissage automatique avancé avec analyse du contenu, du contexte et du comportement</a:t>
              </a:r>
            </a:p>
          </p:txBody>
        </p:sp>
        <p:pic>
          <p:nvPicPr>
            <p:cNvPr id="132" name="Picture 6" descr="http://www.kxdocs.com/kx/icon/ContinuousSelfLearning.png"/>
            <p:cNvPicPr>
              <a:picLocks noChangeAspect="1" noChangeArrowheads="1"/>
            </p:cNvPicPr>
            <p:nvPr/>
          </p:nvPicPr>
          <p:blipFill>
            <a:blip r:embed="rId3" cstate="print">
              <a:biLevel thresh="75000"/>
              <a:extLst>
                <a:ext uri="{28A0092B-C50C-407E-A947-70E740481C1C}">
                  <a14:useLocalDpi xmlns:a14="http://schemas.microsoft.com/office/drawing/2010/main"/>
                </a:ext>
              </a:extLst>
            </a:blip>
            <a:srcRect/>
            <a:stretch>
              <a:fillRect/>
            </a:stretch>
          </p:blipFill>
          <p:spPr bwMode="auto">
            <a:xfrm>
              <a:off x="4124199" y="4631679"/>
              <a:ext cx="1025122" cy="79935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26BDE36C-F931-41C2-8DFD-CA98EA119AF6}"/>
              </a:ext>
            </a:extLst>
          </p:cNvPr>
          <p:cNvGrpSpPr/>
          <p:nvPr/>
        </p:nvGrpSpPr>
        <p:grpSpPr>
          <a:xfrm>
            <a:off x="6131776" y="3385429"/>
            <a:ext cx="2788195" cy="2357644"/>
            <a:chOff x="6213272" y="3385417"/>
            <a:chExt cx="2788921" cy="2358258"/>
          </a:xfrm>
        </p:grpSpPr>
        <p:sp>
          <p:nvSpPr>
            <p:cNvPr id="136" name="Content Placeholder 13"/>
            <p:cNvSpPr txBox="1">
              <a:spLocks/>
            </p:cNvSpPr>
            <p:nvPr/>
          </p:nvSpPr>
          <p:spPr>
            <a:xfrm rot="10800000">
              <a:off x="6213272" y="3385417"/>
              <a:ext cx="2788920" cy="2358258"/>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135" name="Rectangle 134"/>
            <p:cNvSpPr/>
            <p:nvPr/>
          </p:nvSpPr>
          <p:spPr>
            <a:xfrm>
              <a:off x="6213273" y="3400868"/>
              <a:ext cx="2788920" cy="584927"/>
            </a:xfrm>
            <a:prstGeom prst="rect">
              <a:avLst/>
            </a:prstGeom>
          </p:spPr>
          <p:txBody>
            <a:bodyPr wrap="square">
              <a:spAutoFit/>
            </a:bodyPr>
            <a:lstStyle/>
            <a:p>
              <a:pPr algn="ctr"/>
              <a:r>
                <a:rPr lang="fr-FR" sz="1600" b="1" dirty="0">
                  <a:latin typeface="Arial" panose="020B0604020202020204" pitchFamily="34" charset="0"/>
                  <a:cs typeface="Arial" panose="020B0604020202020204" pitchFamily="34" charset="0"/>
                </a:rPr>
                <a:t>Configuration utilisateur et contrôles personnalisés</a:t>
              </a:r>
            </a:p>
          </p:txBody>
        </p:sp>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7142108" y="4565730"/>
              <a:ext cx="931249" cy="931249"/>
            </a:xfrm>
            <a:prstGeom prst="rect">
              <a:avLst/>
            </a:prstGeom>
          </p:spPr>
        </p:pic>
      </p:grpSp>
      <p:grpSp>
        <p:nvGrpSpPr>
          <p:cNvPr id="14" name="Group 13">
            <a:extLst>
              <a:ext uri="{FF2B5EF4-FFF2-40B4-BE49-F238E27FC236}">
                <a16:creationId xmlns:a16="http://schemas.microsoft.com/office/drawing/2014/main" id="{1C10B1E6-84B4-45D8-B09A-BEE08D35167C}"/>
              </a:ext>
            </a:extLst>
          </p:cNvPr>
          <p:cNvGrpSpPr/>
          <p:nvPr/>
        </p:nvGrpSpPr>
        <p:grpSpPr>
          <a:xfrm>
            <a:off x="8987247" y="3382402"/>
            <a:ext cx="2788194" cy="2360670"/>
            <a:chOff x="9089663" y="3382389"/>
            <a:chExt cx="2788920" cy="2361285"/>
          </a:xfrm>
        </p:grpSpPr>
        <p:sp>
          <p:nvSpPr>
            <p:cNvPr id="142" name="Content Placeholder 13"/>
            <p:cNvSpPr txBox="1">
              <a:spLocks/>
            </p:cNvSpPr>
            <p:nvPr/>
          </p:nvSpPr>
          <p:spPr>
            <a:xfrm rot="10800000">
              <a:off x="9089663" y="3382389"/>
              <a:ext cx="2788920" cy="2361285"/>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141" name="Rectangle 140"/>
            <p:cNvSpPr/>
            <p:nvPr/>
          </p:nvSpPr>
          <p:spPr>
            <a:xfrm>
              <a:off x="9089663" y="3400868"/>
              <a:ext cx="2788920" cy="831213"/>
            </a:xfrm>
            <a:prstGeom prst="rect">
              <a:avLst/>
            </a:prstGeom>
          </p:spPr>
          <p:txBody>
            <a:bodyPr wrap="square">
              <a:spAutoFit/>
            </a:bodyPr>
            <a:lstStyle/>
            <a:p>
              <a:pPr algn="ctr"/>
              <a:r>
                <a:rPr lang="fr-FR" sz="1600" b="1" dirty="0">
                  <a:latin typeface="Arial" panose="020B0604020202020204" pitchFamily="34" charset="0"/>
                  <a:cs typeface="Arial" panose="020B0604020202020204" pitchFamily="34" charset="0"/>
                </a:rPr>
                <a:t>Accès des utilisateurs à la quarantaine et aux journaux de messagerie</a:t>
              </a:r>
            </a:p>
          </p:txBody>
        </p:sp>
        <p:pic>
          <p:nvPicPr>
            <p:cNvPr id="145" name="Picture 2" descr="https://d30y9cdsu7xlg0.cloudfront.net/png/23571-200.png"/>
            <p:cNvPicPr>
              <a:picLocks noChangeAspect="1" noChangeArrowheads="1"/>
            </p:cNvPicPr>
            <p:nvPr/>
          </p:nvPicPr>
          <p:blipFill>
            <a:blip r:embed="rId6">
              <a:biLevel thresh="25000"/>
              <a:extLst>
                <a:ext uri="{BEBA8EAE-BF5A-486C-A8C5-ECC9F3942E4B}">
                  <a14:imgProps xmlns:a14="http://schemas.microsoft.com/office/drawing/2010/main">
                    <a14:imgLayer r:embed="rId7">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10010134" y="4557366"/>
              <a:ext cx="947978" cy="9479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409780" y="3385401"/>
            <a:ext cx="2788194" cy="2357672"/>
            <a:chOff x="409887" y="3385389"/>
            <a:chExt cx="2788920" cy="2358286"/>
          </a:xfrm>
        </p:grpSpPr>
        <p:grpSp>
          <p:nvGrpSpPr>
            <p:cNvPr id="17" name="Group 16">
              <a:extLst>
                <a:ext uri="{FF2B5EF4-FFF2-40B4-BE49-F238E27FC236}">
                  <a16:creationId xmlns:a16="http://schemas.microsoft.com/office/drawing/2014/main" id="{035A9063-7F58-4070-AE29-572CD82F2883}"/>
                </a:ext>
              </a:extLst>
            </p:cNvPr>
            <p:cNvGrpSpPr/>
            <p:nvPr/>
          </p:nvGrpSpPr>
          <p:grpSpPr>
            <a:xfrm>
              <a:off x="409887" y="3385389"/>
              <a:ext cx="2788920" cy="2358286"/>
              <a:chOff x="320855" y="3385389"/>
              <a:chExt cx="2788920" cy="2358286"/>
            </a:xfrm>
          </p:grpSpPr>
          <p:sp>
            <p:nvSpPr>
              <p:cNvPr id="58" name="Content Placeholder 13"/>
              <p:cNvSpPr txBox="1">
                <a:spLocks/>
              </p:cNvSpPr>
              <p:nvPr/>
            </p:nvSpPr>
            <p:spPr>
              <a:xfrm rot="10800000">
                <a:off x="320855" y="3385389"/>
                <a:ext cx="2788920" cy="2358286"/>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4" name="Rectangle 3"/>
              <p:cNvSpPr/>
              <p:nvPr/>
            </p:nvSpPr>
            <p:spPr>
              <a:xfrm>
                <a:off x="320855" y="3400868"/>
                <a:ext cx="2788920" cy="738664"/>
              </a:xfrm>
              <a:prstGeom prst="rect">
                <a:avLst/>
              </a:prstGeom>
            </p:spPr>
            <p:txBody>
              <a:bodyPr wrap="square">
                <a:spAutoFit/>
              </a:bodyPr>
              <a:lstStyle/>
              <a:p>
                <a:pPr algn="ctr"/>
                <a:r>
                  <a:rPr lang="fr-FR" sz="1400" b="1" dirty="0">
                    <a:latin typeface="Arial" panose="020B0604020202020204" pitchFamily="34" charset="0"/>
                    <a:cs typeface="Arial" panose="020B0604020202020204" pitchFamily="34" charset="0"/>
                  </a:rPr>
                  <a:t>Visibilité nourrie par les informations sur les campagnes de menaces frappant les grandes entreprises internationales</a:t>
                </a:r>
              </a:p>
            </p:txBody>
          </p:sp>
        </p:grpSp>
        <p:pic>
          <p:nvPicPr>
            <p:cNvPr id="41" name="Picture 40"/>
            <p:cNvPicPr>
              <a:picLocks noChangeAspect="1"/>
            </p:cNvPicPr>
            <p:nvPr/>
          </p:nvPicPr>
          <p:blipFill rotWithShape="1">
            <a:blip r:embed="rId8" cstate="print">
              <a:biLevel thresh="75000"/>
              <a:extLst>
                <a:ext uri="{BEBA8EAE-BF5A-486C-A8C5-ECC9F3942E4B}">
                  <a14:imgProps xmlns:a14="http://schemas.microsoft.com/office/drawing/2010/main">
                    <a14:imgLayer r:embed="rId9">
                      <a14:imgEffect>
                        <a14:backgroundRemoval t="9440" b="98230" l="3049" r="99695">
                          <a14:foregroundMark x1="60061" y1="61062" x2="60061" y2="61062"/>
                          <a14:foregroundMark x1="35671" y1="54867" x2="35671" y2="54867"/>
                          <a14:foregroundMark x1="39329" y1="41298" x2="39329" y2="41298"/>
                          <a14:foregroundMark x1="47256" y1="41298" x2="47256" y2="41298"/>
                          <a14:foregroundMark x1="56098" y1="40118" x2="56098" y2="40118"/>
                          <a14:foregroundMark x1="45732" y1="56342" x2="45732" y2="56342"/>
                          <a14:foregroundMark x1="39329" y1="71091" x2="39329" y2="71091"/>
                          <a14:foregroundMark x1="48476" y1="69912" x2="48476" y2="69912"/>
                          <a14:foregroundMark x1="56098" y1="72271" x2="56098" y2="72271"/>
                        </a14:backgroundRemoval>
                      </a14:imgEffect>
                    </a14:imgLayer>
                  </a14:imgProps>
                </a:ext>
                <a:ext uri="{28A0092B-C50C-407E-A947-70E740481C1C}">
                  <a14:useLocalDpi xmlns:a14="http://schemas.microsoft.com/office/drawing/2010/main"/>
                </a:ext>
              </a:extLst>
            </a:blip>
            <a:srcRect/>
            <a:stretch/>
          </p:blipFill>
          <p:spPr>
            <a:xfrm>
              <a:off x="1207209" y="4431912"/>
              <a:ext cx="1041234" cy="1055009"/>
            </a:xfrm>
            <a:prstGeom prst="rect">
              <a:avLst/>
            </a:prstGeom>
          </p:spPr>
        </p:pic>
      </p:grpSp>
      <p:sp>
        <p:nvSpPr>
          <p:cNvPr id="56" name="Rectangle 55"/>
          <p:cNvSpPr/>
          <p:nvPr/>
        </p:nvSpPr>
        <p:spPr>
          <a:xfrm>
            <a:off x="409780" y="2014908"/>
            <a:ext cx="3752812" cy="908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Efficacité optimale</a:t>
            </a:r>
          </a:p>
        </p:txBody>
      </p:sp>
      <p:sp>
        <p:nvSpPr>
          <p:cNvPr id="34" name="Rectangle 33">
            <a:extLst>
              <a:ext uri="{FF2B5EF4-FFF2-40B4-BE49-F238E27FC236}">
                <a16:creationId xmlns:a16="http://schemas.microsoft.com/office/drawing/2014/main" id="{2EFB72FC-6203-4B07-981E-AD8F559DE45D}"/>
              </a:ext>
            </a:extLst>
          </p:cNvPr>
          <p:cNvSpPr/>
          <p:nvPr/>
        </p:nvSpPr>
        <p:spPr>
          <a:xfrm>
            <a:off x="4218006" y="2014318"/>
            <a:ext cx="3752812" cy="908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Cyberveille riche et directement exploitable</a:t>
            </a:r>
          </a:p>
        </p:txBody>
      </p:sp>
      <p:sp>
        <p:nvSpPr>
          <p:cNvPr id="35" name="Rectangle 34">
            <a:extLst>
              <a:ext uri="{FF2B5EF4-FFF2-40B4-BE49-F238E27FC236}">
                <a16:creationId xmlns:a16="http://schemas.microsoft.com/office/drawing/2014/main" id="{017C9FCD-4580-44A4-8E7F-A971CD0D627F}"/>
              </a:ext>
            </a:extLst>
          </p:cNvPr>
          <p:cNvSpPr/>
          <p:nvPr/>
        </p:nvSpPr>
        <p:spPr>
          <a:xfrm>
            <a:off x="8031073" y="2025575"/>
            <a:ext cx="3752812" cy="908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rgbClr val="FFFFFF"/>
                </a:solidFill>
              </a:rPr>
              <a:t>Expérience utilisateur et flexibilité</a:t>
            </a:r>
          </a:p>
        </p:txBody>
      </p:sp>
      <p:pic>
        <p:nvPicPr>
          <p:cNvPr id="25" name="Picture 18">
            <a:extLst>
              <a:ext uri="{FF2B5EF4-FFF2-40B4-BE49-F238E27FC236}">
                <a16:creationId xmlns:a16="http://schemas.microsoft.com/office/drawing/2014/main" id="{95ED61BB-238F-4B64-AC18-8FD948A2D09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bwMode="auto">
          <a:xfrm>
            <a:off x="10641256" y="490170"/>
            <a:ext cx="1142629" cy="1142922"/>
          </a:xfrm>
          <a:prstGeom prst="rect">
            <a:avLst/>
          </a:prstGeom>
          <a:solidFill>
            <a:schemeClr val="accent5"/>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1579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10609" y="160420"/>
            <a:ext cx="8838191" cy="1227115"/>
          </a:xfrm>
        </p:spPr>
        <p:txBody>
          <a:bodyPr>
            <a:normAutofit/>
          </a:bodyPr>
          <a:lstStyle/>
          <a:p>
            <a:r>
              <a:rPr lang="fr-FR" sz="2900" dirty="0"/>
              <a:t>Protection contre les menaces avancées : </a:t>
            </a:r>
            <a:br>
              <a:rPr lang="fr-FR" sz="2900" dirty="0"/>
            </a:br>
            <a:r>
              <a:rPr lang="fr-FR" sz="2900" dirty="0"/>
              <a:t>Les performances d'une solution de pointe</a:t>
            </a:r>
          </a:p>
        </p:txBody>
      </p:sp>
      <p:sp>
        <p:nvSpPr>
          <p:cNvPr id="73" name="Rectangle 72">
            <a:extLst>
              <a:ext uri="{FF2B5EF4-FFF2-40B4-BE49-F238E27FC236}">
                <a16:creationId xmlns:a16="http://schemas.microsoft.com/office/drawing/2014/main" id="{11A56620-733F-44A2-961C-D7A10750F808}"/>
              </a:ext>
            </a:extLst>
          </p:cNvPr>
          <p:cNvSpPr/>
          <p:nvPr/>
        </p:nvSpPr>
        <p:spPr>
          <a:xfrm>
            <a:off x="409780" y="2014908"/>
            <a:ext cx="3752812" cy="908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Protection performante contre les menaces avancées</a:t>
            </a:r>
          </a:p>
        </p:txBody>
      </p:sp>
      <p:sp>
        <p:nvSpPr>
          <p:cNvPr id="77" name="Rectangle 76">
            <a:extLst>
              <a:ext uri="{FF2B5EF4-FFF2-40B4-BE49-F238E27FC236}">
                <a16:creationId xmlns:a16="http://schemas.microsoft.com/office/drawing/2014/main" id="{2EFB72FC-6203-4B07-981E-AD8F559DE45D}"/>
              </a:ext>
            </a:extLst>
          </p:cNvPr>
          <p:cNvSpPr/>
          <p:nvPr/>
        </p:nvSpPr>
        <p:spPr>
          <a:xfrm>
            <a:off x="4218006" y="2014908"/>
            <a:ext cx="3752812" cy="908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Exploitation des informations de sécurité collectées auprès de tous les clients</a:t>
            </a:r>
          </a:p>
        </p:txBody>
      </p:sp>
      <p:sp>
        <p:nvSpPr>
          <p:cNvPr id="89" name="Rectangle 88">
            <a:extLst>
              <a:ext uri="{FF2B5EF4-FFF2-40B4-BE49-F238E27FC236}">
                <a16:creationId xmlns:a16="http://schemas.microsoft.com/office/drawing/2014/main" id="{017C9FCD-4580-44A4-8E7F-A971CD0D627F}"/>
              </a:ext>
            </a:extLst>
          </p:cNvPr>
          <p:cNvSpPr/>
          <p:nvPr/>
        </p:nvSpPr>
        <p:spPr>
          <a:xfrm>
            <a:off x="8022629" y="2014908"/>
            <a:ext cx="3752812" cy="908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rgbClr val="FFFFFF"/>
                </a:solidFill>
              </a:rPr>
              <a:t>Protection des réseaux sociaux</a:t>
            </a:r>
          </a:p>
        </p:txBody>
      </p:sp>
      <p:grpSp>
        <p:nvGrpSpPr>
          <p:cNvPr id="2" name="Group 1">
            <a:extLst>
              <a:ext uri="{FF2B5EF4-FFF2-40B4-BE49-F238E27FC236}">
                <a16:creationId xmlns:a16="http://schemas.microsoft.com/office/drawing/2014/main" id="{A0652BF8-0858-4C86-BD16-BAA96F3333C0}"/>
              </a:ext>
            </a:extLst>
          </p:cNvPr>
          <p:cNvGrpSpPr/>
          <p:nvPr/>
        </p:nvGrpSpPr>
        <p:grpSpPr>
          <a:xfrm>
            <a:off x="408499" y="3382403"/>
            <a:ext cx="2788195" cy="2008068"/>
            <a:chOff x="6133373" y="3385417"/>
            <a:chExt cx="2788921" cy="2008591"/>
          </a:xfrm>
        </p:grpSpPr>
        <p:grpSp>
          <p:nvGrpSpPr>
            <p:cNvPr id="11" name="Group 10">
              <a:extLst>
                <a:ext uri="{FF2B5EF4-FFF2-40B4-BE49-F238E27FC236}">
                  <a16:creationId xmlns:a16="http://schemas.microsoft.com/office/drawing/2014/main" id="{EC846697-15C8-4DCA-AC51-773559BFA73E}"/>
                </a:ext>
              </a:extLst>
            </p:cNvPr>
            <p:cNvGrpSpPr/>
            <p:nvPr/>
          </p:nvGrpSpPr>
          <p:grpSpPr>
            <a:xfrm>
              <a:off x="6133373" y="3385417"/>
              <a:ext cx="2788921" cy="2008591"/>
              <a:chOff x="6133373" y="3385417"/>
              <a:chExt cx="2788921" cy="2008591"/>
            </a:xfrm>
          </p:grpSpPr>
          <p:sp>
            <p:nvSpPr>
              <p:cNvPr id="55" name="Content Placeholder 13">
                <a:extLst>
                  <a:ext uri="{FF2B5EF4-FFF2-40B4-BE49-F238E27FC236}">
                    <a16:creationId xmlns:a16="http://schemas.microsoft.com/office/drawing/2014/main" id="{9C28D08D-74E9-4F42-BA09-AB1CB2D5EC07}"/>
                  </a:ext>
                </a:extLst>
              </p:cNvPr>
              <p:cNvSpPr txBox="1">
                <a:spLocks/>
              </p:cNvSpPr>
              <p:nvPr/>
            </p:nvSpPr>
            <p:spPr>
              <a:xfrm rot="10800000">
                <a:off x="6133373" y="3385417"/>
                <a:ext cx="2788920" cy="2008591"/>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56" name="Rectangle 55">
                <a:extLst>
                  <a:ext uri="{FF2B5EF4-FFF2-40B4-BE49-F238E27FC236}">
                    <a16:creationId xmlns:a16="http://schemas.microsoft.com/office/drawing/2014/main" id="{22F88C94-4AC1-417E-8BAE-BCD892F277C5}"/>
                  </a:ext>
                </a:extLst>
              </p:cNvPr>
              <p:cNvSpPr/>
              <p:nvPr/>
            </p:nvSpPr>
            <p:spPr>
              <a:xfrm>
                <a:off x="6133374"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Inspection de toutes les pièces jointes, des URL au point d'entrée et des URL lors du clic</a:t>
                </a:r>
              </a:p>
            </p:txBody>
          </p:sp>
        </p:grpSp>
        <p:pic>
          <p:nvPicPr>
            <p:cNvPr id="29" name="Picture 28">
              <a:extLst>
                <a:ext uri="{FF2B5EF4-FFF2-40B4-BE49-F238E27FC236}">
                  <a16:creationId xmlns:a16="http://schemas.microsoft.com/office/drawing/2014/main" id="{FADC29BE-86FC-48FE-B13A-72D850A4CF8B}"/>
                </a:ext>
              </a:extLst>
            </p:cNvPr>
            <p:cNvPicPr>
              <a:picLocks noChangeAspect="1"/>
            </p:cNvPicPr>
            <p:nvPr/>
          </p:nvPicPr>
          <p:blipFill rotWithShape="1">
            <a:blip r:embed="rId3">
              <a:biLevel thresh="75000"/>
              <a:extLst>
                <a:ext uri="{BEBA8EAE-BF5A-486C-A8C5-ECC9F3942E4B}">
                  <a14:imgProps xmlns:a14="http://schemas.microsoft.com/office/drawing/2010/main">
                    <a14:imgLayer r:embed="rId4">
                      <a14:imgEffect>
                        <a14:backgroundRemoval t="36056" b="56444" l="84167" r="96389"/>
                      </a14:imgEffect>
                    </a14:imgLayer>
                  </a14:imgProps>
                </a:ext>
                <a:ext uri="{28A0092B-C50C-407E-A947-70E740481C1C}">
                  <a14:useLocalDpi xmlns:a14="http://schemas.microsoft.com/office/drawing/2010/main" val="0"/>
                </a:ext>
              </a:extLst>
            </a:blip>
            <a:srcRect l="83817" t="35665" r="3039" b="43219"/>
            <a:stretch/>
          </p:blipFill>
          <p:spPr>
            <a:xfrm>
              <a:off x="7114154" y="4267200"/>
              <a:ext cx="839783" cy="843191"/>
            </a:xfrm>
            <a:prstGeom prst="rect">
              <a:avLst/>
            </a:prstGeom>
          </p:spPr>
        </p:pic>
      </p:grpSp>
      <p:grpSp>
        <p:nvGrpSpPr>
          <p:cNvPr id="4" name="Group 3"/>
          <p:cNvGrpSpPr/>
          <p:nvPr/>
        </p:nvGrpSpPr>
        <p:grpSpPr>
          <a:xfrm>
            <a:off x="6127665" y="3414095"/>
            <a:ext cx="2788194" cy="2011095"/>
            <a:chOff x="409887" y="3385390"/>
            <a:chExt cx="2788920" cy="2011619"/>
          </a:xfrm>
        </p:grpSpPr>
        <p:grpSp>
          <p:nvGrpSpPr>
            <p:cNvPr id="13" name="Group 12">
              <a:extLst>
                <a:ext uri="{FF2B5EF4-FFF2-40B4-BE49-F238E27FC236}">
                  <a16:creationId xmlns:a16="http://schemas.microsoft.com/office/drawing/2014/main" id="{DC4AF641-DE73-4323-AE71-4412FC167268}"/>
                </a:ext>
              </a:extLst>
            </p:cNvPr>
            <p:cNvGrpSpPr/>
            <p:nvPr/>
          </p:nvGrpSpPr>
          <p:grpSpPr>
            <a:xfrm>
              <a:off x="409887" y="3385390"/>
              <a:ext cx="2788920" cy="2011619"/>
              <a:chOff x="409887" y="3385390"/>
              <a:chExt cx="2788920" cy="2011619"/>
            </a:xfrm>
          </p:grpSpPr>
          <p:sp>
            <p:nvSpPr>
              <p:cNvPr id="44" name="Content Placeholder 13">
                <a:extLst>
                  <a:ext uri="{FF2B5EF4-FFF2-40B4-BE49-F238E27FC236}">
                    <a16:creationId xmlns:a16="http://schemas.microsoft.com/office/drawing/2014/main" id="{580F3FB9-E04F-4F90-9F86-737EE2E04A9A}"/>
                  </a:ext>
                </a:extLst>
              </p:cNvPr>
              <p:cNvSpPr txBox="1">
                <a:spLocks/>
              </p:cNvSpPr>
              <p:nvPr/>
            </p:nvSpPr>
            <p:spPr>
              <a:xfrm rot="10800000">
                <a:off x="409887"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46" name="Rectangle 45">
                <a:extLst>
                  <a:ext uri="{FF2B5EF4-FFF2-40B4-BE49-F238E27FC236}">
                    <a16:creationId xmlns:a16="http://schemas.microsoft.com/office/drawing/2014/main" id="{56795B0C-81C9-4F13-85FC-F37DD1458A91}"/>
                  </a:ext>
                </a:extLst>
              </p:cNvPr>
              <p:cNvSpPr/>
              <p:nvPr/>
            </p:nvSpPr>
            <p:spPr>
              <a:xfrm>
                <a:off x="409887"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Analyse en environnement sandbox de nouvelle génération des URL</a:t>
                </a:r>
              </a:p>
            </p:txBody>
          </p:sp>
        </p:grpSp>
        <p:pic>
          <p:nvPicPr>
            <p:cNvPr id="33" name="Picture 32" descr="http://freeiconbox.com/icon/256/33999.png">
              <a:extLst>
                <a:ext uri="{FF2B5EF4-FFF2-40B4-BE49-F238E27FC236}">
                  <a16:creationId xmlns:a16="http://schemas.microsoft.com/office/drawing/2014/main" id="{91128793-E89D-443A-B01A-A46755A5B2CB}"/>
                </a:ext>
              </a:extLst>
            </p:cNvPr>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1375216" y="4197453"/>
              <a:ext cx="925362" cy="925362"/>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a:extLst>
                <a:ext uri="{FF2B5EF4-FFF2-40B4-BE49-F238E27FC236}">
                  <a16:creationId xmlns:a16="http://schemas.microsoft.com/office/drawing/2014/main" id="{A042FB01-7707-478D-AC71-DC7EAD971F50}"/>
                </a:ext>
              </a:extLst>
            </p:cNvPr>
            <p:cNvSpPr/>
            <p:nvPr/>
          </p:nvSpPr>
          <p:spPr>
            <a:xfrm>
              <a:off x="1904999" y="4132532"/>
              <a:ext cx="814457" cy="591868"/>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4" name="TextBox 33">
              <a:extLst>
                <a:ext uri="{FF2B5EF4-FFF2-40B4-BE49-F238E27FC236}">
                  <a16:creationId xmlns:a16="http://schemas.microsoft.com/office/drawing/2014/main" id="{70249BA3-8476-4F0C-AE8F-381EC3FD935C}"/>
                </a:ext>
              </a:extLst>
            </p:cNvPr>
            <p:cNvSpPr txBox="1"/>
            <p:nvPr/>
          </p:nvSpPr>
          <p:spPr>
            <a:xfrm>
              <a:off x="1904999" y="4290802"/>
              <a:ext cx="1263070" cy="369332"/>
            </a:xfrm>
            <a:prstGeom prst="rect">
              <a:avLst/>
            </a:prstGeom>
            <a:noFill/>
          </p:spPr>
          <p:txBody>
            <a:bodyPr wrap="square" rtlCol="0">
              <a:spAutoFit/>
            </a:bodyPr>
            <a:lstStyle/>
            <a:p>
              <a:r>
                <a:rPr lang="fr-FR" sz="1799" b="1">
                  <a:solidFill>
                    <a:schemeClr val="bg1">
                      <a:lumMod val="10000"/>
                    </a:schemeClr>
                  </a:solidFill>
                  <a:latin typeface="Arial"/>
                  <a:cs typeface="Arial"/>
                </a:rPr>
                <a:t>WWW.</a:t>
              </a:r>
            </a:p>
          </p:txBody>
        </p:sp>
      </p:grpSp>
      <p:grpSp>
        <p:nvGrpSpPr>
          <p:cNvPr id="5" name="Group 4"/>
          <p:cNvGrpSpPr/>
          <p:nvPr/>
        </p:nvGrpSpPr>
        <p:grpSpPr>
          <a:xfrm>
            <a:off x="3268081" y="3385402"/>
            <a:ext cx="2788196" cy="2011095"/>
            <a:chOff x="3268933" y="3385390"/>
            <a:chExt cx="2788922" cy="2011619"/>
          </a:xfrm>
        </p:grpSpPr>
        <p:grpSp>
          <p:nvGrpSpPr>
            <p:cNvPr id="12" name="Group 11">
              <a:extLst>
                <a:ext uri="{FF2B5EF4-FFF2-40B4-BE49-F238E27FC236}">
                  <a16:creationId xmlns:a16="http://schemas.microsoft.com/office/drawing/2014/main" id="{6E81709C-A649-4AF5-9569-061C56844816}"/>
                </a:ext>
              </a:extLst>
            </p:cNvPr>
            <p:cNvGrpSpPr/>
            <p:nvPr/>
          </p:nvGrpSpPr>
          <p:grpSpPr>
            <a:xfrm>
              <a:off x="3268933" y="3385390"/>
              <a:ext cx="2788922" cy="2011619"/>
              <a:chOff x="3268933" y="3385390"/>
              <a:chExt cx="2788922" cy="2011619"/>
            </a:xfrm>
          </p:grpSpPr>
          <p:sp>
            <p:nvSpPr>
              <p:cNvPr id="51" name="Content Placeholder 13">
                <a:extLst>
                  <a:ext uri="{FF2B5EF4-FFF2-40B4-BE49-F238E27FC236}">
                    <a16:creationId xmlns:a16="http://schemas.microsoft.com/office/drawing/2014/main" id="{EF43D4C9-B23F-4FE0-9FF2-6F12EF4CD6E3}"/>
                  </a:ext>
                </a:extLst>
              </p:cNvPr>
              <p:cNvSpPr txBox="1">
                <a:spLocks/>
              </p:cNvSpPr>
              <p:nvPr/>
            </p:nvSpPr>
            <p:spPr>
              <a:xfrm rot="10800000">
                <a:off x="3268935"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52" name="Rectangle 51">
                <a:extLst>
                  <a:ext uri="{FF2B5EF4-FFF2-40B4-BE49-F238E27FC236}">
                    <a16:creationId xmlns:a16="http://schemas.microsoft.com/office/drawing/2014/main" id="{1FE97B5A-1B77-429A-8921-7B2B5FE5785B}"/>
                  </a:ext>
                </a:extLst>
              </p:cNvPr>
              <p:cNvSpPr/>
              <p:nvPr/>
            </p:nvSpPr>
            <p:spPr>
              <a:xfrm>
                <a:off x="3268933" y="3400868"/>
                <a:ext cx="2788922"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Analyse en environnement sandbox de nouvelle génération des pièces jointes</a:t>
                </a:r>
              </a:p>
            </p:txBody>
          </p:sp>
        </p:grpSp>
        <p:pic>
          <p:nvPicPr>
            <p:cNvPr id="36" name="Picture 35" descr="http://freeiconbox.com/icon/256/33999.png">
              <a:extLst>
                <a:ext uri="{FF2B5EF4-FFF2-40B4-BE49-F238E27FC236}">
                  <a16:creationId xmlns:a16="http://schemas.microsoft.com/office/drawing/2014/main" id="{91128793-E89D-443A-B01A-A46755A5B2CB}"/>
                </a:ext>
              </a:extLst>
            </p:cNvPr>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4219105" y="4127718"/>
              <a:ext cx="995097" cy="9950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8987247" y="3382403"/>
            <a:ext cx="2788194" cy="2011095"/>
            <a:chOff x="8989589" y="3382390"/>
            <a:chExt cx="2788920" cy="2011619"/>
          </a:xfrm>
        </p:grpSpPr>
        <p:grpSp>
          <p:nvGrpSpPr>
            <p:cNvPr id="8" name="Group 7">
              <a:extLst>
                <a:ext uri="{FF2B5EF4-FFF2-40B4-BE49-F238E27FC236}">
                  <a16:creationId xmlns:a16="http://schemas.microsoft.com/office/drawing/2014/main" id="{0C76767A-F905-4E5D-960C-9849FE43C462}"/>
                </a:ext>
              </a:extLst>
            </p:cNvPr>
            <p:cNvGrpSpPr/>
            <p:nvPr/>
          </p:nvGrpSpPr>
          <p:grpSpPr>
            <a:xfrm>
              <a:off x="8989589" y="3382390"/>
              <a:ext cx="2788920" cy="2011619"/>
              <a:chOff x="8989589" y="3382390"/>
              <a:chExt cx="2788920" cy="2011619"/>
            </a:xfrm>
          </p:grpSpPr>
          <p:sp>
            <p:nvSpPr>
              <p:cNvPr id="65" name="Content Placeholder 13">
                <a:extLst>
                  <a:ext uri="{FF2B5EF4-FFF2-40B4-BE49-F238E27FC236}">
                    <a16:creationId xmlns:a16="http://schemas.microsoft.com/office/drawing/2014/main" id="{3620B01A-8050-4FC6-AB97-583E2461087D}"/>
                  </a:ext>
                </a:extLst>
              </p:cNvPr>
              <p:cNvSpPr txBox="1">
                <a:spLocks/>
              </p:cNvSpPr>
              <p:nvPr/>
            </p:nvSpPr>
            <p:spPr>
              <a:xfrm rot="10800000">
                <a:off x="8989589" y="3382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8" name="Rectangle 67">
                <a:extLst>
                  <a:ext uri="{FF2B5EF4-FFF2-40B4-BE49-F238E27FC236}">
                    <a16:creationId xmlns:a16="http://schemas.microsoft.com/office/drawing/2014/main" id="{A1E86C79-59EC-4928-BAD0-9E8613BD8498}"/>
                  </a:ext>
                </a:extLst>
              </p:cNvPr>
              <p:cNvSpPr/>
              <p:nvPr/>
            </p:nvSpPr>
            <p:spPr>
              <a:xfrm>
                <a:off x="8989589"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Protection de vos comptes de réseaux sociaux</a:t>
                </a:r>
              </a:p>
            </p:txBody>
          </p:sp>
        </p:grpSp>
        <p:pic>
          <p:nvPicPr>
            <p:cNvPr id="3" name="Picture 2"/>
            <p:cNvPicPr>
              <a:picLocks noChangeAspect="1"/>
            </p:cNvPicPr>
            <p:nvPr/>
          </p:nvPicPr>
          <p:blipFill>
            <a:blip r:embed="rId6">
              <a:clrChange>
                <a:clrFrom>
                  <a:srgbClr val="FFFFFF"/>
                </a:clrFrom>
                <a:clrTo>
                  <a:srgbClr val="FFFFFF">
                    <a:alpha val="0"/>
                  </a:srgbClr>
                </a:clrTo>
              </a:clrChange>
            </a:blip>
            <a:stretch>
              <a:fillRect/>
            </a:stretch>
          </p:blipFill>
          <p:spPr>
            <a:xfrm>
              <a:off x="9914266" y="4199266"/>
              <a:ext cx="982334" cy="982334"/>
            </a:xfrm>
            <a:prstGeom prst="rect">
              <a:avLst/>
            </a:prstGeom>
          </p:spPr>
        </p:pic>
      </p:grpSp>
      <p:pic>
        <p:nvPicPr>
          <p:cNvPr id="28" name="Picture 27">
            <a:extLst>
              <a:ext uri="{FF2B5EF4-FFF2-40B4-BE49-F238E27FC236}">
                <a16:creationId xmlns:a16="http://schemas.microsoft.com/office/drawing/2014/main" id="{EC6B190F-7A6D-4D6B-AA50-CD5FB0FA38B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01986" y="590787"/>
            <a:ext cx="1173455" cy="1149015"/>
          </a:xfrm>
          <a:prstGeom prst="rect">
            <a:avLst/>
          </a:prstGeom>
          <a:solidFill>
            <a:schemeClr val="accent1"/>
          </a:solidFill>
        </p:spPr>
      </p:pic>
    </p:spTree>
    <p:extLst>
      <p:ext uri="{BB962C8B-B14F-4D97-AF65-F5344CB8AC3E}">
        <p14:creationId xmlns:p14="http://schemas.microsoft.com/office/powerpoint/2010/main" val="89859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441" y="160420"/>
            <a:ext cx="9593338" cy="1219200"/>
          </a:xfrm>
        </p:spPr>
        <p:txBody>
          <a:bodyPr>
            <a:normAutofit/>
          </a:bodyPr>
          <a:lstStyle/>
          <a:p>
            <a:r>
              <a:rPr lang="fr-FR" sz="2900" dirty="0">
                <a:latin typeface="Arial" panose="020B0604020202020204" pitchFamily="34" charset="0"/>
                <a:cs typeface="Arial" panose="020B0604020202020204" pitchFamily="34" charset="0"/>
              </a:rPr>
              <a:t>Protection des informations :</a:t>
            </a:r>
            <a:br>
              <a:rPr lang="fr-FR" sz="2900" dirty="0">
                <a:latin typeface="Arial" panose="020B0604020202020204" pitchFamily="34" charset="0"/>
                <a:cs typeface="Arial" panose="020B0604020202020204" pitchFamily="34" charset="0"/>
              </a:rPr>
            </a:br>
            <a:r>
              <a:rPr lang="fr-FR" sz="2900" dirty="0">
                <a:latin typeface="Arial" panose="020B0604020202020204" pitchFamily="34" charset="0"/>
                <a:cs typeface="Arial" panose="020B0604020202020204" pitchFamily="34" charset="0"/>
              </a:rPr>
              <a:t>Une solution intégrée pour plus de rapidité</a:t>
            </a:r>
          </a:p>
        </p:txBody>
      </p:sp>
      <p:sp>
        <p:nvSpPr>
          <p:cNvPr id="51" name="Rectangle 50">
            <a:extLst>
              <a:ext uri="{FF2B5EF4-FFF2-40B4-BE49-F238E27FC236}">
                <a16:creationId xmlns:a16="http://schemas.microsoft.com/office/drawing/2014/main" id="{B2235271-360A-43D4-A990-4BB84D08FBB4}"/>
              </a:ext>
            </a:extLst>
          </p:cNvPr>
          <p:cNvSpPr/>
          <p:nvPr/>
        </p:nvSpPr>
        <p:spPr>
          <a:xfrm>
            <a:off x="409780" y="2014908"/>
            <a:ext cx="3752812" cy="908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Résultats rapides</a:t>
            </a:r>
          </a:p>
        </p:txBody>
      </p:sp>
      <p:sp>
        <p:nvSpPr>
          <p:cNvPr id="52" name="Rectangle 51">
            <a:extLst>
              <a:ext uri="{FF2B5EF4-FFF2-40B4-BE49-F238E27FC236}">
                <a16:creationId xmlns:a16="http://schemas.microsoft.com/office/drawing/2014/main" id="{A92A05B2-6783-489A-8C7B-2AD7152F0CE9}"/>
              </a:ext>
            </a:extLst>
          </p:cNvPr>
          <p:cNvSpPr/>
          <p:nvPr/>
        </p:nvSpPr>
        <p:spPr>
          <a:xfrm>
            <a:off x="4218006" y="2014908"/>
            <a:ext cx="3752812" cy="908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Gestion intelligente</a:t>
            </a:r>
          </a:p>
        </p:txBody>
      </p:sp>
      <p:sp>
        <p:nvSpPr>
          <p:cNvPr id="53" name="Rectangle 52">
            <a:extLst>
              <a:ext uri="{FF2B5EF4-FFF2-40B4-BE49-F238E27FC236}">
                <a16:creationId xmlns:a16="http://schemas.microsoft.com/office/drawing/2014/main" id="{C267B3C6-C5F7-4FC7-BC60-7132BC4296A0}"/>
              </a:ext>
            </a:extLst>
          </p:cNvPr>
          <p:cNvSpPr/>
          <p:nvPr/>
        </p:nvSpPr>
        <p:spPr>
          <a:xfrm>
            <a:off x="8022629" y="2014908"/>
            <a:ext cx="3752812" cy="908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rgbClr val="FFFFFF"/>
                </a:solidFill>
              </a:rPr>
              <a:t>Protection de bout en bout</a:t>
            </a:r>
          </a:p>
        </p:txBody>
      </p:sp>
      <p:grpSp>
        <p:nvGrpSpPr>
          <p:cNvPr id="2" name="Group 1"/>
          <p:cNvGrpSpPr/>
          <p:nvPr/>
        </p:nvGrpSpPr>
        <p:grpSpPr>
          <a:xfrm>
            <a:off x="409780" y="3385402"/>
            <a:ext cx="2788194" cy="2011095"/>
            <a:chOff x="409887" y="3385390"/>
            <a:chExt cx="2788920" cy="2011619"/>
          </a:xfrm>
        </p:grpSpPr>
        <p:grpSp>
          <p:nvGrpSpPr>
            <p:cNvPr id="5" name="Group 4">
              <a:extLst>
                <a:ext uri="{FF2B5EF4-FFF2-40B4-BE49-F238E27FC236}">
                  <a16:creationId xmlns:a16="http://schemas.microsoft.com/office/drawing/2014/main" id="{3BEA55B0-4416-42B5-9097-A545FBE0DEFC}"/>
                </a:ext>
              </a:extLst>
            </p:cNvPr>
            <p:cNvGrpSpPr/>
            <p:nvPr/>
          </p:nvGrpSpPr>
          <p:grpSpPr>
            <a:xfrm>
              <a:off x="409887" y="3385390"/>
              <a:ext cx="2788920" cy="2011619"/>
              <a:chOff x="409887" y="3385390"/>
              <a:chExt cx="2788920" cy="2011619"/>
            </a:xfrm>
          </p:grpSpPr>
          <p:sp>
            <p:nvSpPr>
              <p:cNvPr id="99" name="Content Placeholder 13">
                <a:extLst>
                  <a:ext uri="{FF2B5EF4-FFF2-40B4-BE49-F238E27FC236}">
                    <a16:creationId xmlns:a16="http://schemas.microsoft.com/office/drawing/2014/main" id="{F641446F-8A1F-449C-9187-D5A50953CCE4}"/>
                  </a:ext>
                </a:extLst>
              </p:cNvPr>
              <p:cNvSpPr txBox="1">
                <a:spLocks/>
              </p:cNvSpPr>
              <p:nvPr/>
            </p:nvSpPr>
            <p:spPr>
              <a:xfrm rot="10800000">
                <a:off x="409887"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100" name="Rectangle 99">
                <a:extLst>
                  <a:ext uri="{FF2B5EF4-FFF2-40B4-BE49-F238E27FC236}">
                    <a16:creationId xmlns:a16="http://schemas.microsoft.com/office/drawing/2014/main" id="{E61B1A18-1DFA-4607-A95A-4526465E815C}"/>
                  </a:ext>
                </a:extLst>
              </p:cNvPr>
              <p:cNvSpPr/>
              <p:nvPr/>
            </p:nvSpPr>
            <p:spPr>
              <a:xfrm>
                <a:off x="409887"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Déploiement rapide grâce à une solution native au cloud</a:t>
                </a:r>
              </a:p>
            </p:txBody>
          </p:sp>
        </p:grpSp>
        <p:pic>
          <p:nvPicPr>
            <p:cNvPr id="50" name="Picture 4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81932" y="4143785"/>
              <a:ext cx="842270" cy="745646"/>
            </a:xfrm>
            <a:prstGeom prst="rect">
              <a:avLst/>
            </a:prstGeom>
          </p:spPr>
        </p:pic>
      </p:grpSp>
      <p:grpSp>
        <p:nvGrpSpPr>
          <p:cNvPr id="3" name="Group 2"/>
          <p:cNvGrpSpPr/>
          <p:nvPr/>
        </p:nvGrpSpPr>
        <p:grpSpPr>
          <a:xfrm>
            <a:off x="3268081" y="3385402"/>
            <a:ext cx="2788196" cy="2011095"/>
            <a:chOff x="3268933" y="3385390"/>
            <a:chExt cx="2788922" cy="2011619"/>
          </a:xfrm>
        </p:grpSpPr>
        <p:grpSp>
          <p:nvGrpSpPr>
            <p:cNvPr id="6" name="Group 5">
              <a:extLst>
                <a:ext uri="{FF2B5EF4-FFF2-40B4-BE49-F238E27FC236}">
                  <a16:creationId xmlns:a16="http://schemas.microsoft.com/office/drawing/2014/main" id="{DE6D272B-AC43-48BC-9F7C-CEAE85902E53}"/>
                </a:ext>
              </a:extLst>
            </p:cNvPr>
            <p:cNvGrpSpPr/>
            <p:nvPr/>
          </p:nvGrpSpPr>
          <p:grpSpPr>
            <a:xfrm>
              <a:off x="3268933" y="3385390"/>
              <a:ext cx="2788922" cy="2011619"/>
              <a:chOff x="3268933" y="3385390"/>
              <a:chExt cx="2788922" cy="2011619"/>
            </a:xfrm>
          </p:grpSpPr>
          <p:sp>
            <p:nvSpPr>
              <p:cNvPr id="92" name="Content Placeholder 13">
                <a:extLst>
                  <a:ext uri="{FF2B5EF4-FFF2-40B4-BE49-F238E27FC236}">
                    <a16:creationId xmlns:a16="http://schemas.microsoft.com/office/drawing/2014/main" id="{BC78FEFB-91CE-4F5F-B3CA-FD564479B21A}"/>
                  </a:ext>
                </a:extLst>
              </p:cNvPr>
              <p:cNvSpPr txBox="1">
                <a:spLocks/>
              </p:cNvSpPr>
              <p:nvPr/>
            </p:nvSpPr>
            <p:spPr>
              <a:xfrm rot="10800000">
                <a:off x="3268935"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93" name="Rectangle 92">
                <a:extLst>
                  <a:ext uri="{FF2B5EF4-FFF2-40B4-BE49-F238E27FC236}">
                    <a16:creationId xmlns:a16="http://schemas.microsoft.com/office/drawing/2014/main" id="{B046F16A-3823-4AE8-8709-0F587D72899A}"/>
                  </a:ext>
                </a:extLst>
              </p:cNvPr>
              <p:cNvSpPr/>
              <p:nvPr/>
            </p:nvSpPr>
            <p:spPr>
              <a:xfrm>
                <a:off x="3268933" y="3400868"/>
                <a:ext cx="2788922"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Vaste ensemble d'identifiants et de dictionnaires prédéfinis</a:t>
                </a:r>
              </a:p>
            </p:txBody>
          </p:sp>
        </p:grpSp>
        <p:pic>
          <p:nvPicPr>
            <p:cNvPr id="54" name="Picture 53"/>
            <p:cNvPicPr>
              <a:picLocks noChangeAspect="1"/>
            </p:cNvPicPr>
            <p:nvPr/>
          </p:nvPicPr>
          <p:blipFill rotWithShape="1">
            <a:blip r:embed="rId4" cstate="print">
              <a:clrChange>
                <a:clrFrom>
                  <a:srgbClr val="FFFFFF"/>
                </a:clrFrom>
                <a:clrTo>
                  <a:srgbClr val="FFFFFF">
                    <a:alpha val="0"/>
                  </a:srgbClr>
                </a:clrTo>
              </a:clrChange>
              <a:biLevel thresh="50000"/>
              <a:extLst>
                <a:ext uri="{28A0092B-C50C-407E-A947-70E740481C1C}">
                  <a14:useLocalDpi xmlns:a14="http://schemas.microsoft.com/office/drawing/2010/main"/>
                </a:ext>
              </a:extLst>
            </a:blip>
            <a:srcRect/>
            <a:stretch/>
          </p:blipFill>
          <p:spPr>
            <a:xfrm>
              <a:off x="4219105" y="4080841"/>
              <a:ext cx="789404" cy="808590"/>
            </a:xfrm>
            <a:prstGeom prst="rect">
              <a:avLst/>
            </a:prstGeom>
          </p:spPr>
        </p:pic>
      </p:grpSp>
      <p:grpSp>
        <p:nvGrpSpPr>
          <p:cNvPr id="4" name="Group 3"/>
          <p:cNvGrpSpPr/>
          <p:nvPr/>
        </p:nvGrpSpPr>
        <p:grpSpPr>
          <a:xfrm>
            <a:off x="6131776" y="3385429"/>
            <a:ext cx="2788195" cy="2008068"/>
            <a:chOff x="6133373" y="3385417"/>
            <a:chExt cx="2788921" cy="2008591"/>
          </a:xfrm>
        </p:grpSpPr>
        <p:grpSp>
          <p:nvGrpSpPr>
            <p:cNvPr id="7" name="Group 6">
              <a:extLst>
                <a:ext uri="{FF2B5EF4-FFF2-40B4-BE49-F238E27FC236}">
                  <a16:creationId xmlns:a16="http://schemas.microsoft.com/office/drawing/2014/main" id="{06635939-C190-458E-A615-B539AB45F9EA}"/>
                </a:ext>
              </a:extLst>
            </p:cNvPr>
            <p:cNvGrpSpPr/>
            <p:nvPr/>
          </p:nvGrpSpPr>
          <p:grpSpPr>
            <a:xfrm>
              <a:off x="6133373" y="3385417"/>
              <a:ext cx="2788921" cy="2008591"/>
              <a:chOff x="6133373" y="3385417"/>
              <a:chExt cx="2788921" cy="2008591"/>
            </a:xfrm>
          </p:grpSpPr>
          <p:sp>
            <p:nvSpPr>
              <p:cNvPr id="103" name="Content Placeholder 13">
                <a:extLst>
                  <a:ext uri="{FF2B5EF4-FFF2-40B4-BE49-F238E27FC236}">
                    <a16:creationId xmlns:a16="http://schemas.microsoft.com/office/drawing/2014/main" id="{94A4D214-A485-4F25-9F24-CBCDFD7C8B81}"/>
                  </a:ext>
                </a:extLst>
              </p:cNvPr>
              <p:cNvSpPr txBox="1">
                <a:spLocks/>
              </p:cNvSpPr>
              <p:nvPr/>
            </p:nvSpPr>
            <p:spPr>
              <a:xfrm rot="10800000">
                <a:off x="6133373" y="3385417"/>
                <a:ext cx="2788920" cy="2008591"/>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104" name="Rectangle 103">
                <a:extLst>
                  <a:ext uri="{FF2B5EF4-FFF2-40B4-BE49-F238E27FC236}">
                    <a16:creationId xmlns:a16="http://schemas.microsoft.com/office/drawing/2014/main" id="{BA769E43-CD27-44C0-9C75-24F4FCDBFEC6}"/>
                  </a:ext>
                </a:extLst>
              </p:cNvPr>
              <p:cNvSpPr/>
              <p:nvPr/>
            </p:nvSpPr>
            <p:spPr>
              <a:xfrm>
                <a:off x="6133374"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Aucun maillon faible grâce à l'automatisation basée sur des règles</a:t>
                </a:r>
              </a:p>
            </p:txBody>
          </p:sp>
        </p:grpSp>
        <p:pic>
          <p:nvPicPr>
            <p:cNvPr id="57" name="Picture 5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55225" y="4021369"/>
              <a:ext cx="1745216" cy="927534"/>
            </a:xfrm>
            <a:prstGeom prst="rect">
              <a:avLst/>
            </a:prstGeom>
          </p:spPr>
        </p:pic>
      </p:grpSp>
      <p:grpSp>
        <p:nvGrpSpPr>
          <p:cNvPr id="8" name="Group 7"/>
          <p:cNvGrpSpPr/>
          <p:nvPr/>
        </p:nvGrpSpPr>
        <p:grpSpPr>
          <a:xfrm>
            <a:off x="8987247" y="3382403"/>
            <a:ext cx="2788194" cy="2011095"/>
            <a:chOff x="8989589" y="3382390"/>
            <a:chExt cx="2788920" cy="2011619"/>
          </a:xfrm>
        </p:grpSpPr>
        <p:sp>
          <p:nvSpPr>
            <p:cNvPr id="55" name="Content Placeholder 13">
              <a:extLst>
                <a:ext uri="{FF2B5EF4-FFF2-40B4-BE49-F238E27FC236}">
                  <a16:creationId xmlns:a16="http://schemas.microsoft.com/office/drawing/2014/main" id="{981269B1-4B0C-4D48-9842-A1353B8D6FB6}"/>
                </a:ext>
              </a:extLst>
            </p:cNvPr>
            <p:cNvSpPr txBox="1">
              <a:spLocks/>
            </p:cNvSpPr>
            <p:nvPr/>
          </p:nvSpPr>
          <p:spPr>
            <a:xfrm rot="10800000">
              <a:off x="8989589" y="3382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56" name="Rectangle 55">
              <a:extLst>
                <a:ext uri="{FF2B5EF4-FFF2-40B4-BE49-F238E27FC236}">
                  <a16:creationId xmlns:a16="http://schemas.microsoft.com/office/drawing/2014/main" id="{FA724978-7587-4D36-92A9-27ED606EB23D}"/>
                </a:ext>
              </a:extLst>
            </p:cNvPr>
            <p:cNvSpPr/>
            <p:nvPr/>
          </p:nvSpPr>
          <p:spPr>
            <a:xfrm>
              <a:off x="8989589"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Aucun module d'extension et expérience utilisateur simplifiée</a:t>
              </a:r>
            </a:p>
          </p:txBody>
        </p:sp>
        <p:pic>
          <p:nvPicPr>
            <p:cNvPr id="59" name="Picture 12">
              <a:extLst>
                <a:ext uri="{FF2B5EF4-FFF2-40B4-BE49-F238E27FC236}">
                  <a16:creationId xmlns:a16="http://schemas.microsoft.com/office/drawing/2014/main" id="{039409FB-565B-4470-B3D2-6C280945C879}"/>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9966291" y="4116561"/>
              <a:ext cx="869871" cy="87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26">
            <a:extLst>
              <a:ext uri="{FF2B5EF4-FFF2-40B4-BE49-F238E27FC236}">
                <a16:creationId xmlns:a16="http://schemas.microsoft.com/office/drawing/2014/main" id="{CA8B6B0A-382E-425B-BDA1-9F7EB81B595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32812" y="671415"/>
            <a:ext cx="1142629" cy="1151070"/>
          </a:xfrm>
          <a:prstGeom prst="rect">
            <a:avLst/>
          </a:prstGeom>
          <a:solidFill>
            <a:srgbClr val="7030A0"/>
          </a:solidFill>
        </p:spPr>
      </p:pic>
    </p:spTree>
    <p:extLst>
      <p:ext uri="{BB962C8B-B14F-4D97-AF65-F5344CB8AC3E}">
        <p14:creationId xmlns:p14="http://schemas.microsoft.com/office/powerpoint/2010/main" val="24299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469" y="319692"/>
            <a:ext cx="10817798" cy="868136"/>
          </a:xfrm>
        </p:spPr>
        <p:txBody>
          <a:bodyPr>
            <a:normAutofit fontScale="90000"/>
          </a:bodyPr>
          <a:lstStyle/>
          <a:p>
            <a:r>
              <a:rPr lang="fr-FR" dirty="0">
                <a:latin typeface="Arial" panose="020B0604020202020204" pitchFamily="34" charset="0"/>
                <a:cs typeface="Arial" panose="020B0604020202020204" pitchFamily="34" charset="0"/>
              </a:rPr>
              <a:t>Continuité de la messagerie électronique </a:t>
            </a:r>
            <a:r>
              <a:rPr lang="fr-FR" dirty="0" smtClean="0">
                <a:latin typeface="Arial" panose="020B0604020202020204" pitchFamily="34" charset="0"/>
                <a:cs typeface="Arial" panose="020B0604020202020204" pitchFamily="34" charset="0"/>
              </a:rPr>
              <a:t>:</a:t>
            </a:r>
            <a:br>
              <a:rPr lang="fr-FR" dirty="0" smtClean="0">
                <a:latin typeface="Arial" panose="020B0604020202020204" pitchFamily="34" charset="0"/>
                <a:cs typeface="Arial" panose="020B0604020202020204" pitchFamily="34" charset="0"/>
              </a:rPr>
            </a:br>
            <a:r>
              <a:rPr lang="fr-FR" dirty="0" smtClean="0">
                <a:latin typeface="Arial" panose="020B0604020202020204" pitchFamily="34" charset="0"/>
                <a:cs typeface="Arial" panose="020B0604020202020204" pitchFamily="34" charset="0"/>
              </a:rPr>
              <a:t>Vos </a:t>
            </a:r>
            <a:r>
              <a:rPr lang="fr-FR" dirty="0">
                <a:latin typeface="Arial" panose="020B0604020202020204" pitchFamily="34" charset="0"/>
                <a:cs typeface="Arial" panose="020B0604020202020204" pitchFamily="34" charset="0"/>
              </a:rPr>
              <a:t>emails toujours disponibles</a:t>
            </a:r>
          </a:p>
        </p:txBody>
      </p:sp>
      <p:sp>
        <p:nvSpPr>
          <p:cNvPr id="56" name="Rectangle 55">
            <a:extLst>
              <a:ext uri="{FF2B5EF4-FFF2-40B4-BE49-F238E27FC236}">
                <a16:creationId xmlns:a16="http://schemas.microsoft.com/office/drawing/2014/main" id="{C545CE5F-3780-44F4-8560-3FCD99BF6344}"/>
              </a:ext>
            </a:extLst>
          </p:cNvPr>
          <p:cNvSpPr/>
          <p:nvPr/>
        </p:nvSpPr>
        <p:spPr>
          <a:xfrm>
            <a:off x="409780" y="2014908"/>
            <a:ext cx="3752812" cy="908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Disponibilité continue  </a:t>
            </a:r>
          </a:p>
        </p:txBody>
      </p:sp>
      <p:sp>
        <p:nvSpPr>
          <p:cNvPr id="57" name="Rectangle 56">
            <a:extLst>
              <a:ext uri="{FF2B5EF4-FFF2-40B4-BE49-F238E27FC236}">
                <a16:creationId xmlns:a16="http://schemas.microsoft.com/office/drawing/2014/main" id="{A7B85FFF-8682-488F-A1FB-23BECECBF6E2}"/>
              </a:ext>
            </a:extLst>
          </p:cNvPr>
          <p:cNvSpPr/>
          <p:nvPr/>
        </p:nvSpPr>
        <p:spPr>
          <a:xfrm>
            <a:off x="4218006" y="2014908"/>
            <a:ext cx="3752812" cy="908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Partout, sur tout appareil</a:t>
            </a:r>
          </a:p>
        </p:txBody>
      </p:sp>
      <p:sp>
        <p:nvSpPr>
          <p:cNvPr id="58" name="Rectangle 57">
            <a:extLst>
              <a:ext uri="{FF2B5EF4-FFF2-40B4-BE49-F238E27FC236}">
                <a16:creationId xmlns:a16="http://schemas.microsoft.com/office/drawing/2014/main" id="{F962D6E4-2707-4347-8610-5FBA1BD88B7F}"/>
              </a:ext>
            </a:extLst>
          </p:cNvPr>
          <p:cNvSpPr/>
          <p:nvPr/>
        </p:nvSpPr>
        <p:spPr>
          <a:xfrm>
            <a:off x="8022629" y="2014908"/>
            <a:ext cx="3752812" cy="908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rgbClr val="FFFFFF"/>
                </a:solidFill>
              </a:rPr>
              <a:t>Expérience transparente pour l'utilisateur</a:t>
            </a:r>
          </a:p>
        </p:txBody>
      </p:sp>
      <p:grpSp>
        <p:nvGrpSpPr>
          <p:cNvPr id="32" name="Group 31">
            <a:extLst>
              <a:ext uri="{FF2B5EF4-FFF2-40B4-BE49-F238E27FC236}">
                <a16:creationId xmlns:a16="http://schemas.microsoft.com/office/drawing/2014/main" id="{A330AF12-C785-4255-8147-FF6EC65F23DB}"/>
              </a:ext>
            </a:extLst>
          </p:cNvPr>
          <p:cNvGrpSpPr/>
          <p:nvPr/>
        </p:nvGrpSpPr>
        <p:grpSpPr>
          <a:xfrm>
            <a:off x="6131776" y="3385429"/>
            <a:ext cx="2788195" cy="2008068"/>
            <a:chOff x="6133373" y="3385417"/>
            <a:chExt cx="2788921" cy="2008591"/>
          </a:xfrm>
        </p:grpSpPr>
        <p:sp>
          <p:nvSpPr>
            <p:cNvPr id="65" name="Content Placeholder 13">
              <a:extLst>
                <a:ext uri="{FF2B5EF4-FFF2-40B4-BE49-F238E27FC236}">
                  <a16:creationId xmlns:a16="http://schemas.microsoft.com/office/drawing/2014/main" id="{D9FCD900-52D6-471E-8AC2-BCB722FF9CBC}"/>
                </a:ext>
              </a:extLst>
            </p:cNvPr>
            <p:cNvSpPr txBox="1">
              <a:spLocks/>
            </p:cNvSpPr>
            <p:nvPr/>
          </p:nvSpPr>
          <p:spPr>
            <a:xfrm rot="10800000">
              <a:off x="6133373" y="3385417"/>
              <a:ext cx="2788920" cy="2008591"/>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6" name="Rectangle 65">
              <a:extLst>
                <a:ext uri="{FF2B5EF4-FFF2-40B4-BE49-F238E27FC236}">
                  <a16:creationId xmlns:a16="http://schemas.microsoft.com/office/drawing/2014/main" id="{1EE61E81-C977-409F-94B3-860ECF59F6C0}"/>
                </a:ext>
              </a:extLst>
            </p:cNvPr>
            <p:cNvSpPr/>
            <p:nvPr/>
          </p:nvSpPr>
          <p:spPr>
            <a:xfrm>
              <a:off x="6133374"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Solution cloud simple d'emploi</a:t>
              </a:r>
            </a:p>
          </p:txBody>
        </p:sp>
        <p:pic>
          <p:nvPicPr>
            <p:cNvPr id="73" name="Picture 3" descr="C:\Users\mguntrip\Pictures\icons\Sync 512x512.png">
              <a:extLst>
                <a:ext uri="{FF2B5EF4-FFF2-40B4-BE49-F238E27FC236}">
                  <a16:creationId xmlns:a16="http://schemas.microsoft.com/office/drawing/2014/main" id="{1011D030-7AF7-4BE1-A0A6-0466EE4319EC}"/>
                </a:ext>
              </a:extLst>
            </p:cNvPr>
            <p:cNvPicPr>
              <a:picLocks noChangeAspect="1" noChangeArrowheads="1"/>
            </p:cNvPicPr>
            <p:nvPr/>
          </p:nvPicPr>
          <p:blipFill>
            <a:blip r:embed="rId3" cstate="print">
              <a:biLevel thresh="50000"/>
              <a:extLst>
                <a:ext uri="{28A0092B-C50C-407E-A947-70E740481C1C}">
                  <a14:useLocalDpi xmlns:a14="http://schemas.microsoft.com/office/drawing/2010/main"/>
                </a:ext>
              </a:extLst>
            </a:blip>
            <a:srcRect/>
            <a:stretch>
              <a:fillRect/>
            </a:stretch>
          </p:blipFill>
          <p:spPr bwMode="auto">
            <a:xfrm>
              <a:off x="7267292" y="4371691"/>
              <a:ext cx="657508" cy="65750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a:extLst>
              <a:ext uri="{FF2B5EF4-FFF2-40B4-BE49-F238E27FC236}">
                <a16:creationId xmlns:a16="http://schemas.microsoft.com/office/drawing/2014/main" id="{1D7FC947-0697-4327-B94B-C1A0FBCC93F0}"/>
              </a:ext>
            </a:extLst>
          </p:cNvPr>
          <p:cNvGrpSpPr/>
          <p:nvPr/>
        </p:nvGrpSpPr>
        <p:grpSpPr>
          <a:xfrm>
            <a:off x="409780" y="3385402"/>
            <a:ext cx="2788194" cy="2011095"/>
            <a:chOff x="409887" y="3385390"/>
            <a:chExt cx="2788920" cy="2011619"/>
          </a:xfrm>
        </p:grpSpPr>
        <p:sp>
          <p:nvSpPr>
            <p:cNvPr id="59" name="Content Placeholder 13">
              <a:extLst>
                <a:ext uri="{FF2B5EF4-FFF2-40B4-BE49-F238E27FC236}">
                  <a16:creationId xmlns:a16="http://schemas.microsoft.com/office/drawing/2014/main" id="{169757CA-228B-4188-AC71-9578C37162DA}"/>
                </a:ext>
              </a:extLst>
            </p:cNvPr>
            <p:cNvSpPr txBox="1">
              <a:spLocks/>
            </p:cNvSpPr>
            <p:nvPr/>
          </p:nvSpPr>
          <p:spPr>
            <a:xfrm rot="10800000">
              <a:off x="409887"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0" name="Rectangle 59">
              <a:extLst>
                <a:ext uri="{FF2B5EF4-FFF2-40B4-BE49-F238E27FC236}">
                  <a16:creationId xmlns:a16="http://schemas.microsoft.com/office/drawing/2014/main" id="{BC6B1360-0155-4C7D-A37F-5E766EB3BA98}"/>
                </a:ext>
              </a:extLst>
            </p:cNvPr>
            <p:cNvSpPr/>
            <p:nvPr/>
          </p:nvSpPr>
          <p:spPr>
            <a:xfrm>
              <a:off x="409887"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Accès complet aux emails non remis pendant 30 jours max.</a:t>
              </a:r>
            </a:p>
          </p:txBody>
        </p:sp>
        <p:pic>
          <p:nvPicPr>
            <p:cNvPr id="93" name="Picture 92">
              <a:extLst>
                <a:ext uri="{FF2B5EF4-FFF2-40B4-BE49-F238E27FC236}">
                  <a16:creationId xmlns:a16="http://schemas.microsoft.com/office/drawing/2014/main" id="{18C9FBC0-F963-4820-9708-E1BB29BE688A}"/>
                </a:ext>
              </a:extLst>
            </p:cNvPr>
            <p:cNvPicPr>
              <a:picLocks noChangeAspect="1"/>
            </p:cNvPicPr>
            <p:nvPr/>
          </p:nvPicPr>
          <p:blipFill>
            <a:blip r:embed="rId4">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447800" y="4267200"/>
              <a:ext cx="705536" cy="705536"/>
            </a:xfrm>
            <a:prstGeom prst="rect">
              <a:avLst/>
            </a:prstGeom>
          </p:spPr>
        </p:pic>
      </p:grpSp>
      <p:grpSp>
        <p:nvGrpSpPr>
          <p:cNvPr id="34" name="Group 33">
            <a:extLst>
              <a:ext uri="{FF2B5EF4-FFF2-40B4-BE49-F238E27FC236}">
                <a16:creationId xmlns:a16="http://schemas.microsoft.com/office/drawing/2014/main" id="{A1D2319B-9417-48F6-A2C1-35DDCDD8E89A}"/>
              </a:ext>
            </a:extLst>
          </p:cNvPr>
          <p:cNvGrpSpPr/>
          <p:nvPr/>
        </p:nvGrpSpPr>
        <p:grpSpPr>
          <a:xfrm>
            <a:off x="3268081" y="3385402"/>
            <a:ext cx="2788196" cy="2011095"/>
            <a:chOff x="3268933" y="3385390"/>
            <a:chExt cx="2788922" cy="2011619"/>
          </a:xfrm>
        </p:grpSpPr>
        <p:sp>
          <p:nvSpPr>
            <p:cNvPr id="63" name="Content Placeholder 13">
              <a:extLst>
                <a:ext uri="{FF2B5EF4-FFF2-40B4-BE49-F238E27FC236}">
                  <a16:creationId xmlns:a16="http://schemas.microsoft.com/office/drawing/2014/main" id="{F7C6BEC6-F175-48DA-8FA9-CAE2A2E3C61A}"/>
                </a:ext>
              </a:extLst>
            </p:cNvPr>
            <p:cNvSpPr txBox="1">
              <a:spLocks/>
            </p:cNvSpPr>
            <p:nvPr/>
          </p:nvSpPr>
          <p:spPr>
            <a:xfrm rot="10800000">
              <a:off x="3268935"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4" name="Rectangle 63">
              <a:extLst>
                <a:ext uri="{FF2B5EF4-FFF2-40B4-BE49-F238E27FC236}">
                  <a16:creationId xmlns:a16="http://schemas.microsoft.com/office/drawing/2014/main" id="{579BCCA9-A812-42FD-B041-94CE1887ACB4}"/>
                </a:ext>
              </a:extLst>
            </p:cNvPr>
            <p:cNvSpPr/>
            <p:nvPr/>
          </p:nvSpPr>
          <p:spPr>
            <a:xfrm>
              <a:off x="3268933" y="3400868"/>
              <a:ext cx="2788922"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Basculement, restauration et synchronisation automatiques</a:t>
              </a:r>
            </a:p>
          </p:txBody>
        </p:sp>
        <p:pic>
          <p:nvPicPr>
            <p:cNvPr id="94" name="Picture 93" descr="A close up of a logo&#10;&#10;Description generated with very high confidence">
              <a:extLst>
                <a:ext uri="{FF2B5EF4-FFF2-40B4-BE49-F238E27FC236}">
                  <a16:creationId xmlns:a16="http://schemas.microsoft.com/office/drawing/2014/main" id="{D4D9687C-069D-4875-BB73-17B5E1F83424}"/>
                </a:ext>
              </a:extLst>
            </p:cNvPr>
            <p:cNvPicPr>
              <a:picLocks noChangeAspect="1"/>
            </p:cNvPicPr>
            <p:nvPr/>
          </p:nvPicPr>
          <p:blipFill rotWithShape="1">
            <a:blip r:embed="rId5" cstate="print">
              <a:extLst>
                <a:ext uri="{28A0092B-C50C-407E-A947-70E740481C1C}">
                  <a14:useLocalDpi xmlns:a14="http://schemas.microsoft.com/office/drawing/2010/main"/>
                </a:ext>
                <a:ext uri="{837473B0-CC2E-450A-ABE3-18F120FF3D39}">
                  <a1611:picAttrSrcUrl xmlns="" xmlns:a1611="http://schemas.microsoft.com/office/drawing/2016/11/main" r:id="rId6"/>
                </a:ext>
              </a:extLst>
            </a:blip>
            <a:srcRect/>
            <a:stretch/>
          </p:blipFill>
          <p:spPr>
            <a:xfrm>
              <a:off x="4163677" y="4394617"/>
              <a:ext cx="963967" cy="687568"/>
            </a:xfrm>
            <a:prstGeom prst="rect">
              <a:avLst/>
            </a:prstGeom>
          </p:spPr>
        </p:pic>
      </p:grpSp>
      <p:grpSp>
        <p:nvGrpSpPr>
          <p:cNvPr id="5" name="Group 4"/>
          <p:cNvGrpSpPr/>
          <p:nvPr/>
        </p:nvGrpSpPr>
        <p:grpSpPr>
          <a:xfrm>
            <a:off x="8987248" y="3382403"/>
            <a:ext cx="2790204" cy="2011095"/>
            <a:chOff x="8989589" y="3382390"/>
            <a:chExt cx="2790931" cy="2011619"/>
          </a:xfrm>
        </p:grpSpPr>
        <p:sp>
          <p:nvSpPr>
            <p:cNvPr id="61" name="Content Placeholder 13">
              <a:extLst>
                <a:ext uri="{FF2B5EF4-FFF2-40B4-BE49-F238E27FC236}">
                  <a16:creationId xmlns:a16="http://schemas.microsoft.com/office/drawing/2014/main" id="{59BC3349-7E1C-4DAB-BEE2-6815EF2714FB}"/>
                </a:ext>
              </a:extLst>
            </p:cNvPr>
            <p:cNvSpPr txBox="1">
              <a:spLocks/>
            </p:cNvSpPr>
            <p:nvPr/>
          </p:nvSpPr>
          <p:spPr>
            <a:xfrm rot="10800000">
              <a:off x="8989589" y="3382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pic>
          <p:nvPicPr>
            <p:cNvPr id="2" name="Picture 1"/>
            <p:cNvPicPr>
              <a:picLocks noChangeAspect="1"/>
            </p:cNvPicPr>
            <p:nvPr/>
          </p:nvPicPr>
          <p:blipFill>
            <a:blip r:embed="rId7">
              <a:clrChange>
                <a:clrFrom>
                  <a:srgbClr val="FFFFFF"/>
                </a:clrFrom>
                <a:clrTo>
                  <a:srgbClr val="FFFFFF">
                    <a:alpha val="0"/>
                  </a:srgbClr>
                </a:clrTo>
              </a:clrChange>
            </a:blip>
            <a:stretch>
              <a:fillRect/>
            </a:stretch>
          </p:blipFill>
          <p:spPr>
            <a:xfrm>
              <a:off x="9894209" y="4107859"/>
              <a:ext cx="1024217" cy="1024217"/>
            </a:xfrm>
            <a:prstGeom prst="rect">
              <a:avLst/>
            </a:prstGeom>
          </p:spPr>
        </p:pic>
        <p:sp>
          <p:nvSpPr>
            <p:cNvPr id="62" name="Rectangle 61">
              <a:extLst>
                <a:ext uri="{FF2B5EF4-FFF2-40B4-BE49-F238E27FC236}">
                  <a16:creationId xmlns:a16="http://schemas.microsoft.com/office/drawing/2014/main" id="{8FBF1E91-2C2E-40EF-AB32-E36A8678F5EE}"/>
                </a:ext>
              </a:extLst>
            </p:cNvPr>
            <p:cNvSpPr/>
            <p:nvPr/>
          </p:nvSpPr>
          <p:spPr>
            <a:xfrm>
              <a:off x="8991600"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Redistribution des emails perdus à l'aide de la fonction Instant Replay</a:t>
              </a:r>
            </a:p>
          </p:txBody>
        </p:sp>
      </p:grpSp>
      <p:pic>
        <p:nvPicPr>
          <p:cNvPr id="23" name="Picture 22">
            <a:extLst>
              <a:ext uri="{FF2B5EF4-FFF2-40B4-BE49-F238E27FC236}">
                <a16:creationId xmlns:a16="http://schemas.microsoft.com/office/drawing/2014/main" id="{DAE06CC0-C543-4211-B3CD-AF810C9449A5}"/>
              </a:ext>
            </a:extLst>
          </p:cNvPr>
          <p:cNvPicPr>
            <a:picLocks noChangeAspect="1" noChangeArrowheads="1"/>
          </p:cNvPicPr>
          <p:nvPr/>
        </p:nvPicPr>
        <p:blipFill>
          <a:blip r:embed="rId8" cstate="print">
            <a:extLst>
              <a:ext uri="{28A0092B-C50C-407E-A947-70E740481C1C}">
                <a14:useLocalDpi xmlns:a14="http://schemas.microsoft.com/office/drawing/2010/main"/>
              </a:ext>
            </a:extLst>
          </a:blip>
          <a:stretch>
            <a:fillRect/>
          </a:stretch>
        </p:blipFill>
        <p:spPr bwMode="auto">
          <a:xfrm>
            <a:off x="10539663" y="823922"/>
            <a:ext cx="1235778" cy="929120"/>
          </a:xfrm>
          <a:prstGeom prst="rect">
            <a:avLst/>
          </a:prstGeom>
          <a:solidFill>
            <a:schemeClr val="accent3"/>
          </a:solidFill>
        </p:spPr>
      </p:pic>
    </p:spTree>
    <p:extLst>
      <p:ext uri="{BB962C8B-B14F-4D97-AF65-F5344CB8AC3E}">
        <p14:creationId xmlns:p14="http://schemas.microsoft.com/office/powerpoint/2010/main" val="66502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469" y="319692"/>
            <a:ext cx="10817798" cy="868136"/>
          </a:xfrm>
        </p:spPr>
        <p:txBody>
          <a:bodyPr>
            <a:normAutofit fontScale="90000"/>
          </a:bodyPr>
          <a:lstStyle/>
          <a:p>
            <a:r>
              <a:rPr lang="fr-FR" dirty="0">
                <a:latin typeface="Arial" panose="020B0604020202020204" pitchFamily="34" charset="0"/>
                <a:cs typeface="Arial" panose="020B0604020202020204" pitchFamily="34" charset="0"/>
              </a:rPr>
              <a:t>Archivage des emails :</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Conservation de tous les emails dans le cloud</a:t>
            </a:r>
          </a:p>
        </p:txBody>
      </p:sp>
      <p:sp>
        <p:nvSpPr>
          <p:cNvPr id="56" name="Rectangle 55">
            <a:extLst>
              <a:ext uri="{FF2B5EF4-FFF2-40B4-BE49-F238E27FC236}">
                <a16:creationId xmlns:a16="http://schemas.microsoft.com/office/drawing/2014/main" id="{C545CE5F-3780-44F4-8560-3FCD99BF6344}"/>
              </a:ext>
            </a:extLst>
          </p:cNvPr>
          <p:cNvSpPr/>
          <p:nvPr/>
        </p:nvSpPr>
        <p:spPr>
          <a:xfrm>
            <a:off x="409780" y="2014908"/>
            <a:ext cx="3752812" cy="908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Stockage illimité  </a:t>
            </a:r>
          </a:p>
        </p:txBody>
      </p:sp>
      <p:sp>
        <p:nvSpPr>
          <p:cNvPr id="57" name="Rectangle 56">
            <a:extLst>
              <a:ext uri="{FF2B5EF4-FFF2-40B4-BE49-F238E27FC236}">
                <a16:creationId xmlns:a16="http://schemas.microsoft.com/office/drawing/2014/main" id="{A7B85FFF-8682-488F-A1FB-23BECECBF6E2}"/>
              </a:ext>
            </a:extLst>
          </p:cNvPr>
          <p:cNvSpPr/>
          <p:nvPr/>
        </p:nvSpPr>
        <p:spPr>
          <a:xfrm>
            <a:off x="4218006" y="2014908"/>
            <a:ext cx="3752812" cy="908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Sécurité et fiabilité</a:t>
            </a:r>
          </a:p>
        </p:txBody>
      </p:sp>
      <p:sp>
        <p:nvSpPr>
          <p:cNvPr id="58" name="Rectangle 57">
            <a:extLst>
              <a:ext uri="{FF2B5EF4-FFF2-40B4-BE49-F238E27FC236}">
                <a16:creationId xmlns:a16="http://schemas.microsoft.com/office/drawing/2014/main" id="{F962D6E4-2707-4347-8610-5FBA1BD88B7F}"/>
              </a:ext>
            </a:extLst>
          </p:cNvPr>
          <p:cNvSpPr/>
          <p:nvPr/>
        </p:nvSpPr>
        <p:spPr>
          <a:xfrm>
            <a:off x="8022629" y="2014908"/>
            <a:ext cx="3752812" cy="908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rgbClr val="FFFFFF"/>
                </a:solidFill>
              </a:rPr>
              <a:t>Expérience intégrée</a:t>
            </a:r>
          </a:p>
        </p:txBody>
      </p:sp>
      <p:grpSp>
        <p:nvGrpSpPr>
          <p:cNvPr id="2" name="Group 1"/>
          <p:cNvGrpSpPr/>
          <p:nvPr/>
        </p:nvGrpSpPr>
        <p:grpSpPr>
          <a:xfrm>
            <a:off x="409780" y="3385402"/>
            <a:ext cx="2788194" cy="2011095"/>
            <a:chOff x="409887" y="3385390"/>
            <a:chExt cx="2788920" cy="2011619"/>
          </a:xfrm>
        </p:grpSpPr>
        <p:grpSp>
          <p:nvGrpSpPr>
            <p:cNvPr id="35" name="Group 34">
              <a:extLst>
                <a:ext uri="{FF2B5EF4-FFF2-40B4-BE49-F238E27FC236}">
                  <a16:creationId xmlns:a16="http://schemas.microsoft.com/office/drawing/2014/main" id="{1D7FC947-0697-4327-B94B-C1A0FBCC93F0}"/>
                </a:ext>
              </a:extLst>
            </p:cNvPr>
            <p:cNvGrpSpPr/>
            <p:nvPr/>
          </p:nvGrpSpPr>
          <p:grpSpPr>
            <a:xfrm>
              <a:off x="409887" y="3385390"/>
              <a:ext cx="2788920" cy="2011619"/>
              <a:chOff x="409887" y="3385390"/>
              <a:chExt cx="2788920" cy="2011619"/>
            </a:xfrm>
          </p:grpSpPr>
          <p:sp>
            <p:nvSpPr>
              <p:cNvPr id="59" name="Content Placeholder 13">
                <a:extLst>
                  <a:ext uri="{FF2B5EF4-FFF2-40B4-BE49-F238E27FC236}">
                    <a16:creationId xmlns:a16="http://schemas.microsoft.com/office/drawing/2014/main" id="{169757CA-228B-4188-AC71-9578C37162DA}"/>
                  </a:ext>
                </a:extLst>
              </p:cNvPr>
              <p:cNvSpPr txBox="1">
                <a:spLocks/>
              </p:cNvSpPr>
              <p:nvPr/>
            </p:nvSpPr>
            <p:spPr>
              <a:xfrm rot="10800000">
                <a:off x="409887"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0" name="Rectangle 59">
                <a:extLst>
                  <a:ext uri="{FF2B5EF4-FFF2-40B4-BE49-F238E27FC236}">
                    <a16:creationId xmlns:a16="http://schemas.microsoft.com/office/drawing/2014/main" id="{BC6B1360-0155-4C7D-A37F-5E766EB3BA98}"/>
                  </a:ext>
                </a:extLst>
              </p:cNvPr>
              <p:cNvSpPr/>
              <p:nvPr/>
            </p:nvSpPr>
            <p:spPr>
              <a:xfrm>
                <a:off x="409887"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Prise en charge de Microsoft Exchange et Office 365</a:t>
                </a:r>
              </a:p>
            </p:txBody>
          </p:sp>
        </p:grpSp>
        <p:pic>
          <p:nvPicPr>
            <p:cNvPr id="31" name="Picture 30"/>
            <p:cNvPicPr>
              <a:picLocks noChangeAspect="1"/>
            </p:cNvPicPr>
            <p:nvPr/>
          </p:nvPicPr>
          <p:blipFill rotWithShape="1">
            <a:blip r:embed="rId3" cstate="screen">
              <a:clrChange>
                <a:clrFrom>
                  <a:srgbClr val="FFFFFF"/>
                </a:clrFrom>
                <a:clrTo>
                  <a:srgbClr val="FFFFFF">
                    <a:alpha val="0"/>
                  </a:srgbClr>
                </a:clrTo>
              </a:clrChange>
              <a:biLevel thresh="75000"/>
              <a:alphaModFix/>
              <a:extLst>
                <a:ext uri="{28A0092B-C50C-407E-A947-70E740481C1C}">
                  <a14:useLocalDpi xmlns:a14="http://schemas.microsoft.com/office/drawing/2010/main"/>
                </a:ext>
              </a:extLst>
            </a:blip>
            <a:srcRect t="28522" b="28803"/>
            <a:stretch/>
          </p:blipFill>
          <p:spPr>
            <a:xfrm>
              <a:off x="610820" y="4249621"/>
              <a:ext cx="2463800" cy="703379"/>
            </a:xfrm>
            <a:prstGeom prst="rect">
              <a:avLst/>
            </a:prstGeom>
          </p:spPr>
        </p:pic>
      </p:grpSp>
      <p:grpSp>
        <p:nvGrpSpPr>
          <p:cNvPr id="6" name="Group 5"/>
          <p:cNvGrpSpPr/>
          <p:nvPr/>
        </p:nvGrpSpPr>
        <p:grpSpPr>
          <a:xfrm>
            <a:off x="6131776" y="3385429"/>
            <a:ext cx="2788195" cy="2008068"/>
            <a:chOff x="6133373" y="3385417"/>
            <a:chExt cx="2788921" cy="2008591"/>
          </a:xfrm>
        </p:grpSpPr>
        <p:grpSp>
          <p:nvGrpSpPr>
            <p:cNvPr id="32" name="Group 31">
              <a:extLst>
                <a:ext uri="{FF2B5EF4-FFF2-40B4-BE49-F238E27FC236}">
                  <a16:creationId xmlns:a16="http://schemas.microsoft.com/office/drawing/2014/main" id="{A330AF12-C785-4255-8147-FF6EC65F23DB}"/>
                </a:ext>
              </a:extLst>
            </p:cNvPr>
            <p:cNvGrpSpPr/>
            <p:nvPr/>
          </p:nvGrpSpPr>
          <p:grpSpPr>
            <a:xfrm>
              <a:off x="6133373" y="3385417"/>
              <a:ext cx="2788921" cy="2008591"/>
              <a:chOff x="6133373" y="3385417"/>
              <a:chExt cx="2788921" cy="2008591"/>
            </a:xfrm>
          </p:grpSpPr>
          <p:sp>
            <p:nvSpPr>
              <p:cNvPr id="65" name="Content Placeholder 13">
                <a:extLst>
                  <a:ext uri="{FF2B5EF4-FFF2-40B4-BE49-F238E27FC236}">
                    <a16:creationId xmlns:a16="http://schemas.microsoft.com/office/drawing/2014/main" id="{D9FCD900-52D6-471E-8AC2-BCB722FF9CBC}"/>
                  </a:ext>
                </a:extLst>
              </p:cNvPr>
              <p:cNvSpPr txBox="1">
                <a:spLocks/>
              </p:cNvSpPr>
              <p:nvPr/>
            </p:nvSpPr>
            <p:spPr>
              <a:xfrm rot="10800000">
                <a:off x="6133373" y="3385417"/>
                <a:ext cx="2788920" cy="2008591"/>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6" name="Rectangle 65">
                <a:extLst>
                  <a:ext uri="{FF2B5EF4-FFF2-40B4-BE49-F238E27FC236}">
                    <a16:creationId xmlns:a16="http://schemas.microsoft.com/office/drawing/2014/main" id="{1EE61E81-C977-409F-94B3-860ECF59F6C0}"/>
                  </a:ext>
                </a:extLst>
              </p:cNvPr>
              <p:cNvSpPr/>
              <p:nvPr/>
            </p:nvSpPr>
            <p:spPr>
              <a:xfrm>
                <a:off x="6133374"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Outils puissants de recherche et d'investigation électronique</a:t>
                </a:r>
              </a:p>
            </p:txBody>
          </p:sp>
        </p:grpSp>
        <p:pic>
          <p:nvPicPr>
            <p:cNvPr id="33" name="Picture 5"/>
            <p:cNvPicPr>
              <a:picLocks noChangeAspect="1" noChangeArrowheads="1"/>
            </p:cNvPicPr>
            <p:nvPr/>
          </p:nvPicPr>
          <p:blipFill>
            <a:blip r:embed="rId4" cstate="email">
              <a:biLevel thresh="50000"/>
              <a:extLst>
                <a:ext uri="{28A0092B-C50C-407E-A947-70E740481C1C}">
                  <a14:useLocalDpi xmlns:a14="http://schemas.microsoft.com/office/drawing/2010/main" val="0"/>
                </a:ext>
              </a:extLst>
            </a:blip>
            <a:srcRect/>
            <a:stretch>
              <a:fillRect/>
            </a:stretch>
          </p:blipFill>
          <p:spPr bwMode="auto">
            <a:xfrm>
              <a:off x="6629400" y="4191000"/>
              <a:ext cx="1742924" cy="1074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Group 3"/>
          <p:cNvGrpSpPr/>
          <p:nvPr/>
        </p:nvGrpSpPr>
        <p:grpSpPr>
          <a:xfrm>
            <a:off x="3268081" y="3385402"/>
            <a:ext cx="2788196" cy="2011095"/>
            <a:chOff x="3268933" y="3385390"/>
            <a:chExt cx="2788922" cy="2011619"/>
          </a:xfrm>
        </p:grpSpPr>
        <p:grpSp>
          <p:nvGrpSpPr>
            <p:cNvPr id="34" name="Group 33">
              <a:extLst>
                <a:ext uri="{FF2B5EF4-FFF2-40B4-BE49-F238E27FC236}">
                  <a16:creationId xmlns:a16="http://schemas.microsoft.com/office/drawing/2014/main" id="{A1D2319B-9417-48F6-A2C1-35DDCDD8E89A}"/>
                </a:ext>
              </a:extLst>
            </p:cNvPr>
            <p:cNvGrpSpPr/>
            <p:nvPr/>
          </p:nvGrpSpPr>
          <p:grpSpPr>
            <a:xfrm>
              <a:off x="3268933" y="3385390"/>
              <a:ext cx="2788922" cy="2011619"/>
              <a:chOff x="3268933" y="3385390"/>
              <a:chExt cx="2788922" cy="2011619"/>
            </a:xfrm>
          </p:grpSpPr>
          <p:sp>
            <p:nvSpPr>
              <p:cNvPr id="63" name="Content Placeholder 13">
                <a:extLst>
                  <a:ext uri="{FF2B5EF4-FFF2-40B4-BE49-F238E27FC236}">
                    <a16:creationId xmlns:a16="http://schemas.microsoft.com/office/drawing/2014/main" id="{F7C6BEC6-F175-48DA-8FA9-CAE2A2E3C61A}"/>
                  </a:ext>
                </a:extLst>
              </p:cNvPr>
              <p:cNvSpPr txBox="1">
                <a:spLocks/>
              </p:cNvSpPr>
              <p:nvPr/>
            </p:nvSpPr>
            <p:spPr>
              <a:xfrm rot="10800000">
                <a:off x="3268935"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4" name="Rectangle 63">
                <a:extLst>
                  <a:ext uri="{FF2B5EF4-FFF2-40B4-BE49-F238E27FC236}">
                    <a16:creationId xmlns:a16="http://schemas.microsoft.com/office/drawing/2014/main" id="{579BCCA9-A812-42FD-B041-94CE1887ACB4}"/>
                  </a:ext>
                </a:extLst>
              </p:cNvPr>
              <p:cNvSpPr/>
              <p:nvPr/>
            </p:nvSpPr>
            <p:spPr>
              <a:xfrm>
                <a:off x="3268933" y="3400868"/>
                <a:ext cx="2788922"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Jusqu'à 10 ans de rétention et de conservation légale</a:t>
                </a:r>
              </a:p>
            </p:txBody>
          </p:sp>
        </p:grpSp>
        <p:pic>
          <p:nvPicPr>
            <p:cNvPr id="3" name="Picture 2"/>
            <p:cNvPicPr>
              <a:picLocks noChangeAspect="1"/>
            </p:cNvPicPr>
            <p:nvPr/>
          </p:nvPicPr>
          <p:blipFill>
            <a:blip r:embed="rId5">
              <a:clrChange>
                <a:clrFrom>
                  <a:srgbClr val="FFFFFF"/>
                </a:clrFrom>
                <a:clrTo>
                  <a:srgbClr val="FFFFFF">
                    <a:alpha val="0"/>
                  </a:srgbClr>
                </a:clrTo>
              </a:clrChange>
            </a:blip>
            <a:stretch>
              <a:fillRect/>
            </a:stretch>
          </p:blipFill>
          <p:spPr>
            <a:xfrm>
              <a:off x="4248806" y="4249621"/>
              <a:ext cx="812072" cy="812072"/>
            </a:xfrm>
            <a:prstGeom prst="rect">
              <a:avLst/>
            </a:prstGeom>
          </p:spPr>
        </p:pic>
      </p:grpSp>
      <p:grpSp>
        <p:nvGrpSpPr>
          <p:cNvPr id="7" name="Group 6"/>
          <p:cNvGrpSpPr/>
          <p:nvPr/>
        </p:nvGrpSpPr>
        <p:grpSpPr>
          <a:xfrm>
            <a:off x="8987248" y="3382403"/>
            <a:ext cx="2790204" cy="2022910"/>
            <a:chOff x="8989589" y="3382390"/>
            <a:chExt cx="2790931" cy="2023437"/>
          </a:xfrm>
        </p:grpSpPr>
        <p:sp>
          <p:nvSpPr>
            <p:cNvPr id="61" name="Content Placeholder 13">
              <a:extLst>
                <a:ext uri="{FF2B5EF4-FFF2-40B4-BE49-F238E27FC236}">
                  <a16:creationId xmlns:a16="http://schemas.microsoft.com/office/drawing/2014/main" id="{59BC3349-7E1C-4DAB-BEE2-6815EF2714FB}"/>
                </a:ext>
              </a:extLst>
            </p:cNvPr>
            <p:cNvSpPr txBox="1">
              <a:spLocks/>
            </p:cNvSpPr>
            <p:nvPr/>
          </p:nvSpPr>
          <p:spPr>
            <a:xfrm rot="10800000">
              <a:off x="8989589" y="3382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2" name="Rectangle 61">
              <a:extLst>
                <a:ext uri="{FF2B5EF4-FFF2-40B4-BE49-F238E27FC236}">
                  <a16:creationId xmlns:a16="http://schemas.microsoft.com/office/drawing/2014/main" id="{8FBF1E91-2C2E-40EF-AB32-E36A8678F5EE}"/>
                </a:ext>
              </a:extLst>
            </p:cNvPr>
            <p:cNvSpPr/>
            <p:nvPr/>
          </p:nvSpPr>
          <p:spPr>
            <a:xfrm>
              <a:off x="8991600"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Importation à partir d'autres sources d'archivage</a:t>
              </a:r>
            </a:p>
          </p:txBody>
        </p:sp>
        <p:pic>
          <p:nvPicPr>
            <p:cNvPr id="5" name="Picture 4"/>
            <p:cNvPicPr>
              <a:picLocks noChangeAspect="1"/>
            </p:cNvPicPr>
            <p:nvPr/>
          </p:nvPicPr>
          <p:blipFill>
            <a:blip r:embed="rId6">
              <a:clrChange>
                <a:clrFrom>
                  <a:srgbClr val="FFFFFF"/>
                </a:clrFrom>
                <a:clrTo>
                  <a:srgbClr val="FFFFFF">
                    <a:alpha val="0"/>
                  </a:srgbClr>
                </a:clrTo>
              </a:clrChange>
            </a:blip>
            <a:stretch>
              <a:fillRect/>
            </a:stretch>
          </p:blipFill>
          <p:spPr>
            <a:xfrm>
              <a:off x="9615699" y="3869127"/>
              <a:ext cx="1536700" cy="1536700"/>
            </a:xfrm>
            <a:prstGeom prst="rect">
              <a:avLst/>
            </a:prstGeom>
          </p:spPr>
        </p:pic>
      </p:grpSp>
      <p:pic>
        <p:nvPicPr>
          <p:cNvPr id="26" name="Picture 25">
            <a:extLst>
              <a:ext uri="{FF2B5EF4-FFF2-40B4-BE49-F238E27FC236}">
                <a16:creationId xmlns:a16="http://schemas.microsoft.com/office/drawing/2014/main" id="{9C5BE237-A7CE-4D53-8F78-043D8BE4F809}"/>
              </a:ext>
            </a:extLst>
          </p:cNvPr>
          <p:cNvPicPr>
            <a:picLocks noChangeAspect="1"/>
          </p:cNvPicPr>
          <p:nvPr/>
        </p:nvPicPr>
        <p:blipFill>
          <a:blip r:embed="rId7">
            <a:alphaModFix/>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flipH="1">
            <a:off x="10590771" y="626117"/>
            <a:ext cx="1117447" cy="1150256"/>
          </a:xfrm>
          <a:prstGeom prst="rect">
            <a:avLst/>
          </a:prstGeom>
          <a:solidFill>
            <a:schemeClr val="accent4"/>
          </a:solidFill>
        </p:spPr>
      </p:pic>
    </p:spTree>
    <p:extLst>
      <p:ext uri="{BB962C8B-B14F-4D97-AF65-F5344CB8AC3E}">
        <p14:creationId xmlns:p14="http://schemas.microsoft.com/office/powerpoint/2010/main" val="1520548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Thumbs up sign">
            <a:extLst>
              <a:ext uri="{FF2B5EF4-FFF2-40B4-BE49-F238E27FC236}">
                <a16:creationId xmlns:a16="http://schemas.microsoft.com/office/drawing/2014/main" id="{5D97582A-B146-4F31-B814-314717B2EBC8}"/>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0781240" y="914971"/>
            <a:ext cx="994201" cy="994201"/>
          </a:xfrm>
          <a:prstGeom prst="rect">
            <a:avLst/>
          </a:prstGeom>
        </p:spPr>
      </p:pic>
      <p:sp>
        <p:nvSpPr>
          <p:cNvPr id="8194" name="Title 1"/>
          <p:cNvSpPr>
            <a:spLocks noGrp="1"/>
          </p:cNvSpPr>
          <p:nvPr>
            <p:ph type="title"/>
          </p:nvPr>
        </p:nvSpPr>
        <p:spPr>
          <a:xfrm>
            <a:off x="609469" y="319692"/>
            <a:ext cx="10817798" cy="868136"/>
          </a:xfrm>
        </p:spPr>
        <p:txBody>
          <a:bodyPr>
            <a:normAutofit/>
          </a:bodyPr>
          <a:lstStyle/>
          <a:p>
            <a:r>
              <a:rPr lang="fr-FR">
                <a:latin typeface="Arial" panose="020B0604020202020204" pitchFamily="34" charset="0"/>
                <a:cs typeface="Arial" panose="020B0604020202020204" pitchFamily="34" charset="0"/>
              </a:rPr>
              <a:t>Configuration et gestion aisées</a:t>
            </a:r>
          </a:p>
        </p:txBody>
      </p:sp>
      <p:sp>
        <p:nvSpPr>
          <p:cNvPr id="56" name="Rectangle 55">
            <a:extLst>
              <a:ext uri="{FF2B5EF4-FFF2-40B4-BE49-F238E27FC236}">
                <a16:creationId xmlns:a16="http://schemas.microsoft.com/office/drawing/2014/main" id="{C545CE5F-3780-44F4-8560-3FCD99BF6344}"/>
              </a:ext>
            </a:extLst>
          </p:cNvPr>
          <p:cNvSpPr/>
          <p:nvPr/>
        </p:nvSpPr>
        <p:spPr>
          <a:xfrm>
            <a:off x="409780" y="2014908"/>
            <a:ext cx="3752812" cy="908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Configuration simple</a:t>
            </a:r>
          </a:p>
        </p:txBody>
      </p:sp>
      <p:sp>
        <p:nvSpPr>
          <p:cNvPr id="57" name="Rectangle 56">
            <a:extLst>
              <a:ext uri="{FF2B5EF4-FFF2-40B4-BE49-F238E27FC236}">
                <a16:creationId xmlns:a16="http://schemas.microsoft.com/office/drawing/2014/main" id="{A7B85FFF-8682-488F-A1FB-23BECECBF6E2}"/>
              </a:ext>
            </a:extLst>
          </p:cNvPr>
          <p:cNvSpPr/>
          <p:nvPr/>
        </p:nvSpPr>
        <p:spPr>
          <a:xfrm>
            <a:off x="4218006" y="2014908"/>
            <a:ext cx="3752812" cy="908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chemeClr val="bg2"/>
                </a:solidFill>
              </a:rPr>
              <a:t>Gestion des utilisateurs</a:t>
            </a:r>
          </a:p>
        </p:txBody>
      </p:sp>
      <p:sp>
        <p:nvSpPr>
          <p:cNvPr id="58" name="Rectangle 57">
            <a:extLst>
              <a:ext uri="{FF2B5EF4-FFF2-40B4-BE49-F238E27FC236}">
                <a16:creationId xmlns:a16="http://schemas.microsoft.com/office/drawing/2014/main" id="{F962D6E4-2707-4347-8610-5FBA1BD88B7F}"/>
              </a:ext>
            </a:extLst>
          </p:cNvPr>
          <p:cNvSpPr/>
          <p:nvPr/>
        </p:nvSpPr>
        <p:spPr>
          <a:xfrm>
            <a:off x="8022629" y="2014908"/>
            <a:ext cx="3752812" cy="908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99" b="1">
                <a:solidFill>
                  <a:srgbClr val="FFFFFF"/>
                </a:solidFill>
              </a:rPr>
              <a:t>Expérience utilisateur unifiée</a:t>
            </a:r>
          </a:p>
        </p:txBody>
      </p:sp>
      <p:grpSp>
        <p:nvGrpSpPr>
          <p:cNvPr id="32" name="Group 31">
            <a:extLst>
              <a:ext uri="{FF2B5EF4-FFF2-40B4-BE49-F238E27FC236}">
                <a16:creationId xmlns:a16="http://schemas.microsoft.com/office/drawing/2014/main" id="{A330AF12-C785-4255-8147-FF6EC65F23DB}"/>
              </a:ext>
            </a:extLst>
          </p:cNvPr>
          <p:cNvGrpSpPr/>
          <p:nvPr/>
        </p:nvGrpSpPr>
        <p:grpSpPr>
          <a:xfrm>
            <a:off x="6131776" y="3385429"/>
            <a:ext cx="2788195" cy="2008068"/>
            <a:chOff x="6133373" y="3385417"/>
            <a:chExt cx="2788921" cy="2008591"/>
          </a:xfrm>
        </p:grpSpPr>
        <p:sp>
          <p:nvSpPr>
            <p:cNvPr id="65" name="Content Placeholder 13">
              <a:extLst>
                <a:ext uri="{FF2B5EF4-FFF2-40B4-BE49-F238E27FC236}">
                  <a16:creationId xmlns:a16="http://schemas.microsoft.com/office/drawing/2014/main" id="{D9FCD900-52D6-471E-8AC2-BCB722FF9CBC}"/>
                </a:ext>
              </a:extLst>
            </p:cNvPr>
            <p:cNvSpPr txBox="1">
              <a:spLocks/>
            </p:cNvSpPr>
            <p:nvPr/>
          </p:nvSpPr>
          <p:spPr>
            <a:xfrm rot="10800000">
              <a:off x="6133373" y="3385417"/>
              <a:ext cx="2788920" cy="2008591"/>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6" name="Rectangle 65">
              <a:extLst>
                <a:ext uri="{FF2B5EF4-FFF2-40B4-BE49-F238E27FC236}">
                  <a16:creationId xmlns:a16="http://schemas.microsoft.com/office/drawing/2014/main" id="{1EE61E81-C977-409F-94B3-860ECF59F6C0}"/>
                </a:ext>
              </a:extLst>
            </p:cNvPr>
            <p:cNvSpPr/>
            <p:nvPr/>
          </p:nvSpPr>
          <p:spPr>
            <a:xfrm>
              <a:off x="6133374"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Synchronisation aisée des utilisateurs avec Active Directory et Azure</a:t>
              </a:r>
            </a:p>
          </p:txBody>
        </p:sp>
      </p:grpSp>
      <p:sp>
        <p:nvSpPr>
          <p:cNvPr id="61" name="Content Placeholder 13">
            <a:extLst>
              <a:ext uri="{FF2B5EF4-FFF2-40B4-BE49-F238E27FC236}">
                <a16:creationId xmlns:a16="http://schemas.microsoft.com/office/drawing/2014/main" id="{59BC3349-7E1C-4DAB-BEE2-6815EF2714FB}"/>
              </a:ext>
            </a:extLst>
          </p:cNvPr>
          <p:cNvSpPr txBox="1">
            <a:spLocks/>
          </p:cNvSpPr>
          <p:nvPr/>
        </p:nvSpPr>
        <p:spPr>
          <a:xfrm rot="10800000">
            <a:off x="8987247" y="3382403"/>
            <a:ext cx="2788194" cy="2011095"/>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2" name="Rectangle 61">
            <a:extLst>
              <a:ext uri="{FF2B5EF4-FFF2-40B4-BE49-F238E27FC236}">
                <a16:creationId xmlns:a16="http://schemas.microsoft.com/office/drawing/2014/main" id="{8FBF1E91-2C2E-40EF-AB32-E36A8678F5EE}"/>
              </a:ext>
            </a:extLst>
          </p:cNvPr>
          <p:cNvSpPr/>
          <p:nvPr/>
        </p:nvSpPr>
        <p:spPr>
          <a:xfrm>
            <a:off x="8989258" y="3400875"/>
            <a:ext cx="2788194" cy="523084"/>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Interface unique pour les administrateurs et les utilisateurs</a:t>
            </a:r>
          </a:p>
        </p:txBody>
      </p:sp>
      <p:grpSp>
        <p:nvGrpSpPr>
          <p:cNvPr id="35" name="Group 34">
            <a:extLst>
              <a:ext uri="{FF2B5EF4-FFF2-40B4-BE49-F238E27FC236}">
                <a16:creationId xmlns:a16="http://schemas.microsoft.com/office/drawing/2014/main" id="{1D7FC947-0697-4327-B94B-C1A0FBCC93F0}"/>
              </a:ext>
            </a:extLst>
          </p:cNvPr>
          <p:cNvGrpSpPr/>
          <p:nvPr/>
        </p:nvGrpSpPr>
        <p:grpSpPr>
          <a:xfrm>
            <a:off x="409780" y="3385402"/>
            <a:ext cx="2788194" cy="2011095"/>
            <a:chOff x="409887" y="3385390"/>
            <a:chExt cx="2788920" cy="2011619"/>
          </a:xfrm>
        </p:grpSpPr>
        <p:sp>
          <p:nvSpPr>
            <p:cNvPr id="59" name="Content Placeholder 13">
              <a:extLst>
                <a:ext uri="{FF2B5EF4-FFF2-40B4-BE49-F238E27FC236}">
                  <a16:creationId xmlns:a16="http://schemas.microsoft.com/office/drawing/2014/main" id="{169757CA-228B-4188-AC71-9578C37162DA}"/>
                </a:ext>
              </a:extLst>
            </p:cNvPr>
            <p:cNvSpPr txBox="1">
              <a:spLocks/>
            </p:cNvSpPr>
            <p:nvPr/>
          </p:nvSpPr>
          <p:spPr>
            <a:xfrm rot="10800000">
              <a:off x="409887"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0" name="Rectangle 59">
              <a:extLst>
                <a:ext uri="{FF2B5EF4-FFF2-40B4-BE49-F238E27FC236}">
                  <a16:creationId xmlns:a16="http://schemas.microsoft.com/office/drawing/2014/main" id="{BC6B1360-0155-4C7D-A37F-5E766EB3BA98}"/>
                </a:ext>
              </a:extLst>
            </p:cNvPr>
            <p:cNvSpPr/>
            <p:nvPr/>
          </p:nvSpPr>
          <p:spPr>
            <a:xfrm>
              <a:off x="409887" y="3400868"/>
              <a:ext cx="2788920"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Règles de bonnes pratiques activées par défaut</a:t>
              </a:r>
            </a:p>
          </p:txBody>
        </p:sp>
      </p:grpSp>
      <p:grpSp>
        <p:nvGrpSpPr>
          <p:cNvPr id="34" name="Group 33">
            <a:extLst>
              <a:ext uri="{FF2B5EF4-FFF2-40B4-BE49-F238E27FC236}">
                <a16:creationId xmlns:a16="http://schemas.microsoft.com/office/drawing/2014/main" id="{A1D2319B-9417-48F6-A2C1-35DDCDD8E89A}"/>
              </a:ext>
            </a:extLst>
          </p:cNvPr>
          <p:cNvGrpSpPr/>
          <p:nvPr/>
        </p:nvGrpSpPr>
        <p:grpSpPr>
          <a:xfrm>
            <a:off x="3268081" y="3385402"/>
            <a:ext cx="2788196" cy="2011095"/>
            <a:chOff x="3268933" y="3385390"/>
            <a:chExt cx="2788922" cy="2011619"/>
          </a:xfrm>
        </p:grpSpPr>
        <p:sp>
          <p:nvSpPr>
            <p:cNvPr id="63" name="Content Placeholder 13">
              <a:extLst>
                <a:ext uri="{FF2B5EF4-FFF2-40B4-BE49-F238E27FC236}">
                  <a16:creationId xmlns:a16="http://schemas.microsoft.com/office/drawing/2014/main" id="{F7C6BEC6-F175-48DA-8FA9-CAE2A2E3C61A}"/>
                </a:ext>
              </a:extLst>
            </p:cNvPr>
            <p:cNvSpPr txBox="1">
              <a:spLocks/>
            </p:cNvSpPr>
            <p:nvPr/>
          </p:nvSpPr>
          <p:spPr>
            <a:xfrm rot="10800000">
              <a:off x="3268935" y="3385390"/>
              <a:ext cx="2788920" cy="2011619"/>
            </a:xfrm>
            <a:prstGeom prst="rect">
              <a:avLst/>
            </a:prstGeom>
            <a:solidFill>
              <a:srgbClr val="E6E5E7">
                <a:alpha val="50196"/>
              </a:srgbClr>
            </a:solidFill>
            <a:ln w="38100">
              <a:noFill/>
            </a:ln>
          </p:spPr>
          <p:txBody>
            <a:bodyPr vert="vert" wrap="none" anchor="t" anchorCtr="0">
              <a:noAutofit/>
            </a:bodyPr>
            <a:lstStyle>
              <a:defPPr>
                <a:defRPr lang="en-US"/>
              </a:defPPr>
              <a:lvl1pPr algn="ctr">
                <a:lnSpc>
                  <a:spcPct val="85000"/>
                </a:lnSpc>
                <a:defRPr sz="3400" b="1">
                  <a:solidFill>
                    <a:schemeClr val="bg2"/>
                  </a:solidFill>
                  <a:latin typeface="Arial" panose="020B0604020202020204" pitchFamily="34" charset="0"/>
                  <a:cs typeface="Arial" panose="020B0604020202020204" pitchFamily="34" charset="0"/>
                </a:defRPr>
              </a:lvl1pPr>
            </a:lstStyle>
            <a:p>
              <a:endParaRPr lang="en-US" sz="3399" dirty="0"/>
            </a:p>
          </p:txBody>
        </p:sp>
        <p:sp>
          <p:nvSpPr>
            <p:cNvPr id="64" name="Rectangle 63">
              <a:extLst>
                <a:ext uri="{FF2B5EF4-FFF2-40B4-BE49-F238E27FC236}">
                  <a16:creationId xmlns:a16="http://schemas.microsoft.com/office/drawing/2014/main" id="{579BCCA9-A812-42FD-B041-94CE1887ACB4}"/>
                </a:ext>
              </a:extLst>
            </p:cNvPr>
            <p:cNvSpPr/>
            <p:nvPr/>
          </p:nvSpPr>
          <p:spPr>
            <a:xfrm>
              <a:off x="3268933" y="3400868"/>
              <a:ext cx="2788922" cy="523220"/>
            </a:xfrm>
            <a:prstGeom prst="rect">
              <a:avLst/>
            </a:prstGeom>
          </p:spPr>
          <p:txBody>
            <a:bodyPr wrap="square">
              <a:spAutoFit/>
            </a:bodyPr>
            <a:lstStyle/>
            <a:p>
              <a:pPr algn="ctr">
                <a:defRPr/>
              </a:pPr>
              <a:r>
                <a:rPr lang="fr-FR" sz="1400" b="1">
                  <a:latin typeface="Arial" panose="020B0604020202020204" pitchFamily="34" charset="0"/>
                  <a:cs typeface="Arial" panose="020B0604020202020204" pitchFamily="34" charset="0"/>
                </a:rPr>
                <a:t>Support au déploiement assuré par des experts</a:t>
              </a:r>
            </a:p>
          </p:txBody>
        </p:sp>
      </p:grpSp>
      <p:pic>
        <p:nvPicPr>
          <p:cNvPr id="38" name="Picture 37"/>
          <p:cNvPicPr>
            <a:picLocks noChangeAspect="1"/>
          </p:cNvPicPr>
          <p:nvPr/>
        </p:nvPicPr>
        <p:blipFill>
          <a:blip r:embed="rId5">
            <a:clrChange>
              <a:clrFrom>
                <a:srgbClr val="FFFFFF"/>
              </a:clrFrom>
              <a:clrTo>
                <a:srgbClr val="FFFFFF">
                  <a:alpha val="0"/>
                </a:srgbClr>
              </a:clrTo>
            </a:clrChange>
            <a:biLevel thresh="25000"/>
          </a:blip>
          <a:stretch>
            <a:fillRect/>
          </a:stretch>
        </p:blipFill>
        <p:spPr>
          <a:xfrm>
            <a:off x="9962975" y="4185642"/>
            <a:ext cx="818265" cy="818265"/>
          </a:xfrm>
          <a:prstGeom prst="rect">
            <a:avLst/>
          </a:prstGeom>
        </p:spPr>
      </p:pic>
      <p:pic>
        <p:nvPicPr>
          <p:cNvPr id="39" name="Picture 36" descr="Users 512x512.png">
            <a:extLst>
              <a:ext uri="{FF2B5EF4-FFF2-40B4-BE49-F238E27FC236}">
                <a16:creationId xmlns:a16="http://schemas.microsoft.com/office/drawing/2014/main" id="{EA4003C4-14E2-4F41-B3B0-1EF3EBCDF24D}"/>
              </a:ext>
            </a:extLst>
          </p:cNvPr>
          <p:cNvPicPr>
            <a:picLocks noChangeAspect="1"/>
          </p:cNvPicPr>
          <p:nvPr/>
        </p:nvPicPr>
        <p:blipFill>
          <a:blip r:embed="rId6">
            <a:clrChange>
              <a:clrFrom>
                <a:srgbClr val="000000">
                  <a:alpha val="0"/>
                </a:srgbClr>
              </a:clrFrom>
              <a:clrTo>
                <a:srgbClr val="000000">
                  <a:alpha val="0"/>
                </a:srgbClr>
              </a:clrTo>
            </a:clrChange>
            <a:biLevel thresh="75000"/>
            <a:extLst>
              <a:ext uri="{28A0092B-C50C-407E-A947-70E740481C1C}">
                <a14:useLocalDpi xmlns:a14="http://schemas.microsoft.com/office/drawing/2010/main" val="0"/>
              </a:ext>
            </a:extLst>
          </a:blip>
          <a:srcRect/>
          <a:stretch>
            <a:fillRect/>
          </a:stretch>
        </p:blipFill>
        <p:spPr bwMode="auto">
          <a:xfrm flipH="1">
            <a:off x="6882326" y="3951228"/>
            <a:ext cx="1287092" cy="12870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 name="Picture 39"/>
          <p:cNvPicPr>
            <a:picLocks noChangeAspect="1"/>
          </p:cNvPicPr>
          <p:nvPr/>
        </p:nvPicPr>
        <p:blipFill>
          <a:blip r:embed="rId7">
            <a:clrChange>
              <a:clrFrom>
                <a:srgbClr val="FFFFFF"/>
              </a:clrFrom>
              <a:clrTo>
                <a:srgbClr val="FFFFFF">
                  <a:alpha val="0"/>
                </a:srgbClr>
              </a:clrTo>
            </a:clrChange>
            <a:biLevel thresh="75000"/>
          </a:blip>
          <a:stretch>
            <a:fillRect/>
          </a:stretch>
        </p:blipFill>
        <p:spPr>
          <a:xfrm>
            <a:off x="1408090" y="4185643"/>
            <a:ext cx="865791" cy="865791"/>
          </a:xfrm>
          <a:prstGeom prst="rect">
            <a:avLst/>
          </a:prstGeom>
        </p:spPr>
      </p:pic>
      <p:pic>
        <p:nvPicPr>
          <p:cNvPr id="2" name="Picture 1"/>
          <p:cNvPicPr>
            <a:picLocks noChangeAspect="1"/>
          </p:cNvPicPr>
          <p:nvPr/>
        </p:nvPicPr>
        <p:blipFill>
          <a:blip r:embed="rId8">
            <a:clrChange>
              <a:clrFrom>
                <a:srgbClr val="FFFFFF"/>
              </a:clrFrom>
              <a:clrTo>
                <a:srgbClr val="FFFFFF">
                  <a:alpha val="0"/>
                </a:srgbClr>
              </a:clrTo>
            </a:clrChange>
          </a:blip>
          <a:stretch>
            <a:fillRect/>
          </a:stretch>
        </p:blipFill>
        <p:spPr>
          <a:xfrm>
            <a:off x="4313319" y="4211163"/>
            <a:ext cx="700279" cy="814748"/>
          </a:xfrm>
          <a:prstGeom prst="rect">
            <a:avLst/>
          </a:prstGeom>
        </p:spPr>
      </p:pic>
    </p:spTree>
    <p:extLst>
      <p:ext uri="{BB962C8B-B14F-4D97-AF65-F5344CB8AC3E}">
        <p14:creationId xmlns:p14="http://schemas.microsoft.com/office/powerpoint/2010/main" val="75051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BB99A3-6611-4E80-969F-238BAB8036B5}"/>
              </a:ext>
            </a:extLst>
          </p:cNvPr>
          <p:cNvSpPr/>
          <p:nvPr/>
        </p:nvSpPr>
        <p:spPr>
          <a:xfrm>
            <a:off x="8483938" y="834189"/>
            <a:ext cx="1297520" cy="5712888"/>
          </a:xfrm>
          <a:prstGeom prst="rect">
            <a:avLst/>
          </a:prstGeom>
          <a:solidFill>
            <a:schemeClr val="accent6">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100" b="1">
                <a:solidFill>
                  <a:srgbClr val="000000"/>
                </a:solidFill>
                <a:latin typeface="+mj-lt"/>
              </a:rPr>
              <a:t>Le plus avantageux</a:t>
            </a:r>
          </a:p>
        </p:txBody>
      </p:sp>
      <p:sp>
        <p:nvSpPr>
          <p:cNvPr id="2" name="Title 1">
            <a:extLst>
              <a:ext uri="{FF2B5EF4-FFF2-40B4-BE49-F238E27FC236}">
                <a16:creationId xmlns:a16="http://schemas.microsoft.com/office/drawing/2014/main" id="{26BB3BE8-5D4E-4AF3-AEC5-7E2DE97CEB92}"/>
              </a:ext>
            </a:extLst>
          </p:cNvPr>
          <p:cNvSpPr>
            <a:spLocks noGrp="1"/>
          </p:cNvSpPr>
          <p:nvPr>
            <p:ph type="title"/>
          </p:nvPr>
        </p:nvSpPr>
        <p:spPr/>
        <p:txBody>
          <a:bodyPr/>
          <a:lstStyle/>
          <a:p>
            <a:r>
              <a:rPr lang="fr-FR" dirty="0" err="1"/>
              <a:t>Proofpoint</a:t>
            </a:r>
            <a:r>
              <a:rPr lang="fr-FR" dirty="0"/>
              <a:t> Essentials offre aux PME un menu simple</a:t>
            </a:r>
          </a:p>
        </p:txBody>
      </p:sp>
      <p:sp>
        <p:nvSpPr>
          <p:cNvPr id="4" name="Footer Placeholder 3">
            <a:extLst>
              <a:ext uri="{FF2B5EF4-FFF2-40B4-BE49-F238E27FC236}">
                <a16:creationId xmlns:a16="http://schemas.microsoft.com/office/drawing/2014/main" id="{F12BF788-BD4C-48B2-9A44-45AFB47C38EB}"/>
              </a:ext>
            </a:extLst>
          </p:cNvPr>
          <p:cNvSpPr>
            <a:spLocks noGrp="1"/>
          </p:cNvSpPr>
          <p:nvPr>
            <p:ph type="ftr" sz="quarter" idx="3"/>
          </p:nvPr>
        </p:nvSpPr>
        <p:spPr/>
        <p:txBody>
          <a:bodyPr/>
          <a:lstStyle/>
          <a:p>
            <a:r>
              <a:rPr lang="fr-FR"/>
              <a:t>© 2018 Proofpoint. Tous droits réservés</a:t>
            </a:r>
          </a:p>
        </p:txBody>
      </p:sp>
      <p:sp>
        <p:nvSpPr>
          <p:cNvPr id="5" name="Slide Number Placeholder 4">
            <a:extLst>
              <a:ext uri="{FF2B5EF4-FFF2-40B4-BE49-F238E27FC236}">
                <a16:creationId xmlns:a16="http://schemas.microsoft.com/office/drawing/2014/main" id="{C36AF1CD-3043-4601-9D56-FDB5C2176D51}"/>
              </a:ext>
            </a:extLst>
          </p:cNvPr>
          <p:cNvSpPr>
            <a:spLocks noGrp="1"/>
          </p:cNvSpPr>
          <p:nvPr>
            <p:ph type="sldNum" sz="quarter" idx="4"/>
          </p:nvPr>
        </p:nvSpPr>
        <p:spPr>
          <a:xfrm>
            <a:off x="282026" y="6413887"/>
            <a:ext cx="549054" cy="365125"/>
          </a:xfrm>
          <a:prstGeom prst="rect">
            <a:avLst/>
          </a:prstGeom>
        </p:spPr>
        <p:txBody>
          <a:bodyPr anchor="ctr" anchorCtr="0"/>
          <a:lstStyle>
            <a:defPPr>
              <a:defRPr lang="en-US"/>
            </a:defPPr>
            <a:lvl1pPr marL="0" algn="r" defTabSz="913190" rtl="0" eaLnBrk="1" latinLnBrk="0" hangingPunct="1">
              <a:defRPr sz="1200" b="0" i="0" kern="1200">
                <a:solidFill>
                  <a:schemeClr val="bg2"/>
                </a:solidFill>
                <a:latin typeface="Arial Narrow" panose="020B0604020202020204" pitchFamily="34" charset="0"/>
                <a:ea typeface="+mn-ea"/>
                <a:cs typeface="Arial Narrow" panose="020B0604020202020204" pitchFamily="34" charset="0"/>
              </a:defRPr>
            </a:lvl1pPr>
            <a:lvl2pPr marL="456595" algn="l" defTabSz="913190" rtl="0" eaLnBrk="1" latinLnBrk="0" hangingPunct="1">
              <a:defRPr sz="1800" kern="1200">
                <a:solidFill>
                  <a:schemeClr val="tx1"/>
                </a:solidFill>
                <a:latin typeface="+mn-lt"/>
                <a:ea typeface="+mn-ea"/>
                <a:cs typeface="+mn-cs"/>
              </a:defRPr>
            </a:lvl2pPr>
            <a:lvl3pPr marL="913190" algn="l" defTabSz="913190" rtl="0" eaLnBrk="1" latinLnBrk="0" hangingPunct="1">
              <a:defRPr sz="1800" kern="1200">
                <a:solidFill>
                  <a:schemeClr val="tx1"/>
                </a:solidFill>
                <a:latin typeface="+mn-lt"/>
                <a:ea typeface="+mn-ea"/>
                <a:cs typeface="+mn-cs"/>
              </a:defRPr>
            </a:lvl3pPr>
            <a:lvl4pPr marL="1369785" algn="l" defTabSz="913190" rtl="0" eaLnBrk="1" latinLnBrk="0" hangingPunct="1">
              <a:defRPr sz="1800" kern="1200">
                <a:solidFill>
                  <a:schemeClr val="tx1"/>
                </a:solidFill>
                <a:latin typeface="+mn-lt"/>
                <a:ea typeface="+mn-ea"/>
                <a:cs typeface="+mn-cs"/>
              </a:defRPr>
            </a:lvl4pPr>
            <a:lvl5pPr marL="1826391" algn="l" defTabSz="913190" rtl="0" eaLnBrk="1" latinLnBrk="0" hangingPunct="1">
              <a:defRPr sz="1800" kern="1200">
                <a:solidFill>
                  <a:schemeClr val="tx1"/>
                </a:solidFill>
                <a:latin typeface="+mn-lt"/>
                <a:ea typeface="+mn-ea"/>
                <a:cs typeface="+mn-cs"/>
              </a:defRPr>
            </a:lvl5pPr>
            <a:lvl6pPr marL="2282989" algn="l" defTabSz="913190" rtl="0" eaLnBrk="1" latinLnBrk="0" hangingPunct="1">
              <a:defRPr sz="1800" kern="1200">
                <a:solidFill>
                  <a:schemeClr val="tx1"/>
                </a:solidFill>
                <a:latin typeface="+mn-lt"/>
                <a:ea typeface="+mn-ea"/>
                <a:cs typeface="+mn-cs"/>
              </a:defRPr>
            </a:lvl6pPr>
            <a:lvl7pPr marL="2739570" algn="l" defTabSz="913190" rtl="0" eaLnBrk="1" latinLnBrk="0" hangingPunct="1">
              <a:defRPr sz="1800" kern="1200">
                <a:solidFill>
                  <a:schemeClr val="tx1"/>
                </a:solidFill>
                <a:latin typeface="+mn-lt"/>
                <a:ea typeface="+mn-ea"/>
                <a:cs typeface="+mn-cs"/>
              </a:defRPr>
            </a:lvl7pPr>
            <a:lvl8pPr marL="3196176" algn="l" defTabSz="913190" rtl="0" eaLnBrk="1" latinLnBrk="0" hangingPunct="1">
              <a:defRPr sz="1800" kern="1200">
                <a:solidFill>
                  <a:schemeClr val="tx1"/>
                </a:solidFill>
                <a:latin typeface="+mn-lt"/>
                <a:ea typeface="+mn-ea"/>
                <a:cs typeface="+mn-cs"/>
              </a:defRPr>
            </a:lvl8pPr>
            <a:lvl9pPr marL="3652776" algn="l" defTabSz="913190" rtl="0" eaLnBrk="1" latinLnBrk="0" hangingPunct="1">
              <a:defRPr sz="1800" kern="1200">
                <a:solidFill>
                  <a:schemeClr val="tx1"/>
                </a:solidFill>
                <a:latin typeface="+mn-lt"/>
                <a:ea typeface="+mn-ea"/>
                <a:cs typeface="+mn-cs"/>
              </a:defRPr>
            </a:lvl9pPr>
          </a:lstStyle>
          <a:p>
            <a:fld id="{03D8B40B-EDB8-5B47-BE9E-8109ADE19770}" type="slidenum">
              <a:rPr lang="en-US" smtClean="0"/>
              <a:pPr/>
              <a:t>13</a:t>
            </a:fld>
            <a:endParaRPr lang="en-US" smtClean="0"/>
          </a:p>
        </p:txBody>
      </p:sp>
      <p:graphicFrame>
        <p:nvGraphicFramePr>
          <p:cNvPr id="6" name="Table 5">
            <a:extLst>
              <a:ext uri="{FF2B5EF4-FFF2-40B4-BE49-F238E27FC236}">
                <a16:creationId xmlns:a16="http://schemas.microsoft.com/office/drawing/2014/main" id="{FDA5DCFA-42C3-4894-8436-CA5DFA8F536F}"/>
              </a:ext>
            </a:extLst>
          </p:cNvPr>
          <p:cNvGraphicFramePr>
            <a:graphicFrameLocks noGrp="1"/>
          </p:cNvGraphicFramePr>
          <p:nvPr>
            <p:extLst>
              <p:ext uri="{D42A27DB-BD31-4B8C-83A1-F6EECF244321}">
                <p14:modId xmlns:p14="http://schemas.microsoft.com/office/powerpoint/2010/main" val="1198480839"/>
              </p:ext>
            </p:extLst>
          </p:nvPr>
        </p:nvGraphicFramePr>
        <p:xfrm>
          <a:off x="737775" y="1228700"/>
          <a:ext cx="10364768" cy="5318376"/>
        </p:xfrm>
        <a:graphic>
          <a:graphicData uri="http://schemas.openxmlformats.org/drawingml/2006/table">
            <a:tbl>
              <a:tblPr firstRow="1" bandRow="1">
                <a:tableStyleId>{5C22544A-7EE6-4342-B048-85BDC9FD1C3A}</a:tableStyleId>
              </a:tblPr>
              <a:tblGrid>
                <a:gridCol w="1379782">
                  <a:extLst>
                    <a:ext uri="{9D8B030D-6E8A-4147-A177-3AD203B41FA5}">
                      <a16:colId xmlns:a16="http://schemas.microsoft.com/office/drawing/2014/main" val="2127112841"/>
                    </a:ext>
                  </a:extLst>
                </a:gridCol>
                <a:gridCol w="3728810">
                  <a:extLst>
                    <a:ext uri="{9D8B030D-6E8A-4147-A177-3AD203B41FA5}">
                      <a16:colId xmlns:a16="http://schemas.microsoft.com/office/drawing/2014/main" val="20000"/>
                    </a:ext>
                  </a:extLst>
                </a:gridCol>
                <a:gridCol w="1314044">
                  <a:extLst>
                    <a:ext uri="{9D8B030D-6E8A-4147-A177-3AD203B41FA5}">
                      <a16:colId xmlns:a16="http://schemas.microsoft.com/office/drawing/2014/main" val="20001"/>
                    </a:ext>
                  </a:extLst>
                </a:gridCol>
                <a:gridCol w="1314044">
                  <a:extLst>
                    <a:ext uri="{9D8B030D-6E8A-4147-A177-3AD203B41FA5}">
                      <a16:colId xmlns:a16="http://schemas.microsoft.com/office/drawing/2014/main" val="20002"/>
                    </a:ext>
                  </a:extLst>
                </a:gridCol>
                <a:gridCol w="1314044">
                  <a:extLst>
                    <a:ext uri="{9D8B030D-6E8A-4147-A177-3AD203B41FA5}">
                      <a16:colId xmlns:a16="http://schemas.microsoft.com/office/drawing/2014/main" val="20003"/>
                    </a:ext>
                  </a:extLst>
                </a:gridCol>
                <a:gridCol w="1314044">
                  <a:extLst>
                    <a:ext uri="{9D8B030D-6E8A-4147-A177-3AD203B41FA5}">
                      <a16:colId xmlns:a16="http://schemas.microsoft.com/office/drawing/2014/main" val="20004"/>
                    </a:ext>
                  </a:extLst>
                </a:gridCol>
              </a:tblGrid>
              <a:tr h="319957">
                <a:tc>
                  <a:txBody>
                    <a:bodyPr/>
                    <a:lstStyle/>
                    <a:p>
                      <a:endParaRPr lang="en-US" sz="700" dirty="0">
                        <a:latin typeface="+mj-lt"/>
                      </a:endParaRPr>
                    </a:p>
                  </a:txBody>
                  <a:tcPr marL="91416" marR="91416"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700" dirty="0">
                        <a:latin typeface="+mj-lt"/>
                      </a:endParaRPr>
                    </a:p>
                  </a:txBody>
                  <a:tcPr marL="91416" marR="91416"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a:solidFill>
                            <a:schemeClr val="bg1">
                              <a:lumMod val="10000"/>
                            </a:schemeClr>
                          </a:solidFill>
                          <a:latin typeface="+mj-lt"/>
                        </a:rPr>
                        <a:t>BEGINNER</a:t>
                      </a:r>
                      <a:r>
                        <a:rPr lang="fr-FR" sz="1500" b="1">
                          <a:solidFill>
                            <a:schemeClr val="bg1">
                              <a:lumMod val="10000"/>
                            </a:schemeClr>
                          </a:solidFill>
                          <a:latin typeface="+mj-lt"/>
                        </a:rPr>
                        <a:t> </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a:solidFill>
                            <a:srgbClr val="000000"/>
                          </a:solidFill>
                          <a:latin typeface="+mj-lt"/>
                        </a:rPr>
                        <a:t>BUSINESS</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a:solidFill>
                            <a:srgbClr val="000000"/>
                          </a:solidFill>
                          <a:latin typeface="+mj-lt"/>
                        </a:rPr>
                        <a:t>ADVANCED</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100" b="1">
                          <a:solidFill>
                            <a:srgbClr val="000000"/>
                          </a:solidFill>
                          <a:latin typeface="+mj-lt"/>
                        </a:rPr>
                        <a:t>PRO</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35193">
                <a:tc rowSpan="3">
                  <a:txBody>
                    <a:bodyPr/>
                    <a:lstStyle/>
                    <a:p>
                      <a:r>
                        <a:rPr lang="fr-FR" sz="1200">
                          <a:solidFill>
                            <a:schemeClr val="bg2"/>
                          </a:solidFill>
                          <a:latin typeface="+mj-lt"/>
                        </a:rPr>
                        <a:t>PROTECTION DE BASE</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r>
                        <a:rPr lang="fr-FR" sz="1100" b="0">
                          <a:solidFill>
                            <a:schemeClr val="tx1">
                              <a:lumMod val="75000"/>
                            </a:schemeClr>
                          </a:solidFill>
                          <a:latin typeface="+mj-lt"/>
                        </a:rPr>
                        <a:t>Antispam / antivirus</a:t>
                      </a:r>
                    </a:p>
                  </a:txBody>
                  <a:tcPr marL="91416" marR="91416" marT="45708" marB="45708">
                    <a:lnL w="12700" cap="flat" cmpd="sng" algn="ctr">
                      <a:solidFill>
                        <a:schemeClr val="tx1">
                          <a:lumMod val="20000"/>
                          <a:lumOff val="8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tc>
                  <a:txBody>
                    <a:bodyPr/>
                    <a:lstStyle/>
                    <a:p>
                      <a:pPr algn="ctr"/>
                      <a:r>
                        <a:rPr lang="fr-FR" sz="1600" b="1">
                          <a:solidFill>
                            <a:srgbClr val="009900"/>
                          </a:solidFill>
                          <a:latin typeface="+mj-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extLst>
                  <a:ext uri="{0D108BD9-81ED-4DB2-BD59-A6C34878D82A}">
                    <a16:rowId xmlns:a16="http://schemas.microsoft.com/office/drawing/2014/main" val="10002"/>
                  </a:ext>
                </a:extLst>
              </a:tr>
              <a:tr h="335193">
                <a:tc vMerge="1">
                  <a:txBody>
                    <a:bodyPr/>
                    <a:lstStyle/>
                    <a:p>
                      <a:endParaRPr lang="en-US" sz="1200" dirty="0">
                        <a:latin typeface="+mj-lt"/>
                      </a:endParaRPr>
                    </a:p>
                  </a:txBody>
                  <a:tcPr>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40000"/>
                          <a:lumOff val="60000"/>
                        </a:schemeClr>
                      </a:solidFill>
                      <a:prstDash val="solid"/>
                      <a:round/>
                      <a:headEnd type="none" w="med" len="med"/>
                      <a:tailEnd type="none" w="med" len="med"/>
                    </a:lnT>
                    <a:lnB w="12700" cap="flat" cmpd="sng" algn="ctr">
                      <a:solidFill>
                        <a:schemeClr val="tx1">
                          <a:lumMod val="40000"/>
                          <a:lumOff val="60000"/>
                        </a:schemeClr>
                      </a:solidFill>
                      <a:prstDash val="solid"/>
                      <a:round/>
                      <a:headEnd type="none" w="med" len="med"/>
                      <a:tailEnd type="none" w="med" len="med"/>
                    </a:lnB>
                    <a:solidFill>
                      <a:schemeClr val="bg2"/>
                    </a:solidFill>
                  </a:tcPr>
                </a:tc>
                <a:tc>
                  <a:txBody>
                    <a:bodyPr/>
                    <a:lstStyle/>
                    <a:p>
                      <a:r>
                        <a:rPr lang="fr-FR" sz="1100" b="0" dirty="0">
                          <a:solidFill>
                            <a:schemeClr val="tx1">
                              <a:lumMod val="75000"/>
                            </a:schemeClr>
                          </a:solidFill>
                          <a:latin typeface="+mj-lt"/>
                        </a:rPr>
                        <a:t>Filtrage personnalisé du contenu</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5">
                        <a:lumMod val="20000"/>
                        <a:lumOff val="80000"/>
                        <a:alpha val="61961"/>
                      </a:schemeClr>
                    </a:solidFill>
                  </a:tcPr>
                </a:tc>
                <a:extLst>
                  <a:ext uri="{0D108BD9-81ED-4DB2-BD59-A6C34878D82A}">
                    <a16:rowId xmlns:a16="http://schemas.microsoft.com/office/drawing/2014/main" val="10005"/>
                  </a:ext>
                </a:extLst>
              </a:tr>
              <a:tr h="335193">
                <a:tc vMerge="1">
                  <a:txBody>
                    <a:bodyPr/>
                    <a:lstStyle/>
                    <a:p>
                      <a:endParaRPr lang="en-US" sz="1200" dirty="0">
                        <a:latin typeface="+mj-lt"/>
                      </a:endParaRPr>
                    </a:p>
                  </a:txBody>
                  <a:tcPr>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40000"/>
                          <a:lumOff val="60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a:solidFill>
                            <a:schemeClr val="tx1">
                              <a:lumMod val="75000"/>
                            </a:schemeClr>
                          </a:solidFill>
                          <a:latin typeface="+mn-lt"/>
                          <a:ea typeface="+mn-ea"/>
                          <a:cs typeface="+mn-cs"/>
                        </a:rPr>
                        <a:t>Protection contre les emails d'imposteurs</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alpha val="61961"/>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alpha val="61961"/>
                      </a:schemeClr>
                    </a:solidFill>
                  </a:tcPr>
                </a:tc>
                <a:extLst>
                  <a:ext uri="{0D108BD9-81ED-4DB2-BD59-A6C34878D82A}">
                    <a16:rowId xmlns:a16="http://schemas.microsoft.com/office/drawing/2014/main" val="2997146716"/>
                  </a:ext>
                </a:extLst>
              </a:tr>
              <a:tr h="335193">
                <a:tc rowSpan="4">
                  <a:txBody>
                    <a:bodyPr/>
                    <a:lstStyle/>
                    <a:p>
                      <a:pPr marL="0" marR="0" lvl="0" indent="0" algn="l" defTabSz="913190" rtl="0" eaLnBrk="1" fontAlgn="auto" latinLnBrk="0" hangingPunct="1">
                        <a:lnSpc>
                          <a:spcPct val="100000"/>
                        </a:lnSpc>
                        <a:spcBef>
                          <a:spcPts val="0"/>
                        </a:spcBef>
                        <a:spcAft>
                          <a:spcPts val="0"/>
                        </a:spcAft>
                        <a:buClrTx/>
                        <a:buSzTx/>
                        <a:buFontTx/>
                        <a:buNone/>
                        <a:tabLst/>
                        <a:defRPr/>
                      </a:pPr>
                      <a:r>
                        <a:rPr lang="fr-FR" sz="1200">
                          <a:solidFill>
                            <a:schemeClr val="bg2"/>
                          </a:solidFill>
                          <a:latin typeface="+mn-lt"/>
                          <a:ea typeface="+mn-ea"/>
                          <a:cs typeface="+mn-cs"/>
                        </a:rPr>
                        <a:t>PROTECTION CONTRE LES ATTAQUES CIBLÉES</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fr-FR" sz="1100" b="0">
                          <a:solidFill>
                            <a:schemeClr val="tx1">
                              <a:lumMod val="75000"/>
                            </a:schemeClr>
                          </a:solidFill>
                          <a:latin typeface="+mj-lt"/>
                        </a:rPr>
                        <a:t>Protection contre les URL malveillantes</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009900"/>
                        </a:solidFill>
                        <a:latin typeface="+mj-lt"/>
                        <a:ea typeface="Zapf Dingbats"/>
                        <a:cs typeface="Zapf Dingbat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335193">
                <a:tc vMerge="1">
                  <a:txBody>
                    <a:bodyPr/>
                    <a:lstStyle/>
                    <a:p>
                      <a:endParaRPr lang="en-US" sz="1200" dirty="0">
                        <a:solidFill>
                          <a:schemeClr val="bg2"/>
                        </a:solidFill>
                        <a:latin typeface="+mj-lt"/>
                      </a:endParaRPr>
                    </a:p>
                  </a:txBody>
                  <a:tcPr>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40000"/>
                          <a:lumOff val="60000"/>
                        </a:schemeClr>
                      </a:solidFill>
                      <a:prstDash val="solid"/>
                      <a:round/>
                      <a:headEnd type="none" w="med" len="med"/>
                      <a:tailEnd type="none" w="med" len="med"/>
                    </a:lnT>
                    <a:lnB w="12700" cap="flat" cmpd="sng" algn="ctr">
                      <a:solidFill>
                        <a:schemeClr val="tx1">
                          <a:lumMod val="40000"/>
                          <a:lumOff val="60000"/>
                        </a:schemeClr>
                      </a:solidFill>
                      <a:prstDash val="solid"/>
                      <a:round/>
                      <a:headEnd type="none" w="med" len="med"/>
                      <a:tailEnd type="none" w="med" len="med"/>
                    </a:lnB>
                    <a:solidFill>
                      <a:schemeClr val="tx2"/>
                    </a:solidFill>
                  </a:tcPr>
                </a:tc>
                <a:tc>
                  <a:txBody>
                    <a:bodyPr/>
                    <a:lstStyle/>
                    <a:p>
                      <a:r>
                        <a:rPr lang="fr-FR" sz="1100" b="0">
                          <a:solidFill>
                            <a:schemeClr val="tx1">
                              <a:lumMod val="75000"/>
                            </a:schemeClr>
                          </a:solidFill>
                          <a:latin typeface="+mn-lt"/>
                          <a:ea typeface="+mn-ea"/>
                          <a:cs typeface="+mn-cs"/>
                        </a:rPr>
                        <a:t>Protection contre les pièces jointes malveillantes par analyse de réputation</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009900"/>
                        </a:solidFill>
                        <a:latin typeface="+mj-lt"/>
                        <a:ea typeface="Zapf Dingbats"/>
                        <a:cs typeface="Zapf Dingbat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7"/>
                  </a:ext>
                </a:extLst>
              </a:tr>
              <a:tr h="335193">
                <a:tc vMerge="1">
                  <a:txBody>
                    <a:bodyPr/>
                    <a:lstStyle/>
                    <a:p>
                      <a:endParaRPr lang="en-US"/>
                    </a:p>
                  </a:txBody>
                  <a:tcPr/>
                </a:tc>
                <a:tc>
                  <a:txBody>
                    <a:bodyPr/>
                    <a:lstStyle/>
                    <a:p>
                      <a:r>
                        <a:rPr lang="fr-FR" sz="1100" b="0">
                          <a:solidFill>
                            <a:schemeClr val="tx1">
                              <a:lumMod val="75000"/>
                            </a:schemeClr>
                          </a:solidFill>
                          <a:latin typeface="+mj-lt"/>
                        </a:rPr>
                        <a:t>Analyse des pièces jointes en environnement sandbox</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009900"/>
                        </a:solidFill>
                        <a:latin typeface="+mj-lt"/>
                        <a:ea typeface="Zapf Dingbats"/>
                        <a:cs typeface="Zapf Dingbat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9900"/>
                        </a:solidFill>
                        <a:effectLst/>
                        <a:uLnTx/>
                        <a:uFillTx/>
                        <a:latin typeface="+mn-lt"/>
                        <a:ea typeface="+mn-ea"/>
                        <a:cs typeface="+mn-c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rgbClr val="C7C9C8"/>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31041507"/>
                  </a:ext>
                </a:extLst>
              </a:tr>
              <a:tr h="335193">
                <a:tc vMerge="1">
                  <a:txBody>
                    <a:bodyPr/>
                    <a:lstStyle/>
                    <a:p>
                      <a:endParaRPr lang="en-US" sz="1200" dirty="0">
                        <a:solidFill>
                          <a:schemeClr val="bg2"/>
                        </a:solidFill>
                        <a:latin typeface="+mj-lt"/>
                      </a:endParaRPr>
                    </a:p>
                  </a:txBody>
                  <a:tcPr>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40000"/>
                          <a:lumOff val="60000"/>
                        </a:schemeClr>
                      </a:solidFill>
                      <a:prstDash val="solid"/>
                      <a:round/>
                      <a:headEnd type="none" w="med" len="med"/>
                      <a:tailEnd type="none" w="med" len="med"/>
                    </a:lnT>
                    <a:lnB w="12700" cap="flat" cmpd="sng" algn="ctr">
                      <a:solidFill>
                        <a:schemeClr val="tx1">
                          <a:lumMod val="40000"/>
                          <a:lumOff val="60000"/>
                        </a:schemeClr>
                      </a:solidFill>
                      <a:prstDash val="solid"/>
                      <a:round/>
                      <a:headEnd type="none" w="med" len="med"/>
                      <a:tailEnd type="none" w="med" len="med"/>
                    </a:lnB>
                    <a:solidFill>
                      <a:schemeClr val="tx2"/>
                    </a:solidFill>
                  </a:tcPr>
                </a:tc>
                <a:tc>
                  <a:txBody>
                    <a:bodyPr/>
                    <a:lstStyle/>
                    <a:p>
                      <a:r>
                        <a:rPr lang="fr-FR" sz="1100" b="0">
                          <a:solidFill>
                            <a:schemeClr val="tx1">
                              <a:lumMod val="75000"/>
                            </a:schemeClr>
                          </a:solidFill>
                          <a:latin typeface="+mj-lt"/>
                        </a:rPr>
                        <a:t>Protection des comptes de réseaux sociaux</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009900"/>
                        </a:solidFill>
                        <a:latin typeface="+mj-lt"/>
                        <a:ea typeface="Zapf Dingbats"/>
                        <a:cs typeface="Zapf Dingbat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009900"/>
                        </a:solidFill>
                        <a:latin typeface="+mj-lt"/>
                        <a:ea typeface="Zapf Dingbats"/>
                        <a:cs typeface="Zapf Dingbat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C7C9C8"/>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r h="335193">
                <a:tc rowSpan="3">
                  <a:txBody>
                    <a:bodyPr/>
                    <a:lstStyle/>
                    <a:p>
                      <a:r>
                        <a:rPr lang="fr-FR" sz="1200">
                          <a:solidFill>
                            <a:schemeClr val="bg2"/>
                          </a:solidFill>
                          <a:latin typeface="+mj-lt"/>
                        </a:rPr>
                        <a:t>PROTECTION DES EMAILS SORTANTS</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fr-FR" sz="1100" b="0">
                          <a:solidFill>
                            <a:schemeClr val="tx1">
                              <a:lumMod val="75000"/>
                            </a:schemeClr>
                          </a:solidFill>
                          <a:latin typeface="+mj-lt"/>
                        </a:rPr>
                        <a:t>Filtrage des emails sortants</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335193">
                <a:tc vMerge="1">
                  <a:txBody>
                    <a:bodyPr/>
                    <a:lstStyle/>
                    <a:p>
                      <a:endParaRPr lang="en-US" sz="1200" dirty="0">
                        <a:latin typeface="+mj-lt"/>
                      </a:endParaRPr>
                    </a:p>
                  </a:txBody>
                  <a:tcPr>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bg2"/>
                    </a:solidFill>
                  </a:tcPr>
                </a:tc>
                <a:tc>
                  <a:txBody>
                    <a:bodyPr/>
                    <a:lstStyle/>
                    <a:p>
                      <a:r>
                        <a:rPr lang="fr-FR" sz="1100" b="0">
                          <a:solidFill>
                            <a:schemeClr val="tx1">
                              <a:lumMod val="75000"/>
                            </a:schemeClr>
                          </a:solidFill>
                          <a:latin typeface="+mn-lt"/>
                          <a:ea typeface="+mn-ea"/>
                          <a:cs typeface="+mn-cs"/>
                        </a:rPr>
                        <a:t>Prévention des fuites de données</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9900"/>
                        </a:solidFill>
                        <a:effectLst/>
                        <a:uLnTx/>
                        <a:uFillTx/>
                        <a:latin typeface="Arial"/>
                        <a:ea typeface="+mn-ea"/>
                        <a:cs typeface="+mn-c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59150157"/>
                  </a:ext>
                </a:extLst>
              </a:tr>
              <a:tr h="335193">
                <a:tc vMerge="1">
                  <a:txBody>
                    <a:bodyPr/>
                    <a:lstStyle/>
                    <a:p>
                      <a:endParaRPr lang="en-US" sz="1200" dirty="0">
                        <a:latin typeface="+mj-lt"/>
                      </a:endParaRPr>
                    </a:p>
                  </a:txBody>
                  <a:tcPr>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a:solidFill>
                            <a:schemeClr val="tx1">
                              <a:lumMod val="75000"/>
                            </a:schemeClr>
                          </a:solidFill>
                          <a:latin typeface="+mn-lt"/>
                          <a:ea typeface="+mn-ea"/>
                          <a:cs typeface="+mn-cs"/>
                        </a:rPr>
                        <a:t>Chiffrement des emails</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9900"/>
                        </a:solidFill>
                        <a:effectLst/>
                        <a:uLnTx/>
                        <a:uFillTx/>
                        <a:latin typeface="Arial"/>
                        <a:ea typeface="+mn-ea"/>
                        <a:cs typeface="+mn-c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9900"/>
                        </a:solidFill>
                        <a:effectLst/>
                        <a:uLnTx/>
                        <a:uFillTx/>
                        <a:latin typeface="Arial"/>
                        <a:ea typeface="+mn-ea"/>
                        <a:cs typeface="+mn-cs"/>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629067"/>
                  </a:ext>
                </a:extLst>
              </a:tr>
              <a:tr h="274249">
                <a:tc rowSpan="2">
                  <a:txBody>
                    <a:bodyPr/>
                    <a:lstStyle/>
                    <a:p>
                      <a:r>
                        <a:rPr lang="fr-FR" sz="1200">
                          <a:solidFill>
                            <a:schemeClr val="bg2"/>
                          </a:solidFill>
                          <a:latin typeface="+mj-lt"/>
                        </a:rPr>
                        <a:t>CONTINUITÉ</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fr-FR" sz="1100" b="0" dirty="0">
                          <a:solidFill>
                            <a:schemeClr val="tx1">
                              <a:lumMod val="75000"/>
                            </a:schemeClr>
                          </a:solidFill>
                          <a:latin typeface="+mj-lt"/>
                        </a:rPr>
                        <a:t>Boîte de réception d'urgence</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chemeClr val="accent3">
                        <a:lumMod val="20000"/>
                        <a:lumOff val="80000"/>
                        <a:alpha val="25882"/>
                      </a:schemeClr>
                    </a:solidFill>
                  </a:tcPr>
                </a:tc>
                <a:extLst>
                  <a:ext uri="{0D108BD9-81ED-4DB2-BD59-A6C34878D82A}">
                    <a16:rowId xmlns:a16="http://schemas.microsoft.com/office/drawing/2014/main" val="10013"/>
                  </a:ext>
                </a:extLst>
              </a:tr>
              <a:tr h="274249">
                <a:tc vMerge="1">
                  <a:txBody>
                    <a:bodyPr/>
                    <a:lstStyle/>
                    <a:p>
                      <a:endParaRPr lang="en-US" sz="1200" dirty="0">
                        <a:latin typeface="+mj-lt"/>
                      </a:endParaRPr>
                    </a:p>
                  </a:txBody>
                  <a:tcPr>
                    <a:lnL w="12700" cap="flat" cmpd="sng" algn="ctr">
                      <a:solidFill>
                        <a:schemeClr val="tx1">
                          <a:lumMod val="40000"/>
                          <a:lumOff val="60000"/>
                        </a:schemeClr>
                      </a:solidFill>
                      <a:prstDash val="solid"/>
                      <a:round/>
                      <a:headEnd type="none" w="med" len="med"/>
                      <a:tailEnd type="none" w="med" len="med"/>
                    </a:lnL>
                    <a:lnR w="12700" cap="flat" cmpd="sng" algn="ctr">
                      <a:solidFill>
                        <a:schemeClr val="tx1">
                          <a:lumMod val="40000"/>
                          <a:lumOff val="60000"/>
                        </a:schemeClr>
                      </a:solidFill>
                      <a:prstDash val="solid"/>
                      <a:round/>
                      <a:headEnd type="none" w="med" len="med"/>
                      <a:tailEnd type="none" w="med" len="med"/>
                    </a:lnR>
                    <a:lnT w="12700" cap="flat" cmpd="sng" algn="ctr">
                      <a:solidFill>
                        <a:schemeClr val="tx1">
                          <a:lumMod val="40000"/>
                          <a:lumOff val="60000"/>
                        </a:schemeClr>
                      </a:solidFill>
                      <a:prstDash val="solid"/>
                      <a:round/>
                      <a:headEnd type="none" w="med" len="med"/>
                      <a:tailEnd type="none" w="med" len="med"/>
                    </a:lnT>
                    <a:lnB w="12700" cap="flat" cmpd="sng" algn="ctr">
                      <a:solidFill>
                        <a:schemeClr val="tx1">
                          <a:lumMod val="40000"/>
                          <a:lumOff val="60000"/>
                        </a:schemeClr>
                      </a:solidFill>
                      <a:prstDash val="solid"/>
                      <a:round/>
                      <a:headEnd type="none" w="med" len="med"/>
                      <a:tailEnd type="none" w="med" len="med"/>
                    </a:lnB>
                    <a:solidFill>
                      <a:schemeClr val="bg2"/>
                    </a:solidFill>
                  </a:tcPr>
                </a:tc>
                <a:tc>
                  <a:txBody>
                    <a:bodyPr/>
                    <a:lstStyle/>
                    <a:p>
                      <a:r>
                        <a:rPr lang="fr-FR" sz="1100" b="0">
                          <a:solidFill>
                            <a:schemeClr val="tx1">
                              <a:lumMod val="75000"/>
                            </a:schemeClr>
                          </a:solidFill>
                          <a:latin typeface="+mj-lt"/>
                        </a:rPr>
                        <a:t>Mise en file d'attente (spooling) des emails</a:t>
                      </a:r>
                    </a:p>
                  </a:txBody>
                  <a:tcPr marL="91416" marR="91416" marT="45708" marB="45708">
                    <a:lnL w="12700" cap="flat" cmpd="sng" algn="ctr">
                      <a:solidFill>
                        <a:schemeClr val="tx1">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alpha val="25882"/>
                      </a:schemeClr>
                    </a:solidFill>
                  </a:tcPr>
                </a:tc>
                <a:tc>
                  <a:txBody>
                    <a:bodyPr/>
                    <a:lstStyle/>
                    <a:p>
                      <a:pPr algn="ctr"/>
                      <a:r>
                        <a:rPr lang="fr-FR" sz="1200">
                          <a:latin typeface="+mj-lt"/>
                        </a:rPr>
                        <a:t>30 jours</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alpha val="25882"/>
                      </a:schemeClr>
                    </a:solidFill>
                  </a:tcPr>
                </a:tc>
                <a:extLst>
                  <a:ext uri="{0D108BD9-81ED-4DB2-BD59-A6C34878D82A}">
                    <a16:rowId xmlns:a16="http://schemas.microsoft.com/office/drawing/2014/main" val="10014"/>
                  </a:ext>
                </a:extLst>
              </a:tr>
              <a:tr h="335193">
                <a:tc rowSpan="3">
                  <a:txBody>
                    <a:bodyPr/>
                    <a:lstStyle/>
                    <a:p>
                      <a:r>
                        <a:rPr lang="fr-FR" sz="1200">
                          <a:solidFill>
                            <a:schemeClr val="bg2"/>
                          </a:solidFill>
                          <a:latin typeface="+mj-lt"/>
                        </a:rPr>
                        <a:t>ARCHIVAGE DES EMAILS</a:t>
                      </a:r>
                    </a:p>
                  </a:txBody>
                  <a:tcPr marL="91416" marR="91416" marT="45708" marB="45708" anchor="ctr">
                    <a:lnL w="12700" cap="flat" cmpd="sng" algn="ctr">
                      <a:solidFill>
                        <a:schemeClr val="tx1"/>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r>
                        <a:rPr lang="fr-FR" sz="1100" b="0" dirty="0">
                          <a:solidFill>
                            <a:schemeClr val="tx1">
                              <a:lumMod val="75000"/>
                            </a:schemeClr>
                          </a:solidFill>
                          <a:latin typeface="+mj-lt"/>
                        </a:rPr>
                        <a:t>Prise en charge de Microsoft Exchange et Office 365</a:t>
                      </a:r>
                    </a:p>
                  </a:txBody>
                  <a:tcPr marL="91416" marR="91416" marT="45708" marB="45708">
                    <a:lnL w="12700" cap="flat" cmpd="sng" algn="ctr">
                      <a:solidFill>
                        <a:schemeClr val="tx1">
                          <a:lumMod val="20000"/>
                          <a:lumOff val="8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rgbClr val="E1F1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dirty="0">
                          <a:ln>
                            <a:noFill/>
                          </a:ln>
                          <a:solidFill>
                            <a:srgbClr val="009900"/>
                          </a:solidFill>
                          <a:uLnTx/>
                          <a:uFillTx/>
                          <a:latin typeface="Arial"/>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rgbClr val="E1F1FF"/>
                    </a:solidFill>
                  </a:tcPr>
                </a:tc>
                <a:extLst>
                  <a:ext uri="{0D108BD9-81ED-4DB2-BD59-A6C34878D82A}">
                    <a16:rowId xmlns:a16="http://schemas.microsoft.com/office/drawing/2014/main" val="10017"/>
                  </a:ext>
                </a:extLst>
              </a:tr>
              <a:tr h="335193">
                <a:tc vMerge="1">
                  <a:txBody>
                    <a:bodyPr/>
                    <a:lstStyle/>
                    <a:p>
                      <a:endParaRPr lang="en-US" sz="1200" dirty="0">
                        <a:solidFill>
                          <a:schemeClr val="bg2"/>
                        </a:solidFill>
                        <a:latin typeface="+mj-lt"/>
                      </a:endParaRPr>
                    </a:p>
                  </a:txBody>
                  <a:tcPr>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tx2"/>
                    </a:solidFill>
                  </a:tcPr>
                </a:tc>
                <a:tc>
                  <a:txBody>
                    <a:bodyPr/>
                    <a:lstStyle/>
                    <a:p>
                      <a:r>
                        <a:rPr lang="fr-FR" sz="1100" b="0" dirty="0">
                          <a:solidFill>
                            <a:schemeClr val="tx1">
                              <a:lumMod val="75000"/>
                            </a:schemeClr>
                          </a:solidFill>
                          <a:latin typeface="+mj-lt"/>
                        </a:rPr>
                        <a:t>Recherches et investigations électroniques</a:t>
                      </a:r>
                    </a:p>
                  </a:txBody>
                  <a:tcPr marL="91416" marR="91416" marT="45708" marB="45708">
                    <a:lnL w="12700" cap="flat" cmpd="sng" algn="ctr">
                      <a:solidFill>
                        <a:schemeClr val="tx1">
                          <a:lumMod val="20000"/>
                          <a:lumOff val="8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1F1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dirty="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bg2">
                          <a:lumMod val="85000"/>
                        </a:schemeClr>
                      </a:solidFill>
                      <a:prstDash val="solid"/>
                      <a:round/>
                      <a:headEnd type="none" w="med" len="med"/>
                      <a:tailEnd type="none" w="med" len="med"/>
                    </a:lnB>
                    <a:solidFill>
                      <a:srgbClr val="E1F1FF"/>
                    </a:solidFill>
                  </a:tcPr>
                </a:tc>
                <a:extLst>
                  <a:ext uri="{0D108BD9-81ED-4DB2-BD59-A6C34878D82A}">
                    <a16:rowId xmlns:a16="http://schemas.microsoft.com/office/drawing/2014/main" val="3711391211"/>
                  </a:ext>
                </a:extLst>
              </a:tr>
              <a:tr h="335193">
                <a:tc vMerge="1">
                  <a:txBody>
                    <a:bodyPr/>
                    <a:lstStyle/>
                    <a:p>
                      <a:endParaRPr lang="en-US" sz="1200" dirty="0">
                        <a:solidFill>
                          <a:schemeClr val="bg2"/>
                        </a:solidFill>
                        <a:latin typeface="+mj-lt"/>
                      </a:endParaRPr>
                    </a:p>
                  </a:txBody>
                  <a:tcPr>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lumMod val="75000"/>
                            </a:schemeClr>
                          </a:solidFill>
                          <a:latin typeface="+mn-lt"/>
                          <a:ea typeface="+mn-ea"/>
                          <a:cs typeface="+mn-cs"/>
                        </a:rPr>
                        <a:t>Importation et exportation de données</a:t>
                      </a:r>
                    </a:p>
                  </a:txBody>
                  <a:tcPr marL="91416" marR="91416" marT="45708" marB="45708">
                    <a:lnL w="12700" cap="flat" cmpd="sng" algn="ctr">
                      <a:solidFill>
                        <a:schemeClr val="tx1">
                          <a:lumMod val="20000"/>
                          <a:lumOff val="8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1FF"/>
                    </a:solidFill>
                  </a:tcPr>
                </a:tc>
                <a:tc>
                  <a:txBody>
                    <a:bodyPr/>
                    <a:lstStyle/>
                    <a:p>
                      <a:endParaRPr lang="en-US" sz="1600" dirty="0">
                        <a:latin typeface="+mj-lt"/>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1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dirty="0">
                          <a:ln>
                            <a:noFill/>
                          </a:ln>
                          <a:solidFill>
                            <a:srgbClr val="009900"/>
                          </a:solidFill>
                          <a:uLnTx/>
                          <a:uFillTx/>
                          <a:latin typeface="+mn-lt"/>
                          <a:ea typeface="Zapf Dingbats"/>
                          <a:cs typeface="Zapf Dingbats"/>
                          <a:sym typeface="Wingdings" panose="05000000000000000000" pitchFamily="2" charset="2"/>
                        </a:rPr>
                        <a:t></a:t>
                      </a: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1FF"/>
                    </a:solidFill>
                  </a:tcPr>
                </a:tc>
                <a:extLst>
                  <a:ext uri="{0D108BD9-81ED-4DB2-BD59-A6C34878D82A}">
                    <a16:rowId xmlns:a16="http://schemas.microsoft.com/office/drawing/2014/main" val="3335510347"/>
                  </a:ext>
                </a:extLst>
              </a:tr>
            </a:tbl>
          </a:graphicData>
        </a:graphic>
      </p:graphicFrame>
    </p:spTree>
    <p:extLst>
      <p:ext uri="{BB962C8B-B14F-4D97-AF65-F5344CB8AC3E}">
        <p14:creationId xmlns:p14="http://schemas.microsoft.com/office/powerpoint/2010/main" val="25514754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val 52">
            <a:extLst>
              <a:ext uri="{FF2B5EF4-FFF2-40B4-BE49-F238E27FC236}">
                <a16:creationId xmlns:a16="http://schemas.microsoft.com/office/drawing/2014/main" id="{B44D967B-9E60-47BE-B8BD-8FA957E82FF6}"/>
              </a:ext>
            </a:extLst>
          </p:cNvPr>
          <p:cNvSpPr>
            <a:spLocks noChangeAspect="1"/>
          </p:cNvSpPr>
          <p:nvPr/>
        </p:nvSpPr>
        <p:spPr>
          <a:xfrm>
            <a:off x="1279992" y="2195332"/>
            <a:ext cx="1683065" cy="1683065"/>
          </a:xfrm>
          <a:prstGeom prst="ellipse">
            <a:avLst/>
          </a:prstGeom>
          <a:noFill/>
          <a:ln w="165100">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itle 6"/>
          <p:cNvSpPr>
            <a:spLocks noGrp="1"/>
          </p:cNvSpPr>
          <p:nvPr>
            <p:ph type="title"/>
          </p:nvPr>
        </p:nvSpPr>
        <p:spPr>
          <a:xfrm>
            <a:off x="609441" y="0"/>
            <a:ext cx="10972959" cy="1219200"/>
          </a:xfrm>
        </p:spPr>
        <p:txBody>
          <a:bodyPr>
            <a:normAutofit/>
          </a:bodyPr>
          <a:lstStyle/>
          <a:p>
            <a:r>
              <a:rPr lang="fr-FR" sz="2900" dirty="0">
                <a:latin typeface="+mn-lt"/>
              </a:rPr>
              <a:t>Analyse de rentabilisation —  Bien au-delà des frais de licence</a:t>
            </a:r>
          </a:p>
        </p:txBody>
      </p:sp>
      <p:sp>
        <p:nvSpPr>
          <p:cNvPr id="29" name="Rectangle 28"/>
          <p:cNvSpPr/>
          <p:nvPr/>
        </p:nvSpPr>
        <p:spPr bwMode="gray">
          <a:xfrm>
            <a:off x="609441" y="4438397"/>
            <a:ext cx="2971026" cy="646163"/>
          </a:xfrm>
          <a:prstGeom prst="rect">
            <a:avLst/>
          </a:prstGeom>
        </p:spPr>
        <p:txBody>
          <a:bodyPr wrap="square" anchor="ctr" anchorCtr="0">
            <a:spAutoFit/>
          </a:bodyPr>
          <a:lstStyle/>
          <a:p>
            <a:pPr algn="ctr" defTabSz="914126">
              <a:lnSpc>
                <a:spcPct val="90000"/>
              </a:lnSpc>
              <a:defRPr/>
            </a:pPr>
            <a:r>
              <a:rPr lang="fr-FR" sz="1999">
                <a:ea typeface="Avenir Book" charset="0"/>
                <a:cs typeface="Avenir Book" charset="0"/>
              </a:rPr>
              <a:t>emails malveillants non détectés par mois*</a:t>
            </a:r>
          </a:p>
        </p:txBody>
      </p:sp>
      <p:sp>
        <p:nvSpPr>
          <p:cNvPr id="32" name="Rectangle 31"/>
          <p:cNvSpPr/>
          <p:nvPr/>
        </p:nvSpPr>
        <p:spPr bwMode="gray">
          <a:xfrm>
            <a:off x="1163162" y="2652245"/>
            <a:ext cx="1798030" cy="769241"/>
          </a:xfrm>
          <a:prstGeom prst="rect">
            <a:avLst/>
          </a:prstGeom>
        </p:spPr>
        <p:txBody>
          <a:bodyPr wrap="square" anchor="ctr" anchorCtr="0">
            <a:spAutoFit/>
          </a:bodyPr>
          <a:lstStyle/>
          <a:p>
            <a:pPr algn="ctr" defTabSz="914126">
              <a:lnSpc>
                <a:spcPct val="90000"/>
              </a:lnSpc>
              <a:defRPr/>
            </a:pPr>
            <a:r>
              <a:rPr lang="fr-FR" sz="4799" b="1">
                <a:ea typeface="Avenir Book" charset="0"/>
                <a:cs typeface="Avenir Book" charset="0"/>
              </a:rPr>
              <a:t>~200</a:t>
            </a:r>
          </a:p>
        </p:txBody>
      </p:sp>
      <p:sp>
        <p:nvSpPr>
          <p:cNvPr id="33" name="Rectangle 32"/>
          <p:cNvSpPr/>
          <p:nvPr/>
        </p:nvSpPr>
        <p:spPr bwMode="gray">
          <a:xfrm>
            <a:off x="4255000" y="4427506"/>
            <a:ext cx="3275747" cy="646163"/>
          </a:xfrm>
          <a:prstGeom prst="rect">
            <a:avLst/>
          </a:prstGeom>
        </p:spPr>
        <p:txBody>
          <a:bodyPr wrap="square" anchor="ctr" anchorCtr="0">
            <a:spAutoFit/>
          </a:bodyPr>
          <a:lstStyle/>
          <a:p>
            <a:pPr algn="ctr" defTabSz="914126">
              <a:lnSpc>
                <a:spcPct val="90000"/>
              </a:lnSpc>
              <a:defRPr/>
            </a:pPr>
            <a:r>
              <a:rPr lang="fr-FR" sz="1999">
                <a:ea typeface="Avenir Book" charset="0"/>
                <a:cs typeface="Avenir Book" charset="0"/>
              </a:rPr>
              <a:t>Temps moyen nécessaire à l'équipe informatique pour examiner un incident</a:t>
            </a:r>
          </a:p>
        </p:txBody>
      </p:sp>
      <p:sp>
        <p:nvSpPr>
          <p:cNvPr id="34" name="Rectangle 33"/>
          <p:cNvSpPr/>
          <p:nvPr/>
        </p:nvSpPr>
        <p:spPr bwMode="gray">
          <a:xfrm>
            <a:off x="7913052" y="4458801"/>
            <a:ext cx="3971052" cy="646163"/>
          </a:xfrm>
          <a:prstGeom prst="rect">
            <a:avLst/>
          </a:prstGeom>
        </p:spPr>
        <p:txBody>
          <a:bodyPr wrap="square" anchor="ctr" anchorCtr="0">
            <a:spAutoFit/>
          </a:bodyPr>
          <a:lstStyle/>
          <a:p>
            <a:pPr algn="ctr" defTabSz="914126">
              <a:lnSpc>
                <a:spcPct val="90000"/>
              </a:lnSpc>
              <a:defRPr/>
            </a:pPr>
            <a:r>
              <a:rPr lang="fr-FR" sz="1999">
                <a:ea typeface="Avenir Book" charset="0"/>
                <a:cs typeface="Avenir Book" charset="0"/>
              </a:rPr>
              <a:t>Économies informatiques annuelles grâce à la</a:t>
            </a:r>
          </a:p>
          <a:p>
            <a:pPr algn="ctr" defTabSz="914126">
              <a:lnSpc>
                <a:spcPct val="90000"/>
              </a:lnSpc>
              <a:defRPr/>
            </a:pPr>
            <a:r>
              <a:rPr lang="fr-FR" sz="1999">
                <a:ea typeface="Avenir Book" charset="0"/>
                <a:cs typeface="Avenir Book" charset="0"/>
              </a:rPr>
              <a:t>solution Proofpoint </a:t>
            </a:r>
          </a:p>
        </p:txBody>
      </p:sp>
      <p:pic>
        <p:nvPicPr>
          <p:cNvPr id="36" name="Picture 35" descr="SymMacToolkit:Users:renga_srinivas:Desktop:Screen Shot 2016-02-20 at 11.11.18 AM.png"/>
          <p:cNvPicPr/>
          <p:nvPr/>
        </p:nvPicPr>
        <p:blipFill rotWithShape="1">
          <a:blip r:embed="rId3" cstate="print">
            <a:extLst>
              <a:ext uri="{BEBA8EAE-BF5A-486C-A8C5-ECC9F3942E4B}">
                <a14:imgProps xmlns:a14="http://schemas.microsoft.com/office/drawing/2010/main">
                  <a14:imgLayer r:embed="rId4">
                    <a14:imgEffect>
                      <a14:backgroundRemoval t="0" b="100000" l="2235" r="96369"/>
                    </a14:imgEffect>
                  </a14:imgLayer>
                </a14:imgProps>
              </a:ext>
              <a:ext uri="{28A0092B-C50C-407E-A947-70E740481C1C}">
                <a14:useLocalDpi xmlns:a14="http://schemas.microsoft.com/office/drawing/2010/main"/>
              </a:ext>
            </a:extLst>
          </a:blip>
          <a:srcRect/>
          <a:stretch/>
        </p:blipFill>
        <p:spPr bwMode="auto">
          <a:xfrm>
            <a:off x="9352945" y="2130682"/>
            <a:ext cx="1091267" cy="904417"/>
          </a:xfrm>
          <a:prstGeom prst="rect">
            <a:avLst/>
          </a:prstGeom>
          <a:noFill/>
          <a:ln>
            <a:noFill/>
          </a:ln>
        </p:spPr>
      </p:pic>
      <p:sp>
        <p:nvSpPr>
          <p:cNvPr id="37" name="Rectangle 36"/>
          <p:cNvSpPr/>
          <p:nvPr/>
        </p:nvSpPr>
        <p:spPr bwMode="gray">
          <a:xfrm>
            <a:off x="8559812" y="3043018"/>
            <a:ext cx="3324292" cy="756933"/>
          </a:xfrm>
          <a:prstGeom prst="rect">
            <a:avLst/>
          </a:prstGeom>
        </p:spPr>
        <p:txBody>
          <a:bodyPr wrap="square" anchor="ctr" anchorCtr="0">
            <a:spAutoFit/>
          </a:bodyPr>
          <a:lstStyle/>
          <a:p>
            <a:pPr algn="ctr" defTabSz="914126">
              <a:lnSpc>
                <a:spcPct val="90000"/>
              </a:lnSpc>
              <a:defRPr/>
            </a:pPr>
            <a:r>
              <a:rPr lang="fr-FR" sz="4799" b="1" dirty="0">
                <a:ea typeface="Articulat CF" charset="0"/>
                <a:cs typeface="Articulat CF" charset="0"/>
              </a:rPr>
              <a:t>23 000 $</a:t>
            </a:r>
          </a:p>
        </p:txBody>
      </p:sp>
      <p:grpSp>
        <p:nvGrpSpPr>
          <p:cNvPr id="39" name="Group 38"/>
          <p:cNvGrpSpPr/>
          <p:nvPr/>
        </p:nvGrpSpPr>
        <p:grpSpPr>
          <a:xfrm>
            <a:off x="5017569" y="2995249"/>
            <a:ext cx="2153687" cy="738472"/>
            <a:chOff x="3657089" y="2733297"/>
            <a:chExt cx="2154248" cy="738664"/>
          </a:xfrm>
        </p:grpSpPr>
        <p:sp>
          <p:nvSpPr>
            <p:cNvPr id="49" name="TextBox 48"/>
            <p:cNvSpPr txBox="1"/>
            <p:nvPr/>
          </p:nvSpPr>
          <p:spPr>
            <a:xfrm>
              <a:off x="3657089" y="2733297"/>
              <a:ext cx="2060965" cy="738664"/>
            </a:xfrm>
            <a:prstGeom prst="rect">
              <a:avLst/>
            </a:prstGeom>
            <a:noFill/>
          </p:spPr>
          <p:txBody>
            <a:bodyPr wrap="square" lIns="0" tIns="0" rIns="0" bIns="0" rtlCol="0">
              <a:spAutoFit/>
            </a:bodyPr>
            <a:lstStyle/>
            <a:p>
              <a:pPr defTabSz="914126">
                <a:defRPr/>
              </a:pPr>
              <a:r>
                <a:rPr lang="fr-FR" sz="4799" b="1">
                  <a:ea typeface="Avenir Book" charset="0"/>
                  <a:cs typeface="Avenir Book" charset="0"/>
                </a:rPr>
                <a:t>10</a:t>
              </a:r>
            </a:p>
          </p:txBody>
        </p:sp>
        <p:sp>
          <p:nvSpPr>
            <p:cNvPr id="50" name="TextBox 49"/>
            <p:cNvSpPr txBox="1"/>
            <p:nvPr/>
          </p:nvSpPr>
          <p:spPr>
            <a:xfrm>
              <a:off x="4529461" y="2898133"/>
              <a:ext cx="1281876" cy="369332"/>
            </a:xfrm>
            <a:prstGeom prst="rect">
              <a:avLst/>
            </a:prstGeom>
            <a:noFill/>
          </p:spPr>
          <p:txBody>
            <a:bodyPr wrap="square" lIns="0" tIns="0" rIns="0" bIns="0" rtlCol="0">
              <a:spAutoFit/>
            </a:bodyPr>
            <a:lstStyle/>
            <a:p>
              <a:pPr defTabSz="914126">
                <a:defRPr/>
              </a:pPr>
              <a:r>
                <a:rPr lang="fr-FR" sz="2399" b="1">
                  <a:ea typeface="Avenir Book" charset="0"/>
                  <a:cs typeface="Avenir Book" charset="0"/>
                </a:rPr>
                <a:t>minutes</a:t>
              </a:r>
            </a:p>
          </p:txBody>
        </p:sp>
      </p:grpSp>
      <p:grpSp>
        <p:nvGrpSpPr>
          <p:cNvPr id="40" name="Group 293"/>
          <p:cNvGrpSpPr>
            <a:grpSpLocks noChangeAspect="1"/>
          </p:cNvGrpSpPr>
          <p:nvPr/>
        </p:nvGrpSpPr>
        <p:grpSpPr bwMode="auto">
          <a:xfrm>
            <a:off x="5730750" y="2619494"/>
            <a:ext cx="57767" cy="209831"/>
            <a:chOff x="3877" y="1795"/>
            <a:chExt cx="107" cy="372"/>
          </a:xfrm>
          <a:solidFill>
            <a:srgbClr val="404040"/>
          </a:solidFill>
        </p:grpSpPr>
        <p:sp>
          <p:nvSpPr>
            <p:cNvPr id="42" name="Freeform 295"/>
            <p:cNvSpPr>
              <a:spLocks/>
            </p:cNvSpPr>
            <p:nvPr/>
          </p:nvSpPr>
          <p:spPr bwMode="auto">
            <a:xfrm>
              <a:off x="3887" y="1795"/>
              <a:ext cx="76" cy="155"/>
            </a:xfrm>
            <a:custGeom>
              <a:avLst/>
              <a:gdLst>
                <a:gd name="T0" fmla="*/ 0 w 32"/>
                <a:gd name="T1" fmla="*/ 16 h 65"/>
                <a:gd name="T2" fmla="*/ 16 w 32"/>
                <a:gd name="T3" fmla="*/ 0 h 65"/>
                <a:gd name="T4" fmla="*/ 32 w 32"/>
                <a:gd name="T5" fmla="*/ 16 h 65"/>
                <a:gd name="T6" fmla="*/ 32 w 32"/>
                <a:gd name="T7" fmla="*/ 49 h 65"/>
                <a:gd name="T8" fmla="*/ 16 w 32"/>
                <a:gd name="T9" fmla="*/ 65 h 65"/>
                <a:gd name="T10" fmla="*/ 0 w 32"/>
                <a:gd name="T11" fmla="*/ 49 h 65"/>
                <a:gd name="T12" fmla="*/ 0 w 32"/>
                <a:gd name="T13" fmla="*/ 16 h 65"/>
              </a:gdLst>
              <a:ahLst/>
              <a:cxnLst>
                <a:cxn ang="0">
                  <a:pos x="T0" y="T1"/>
                </a:cxn>
                <a:cxn ang="0">
                  <a:pos x="T2" y="T3"/>
                </a:cxn>
                <a:cxn ang="0">
                  <a:pos x="T4" y="T5"/>
                </a:cxn>
                <a:cxn ang="0">
                  <a:pos x="T6" y="T7"/>
                </a:cxn>
                <a:cxn ang="0">
                  <a:pos x="T8" y="T9"/>
                </a:cxn>
                <a:cxn ang="0">
                  <a:pos x="T10" y="T11"/>
                </a:cxn>
                <a:cxn ang="0">
                  <a:pos x="T12" y="T13"/>
                </a:cxn>
              </a:cxnLst>
              <a:rect l="0" t="0" r="r" b="b"/>
              <a:pathLst>
                <a:path w="32" h="65">
                  <a:moveTo>
                    <a:pt x="0" y="16"/>
                  </a:moveTo>
                  <a:cubicBezTo>
                    <a:pt x="0" y="7"/>
                    <a:pt x="7" y="0"/>
                    <a:pt x="16" y="0"/>
                  </a:cubicBezTo>
                  <a:cubicBezTo>
                    <a:pt x="25" y="0"/>
                    <a:pt x="32" y="7"/>
                    <a:pt x="32" y="16"/>
                  </a:cubicBezTo>
                  <a:cubicBezTo>
                    <a:pt x="32" y="49"/>
                    <a:pt x="32" y="49"/>
                    <a:pt x="32" y="49"/>
                  </a:cubicBezTo>
                  <a:cubicBezTo>
                    <a:pt x="32" y="58"/>
                    <a:pt x="25" y="65"/>
                    <a:pt x="16" y="65"/>
                  </a:cubicBezTo>
                  <a:cubicBezTo>
                    <a:pt x="7" y="65"/>
                    <a:pt x="0" y="58"/>
                    <a:pt x="0" y="49"/>
                  </a:cubicBezTo>
                  <a:cubicBezTo>
                    <a:pt x="0" y="16"/>
                    <a:pt x="0" y="16"/>
                    <a:pt x="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126">
                <a:defRPr/>
              </a:pPr>
              <a:endParaRPr lang="en-CA" sz="1799" kern="0" dirty="0">
                <a:solidFill>
                  <a:srgbClr val="404040"/>
                </a:solidFill>
                <a:latin typeface="Calibri"/>
              </a:endParaRPr>
            </a:p>
          </p:txBody>
        </p:sp>
        <p:sp>
          <p:nvSpPr>
            <p:cNvPr id="45" name="Freeform 298"/>
            <p:cNvSpPr>
              <a:spLocks/>
            </p:cNvSpPr>
            <p:nvPr/>
          </p:nvSpPr>
          <p:spPr bwMode="auto">
            <a:xfrm>
              <a:off x="3877" y="2081"/>
              <a:ext cx="107" cy="86"/>
            </a:xfrm>
            <a:custGeom>
              <a:avLst/>
              <a:gdLst>
                <a:gd name="T0" fmla="*/ 0 w 45"/>
                <a:gd name="T1" fmla="*/ 36 h 36"/>
                <a:gd name="T2" fmla="*/ 0 w 45"/>
                <a:gd name="T3" fmla="*/ 0 h 36"/>
                <a:gd name="T4" fmla="*/ 45 w 45"/>
                <a:gd name="T5" fmla="*/ 0 h 36"/>
                <a:gd name="T6" fmla="*/ 45 w 45"/>
                <a:gd name="T7" fmla="*/ 17 h 36"/>
                <a:gd name="T8" fmla="*/ 0 w 45"/>
                <a:gd name="T9" fmla="*/ 36 h 36"/>
              </a:gdLst>
              <a:ahLst/>
              <a:cxnLst>
                <a:cxn ang="0">
                  <a:pos x="T0" y="T1"/>
                </a:cxn>
                <a:cxn ang="0">
                  <a:pos x="T2" y="T3"/>
                </a:cxn>
                <a:cxn ang="0">
                  <a:pos x="T4" y="T5"/>
                </a:cxn>
                <a:cxn ang="0">
                  <a:pos x="T6" y="T7"/>
                </a:cxn>
                <a:cxn ang="0">
                  <a:pos x="T8" y="T9"/>
                </a:cxn>
              </a:cxnLst>
              <a:rect l="0" t="0" r="r" b="b"/>
              <a:pathLst>
                <a:path w="45" h="36">
                  <a:moveTo>
                    <a:pt x="0" y="36"/>
                  </a:moveTo>
                  <a:cubicBezTo>
                    <a:pt x="0" y="0"/>
                    <a:pt x="0" y="0"/>
                    <a:pt x="0" y="0"/>
                  </a:cubicBezTo>
                  <a:cubicBezTo>
                    <a:pt x="45" y="0"/>
                    <a:pt x="45" y="0"/>
                    <a:pt x="45" y="0"/>
                  </a:cubicBezTo>
                  <a:cubicBezTo>
                    <a:pt x="45" y="17"/>
                    <a:pt x="45" y="17"/>
                    <a:pt x="45" y="17"/>
                  </a:cubicBezTo>
                  <a:cubicBezTo>
                    <a:pt x="28" y="19"/>
                    <a:pt x="13" y="26"/>
                    <a:pt x="0"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126">
                <a:defRPr/>
              </a:pPr>
              <a:endParaRPr lang="en-CA" sz="1799" kern="0" dirty="0">
                <a:solidFill>
                  <a:srgbClr val="404040"/>
                </a:solidFill>
                <a:latin typeface="Calibri"/>
              </a:endParaRPr>
            </a:p>
          </p:txBody>
        </p:sp>
      </p:grpSp>
      <p:grpSp>
        <p:nvGrpSpPr>
          <p:cNvPr id="61" name="Group 60"/>
          <p:cNvGrpSpPr/>
          <p:nvPr/>
        </p:nvGrpSpPr>
        <p:grpSpPr>
          <a:xfrm>
            <a:off x="5706935" y="2370013"/>
            <a:ext cx="844558" cy="751951"/>
            <a:chOff x="4805111" y="1999060"/>
            <a:chExt cx="844778" cy="752147"/>
          </a:xfrm>
        </p:grpSpPr>
        <p:pic>
          <p:nvPicPr>
            <p:cNvPr id="51" name="Picture 50"/>
            <p:cNvPicPr>
              <a:picLocks noChangeAspect="1"/>
            </p:cNvPicPr>
            <p:nvPr/>
          </p:nvPicPr>
          <p:blipFill>
            <a:blip r:embed="rId5"/>
            <a:stretch>
              <a:fillRect/>
            </a:stretch>
          </p:blipFill>
          <p:spPr>
            <a:xfrm>
              <a:off x="4805111" y="1999060"/>
              <a:ext cx="716200" cy="716200"/>
            </a:xfrm>
            <a:prstGeom prst="ellipse">
              <a:avLst/>
            </a:prstGeom>
          </p:spPr>
        </p:pic>
        <p:grpSp>
          <p:nvGrpSpPr>
            <p:cNvPr id="56" name="Group 495"/>
            <p:cNvGrpSpPr>
              <a:grpSpLocks noChangeAspect="1"/>
            </p:cNvGrpSpPr>
            <p:nvPr/>
          </p:nvGrpSpPr>
          <p:grpSpPr bwMode="gray">
            <a:xfrm>
              <a:off x="5407936" y="2525188"/>
              <a:ext cx="241953" cy="226019"/>
              <a:chOff x="2314" y="651"/>
              <a:chExt cx="3050" cy="2727"/>
            </a:xfrm>
            <a:solidFill>
              <a:srgbClr val="FDBA30"/>
            </a:solidFill>
          </p:grpSpPr>
          <p:sp>
            <p:nvSpPr>
              <p:cNvPr id="57" name="Freeform 497"/>
              <p:cNvSpPr>
                <a:spLocks/>
              </p:cNvSpPr>
              <p:nvPr/>
            </p:nvSpPr>
            <p:spPr bwMode="gray">
              <a:xfrm>
                <a:off x="3897" y="1091"/>
                <a:ext cx="1467" cy="2287"/>
              </a:xfrm>
              <a:custGeom>
                <a:avLst/>
                <a:gdLst>
                  <a:gd name="T0" fmla="*/ 596 w 620"/>
                  <a:gd name="T1" fmla="*/ 566 h 967"/>
                  <a:gd name="T2" fmla="*/ 451 w 620"/>
                  <a:gd name="T3" fmla="*/ 431 h 967"/>
                  <a:gd name="T4" fmla="*/ 426 w 620"/>
                  <a:gd name="T5" fmla="*/ 408 h 967"/>
                  <a:gd name="T6" fmla="*/ 426 w 620"/>
                  <a:gd name="T7" fmla="*/ 408 h 967"/>
                  <a:gd name="T8" fmla="*/ 425 w 620"/>
                  <a:gd name="T9" fmla="*/ 408 h 967"/>
                  <a:gd name="T10" fmla="*/ 327 w 620"/>
                  <a:gd name="T11" fmla="*/ 408 h 967"/>
                  <a:gd name="T12" fmla="*/ 299 w 620"/>
                  <a:gd name="T13" fmla="*/ 294 h 967"/>
                  <a:gd name="T14" fmla="*/ 383 w 620"/>
                  <a:gd name="T15" fmla="*/ 209 h 967"/>
                  <a:gd name="T16" fmla="*/ 388 w 620"/>
                  <a:gd name="T17" fmla="*/ 203 h 967"/>
                  <a:gd name="T18" fmla="*/ 388 w 620"/>
                  <a:gd name="T19" fmla="*/ 202 h 967"/>
                  <a:gd name="T20" fmla="*/ 388 w 620"/>
                  <a:gd name="T21" fmla="*/ 201 h 967"/>
                  <a:gd name="T22" fmla="*/ 391 w 620"/>
                  <a:gd name="T23" fmla="*/ 192 h 967"/>
                  <a:gd name="T24" fmla="*/ 526 w 620"/>
                  <a:gd name="T25" fmla="*/ 47 h 967"/>
                  <a:gd name="T26" fmla="*/ 549 w 620"/>
                  <a:gd name="T27" fmla="*/ 22 h 967"/>
                  <a:gd name="T28" fmla="*/ 518 w 620"/>
                  <a:gd name="T29" fmla="*/ 2 h 967"/>
                  <a:gd name="T30" fmla="*/ 348 w 620"/>
                  <a:gd name="T31" fmla="*/ 175 h 967"/>
                  <a:gd name="T32" fmla="*/ 277 w 620"/>
                  <a:gd name="T33" fmla="*/ 246 h 967"/>
                  <a:gd name="T34" fmla="*/ 272 w 620"/>
                  <a:gd name="T35" fmla="*/ 238 h 967"/>
                  <a:gd name="T36" fmla="*/ 0 w 620"/>
                  <a:gd name="T37" fmla="*/ 360 h 967"/>
                  <a:gd name="T38" fmla="*/ 0 w 620"/>
                  <a:gd name="T39" fmla="*/ 879 h 967"/>
                  <a:gd name="T40" fmla="*/ 269 w 620"/>
                  <a:gd name="T41" fmla="*/ 700 h 967"/>
                  <a:gd name="T42" fmla="*/ 360 w 620"/>
                  <a:gd name="T43" fmla="*/ 791 h 967"/>
                  <a:gd name="T44" fmla="*/ 530 w 620"/>
                  <a:gd name="T45" fmla="*/ 964 h 967"/>
                  <a:gd name="T46" fmla="*/ 561 w 620"/>
                  <a:gd name="T47" fmla="*/ 945 h 967"/>
                  <a:gd name="T48" fmla="*/ 538 w 620"/>
                  <a:gd name="T49" fmla="*/ 920 h 967"/>
                  <a:gd name="T50" fmla="*/ 403 w 620"/>
                  <a:gd name="T51" fmla="*/ 775 h 967"/>
                  <a:gd name="T52" fmla="*/ 401 w 620"/>
                  <a:gd name="T53" fmla="*/ 766 h 967"/>
                  <a:gd name="T54" fmla="*/ 400 w 620"/>
                  <a:gd name="T55" fmla="*/ 765 h 967"/>
                  <a:gd name="T56" fmla="*/ 400 w 620"/>
                  <a:gd name="T57" fmla="*/ 764 h 967"/>
                  <a:gd name="T58" fmla="*/ 395 w 620"/>
                  <a:gd name="T59" fmla="*/ 758 h 967"/>
                  <a:gd name="T60" fmla="*/ 292 w 620"/>
                  <a:gd name="T61" fmla="*/ 654 h 967"/>
                  <a:gd name="T62" fmla="*/ 331 w 620"/>
                  <a:gd name="T63" fmla="*/ 466 h 967"/>
                  <a:gd name="T64" fmla="*/ 331 w 620"/>
                  <a:gd name="T65" fmla="*/ 457 h 967"/>
                  <a:gd name="T66" fmla="*/ 411 w 620"/>
                  <a:gd name="T67" fmla="*/ 457 h 967"/>
                  <a:gd name="T68" fmla="*/ 591 w 620"/>
                  <a:gd name="T69" fmla="*/ 611 h 967"/>
                  <a:gd name="T70" fmla="*/ 620 w 620"/>
                  <a:gd name="T71" fmla="*/ 589 h 967"/>
                  <a:gd name="T72" fmla="*/ 596 w 620"/>
                  <a:gd name="T73" fmla="*/ 566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967">
                    <a:moveTo>
                      <a:pt x="596" y="566"/>
                    </a:moveTo>
                    <a:cubicBezTo>
                      <a:pt x="521" y="554"/>
                      <a:pt x="468" y="505"/>
                      <a:pt x="451" y="431"/>
                    </a:cubicBezTo>
                    <a:cubicBezTo>
                      <a:pt x="449" y="419"/>
                      <a:pt x="439" y="409"/>
                      <a:pt x="426" y="408"/>
                    </a:cubicBezTo>
                    <a:cubicBezTo>
                      <a:pt x="426" y="408"/>
                      <a:pt x="426" y="408"/>
                      <a:pt x="426" y="408"/>
                    </a:cubicBezTo>
                    <a:cubicBezTo>
                      <a:pt x="426" y="408"/>
                      <a:pt x="425" y="408"/>
                      <a:pt x="425" y="408"/>
                    </a:cubicBezTo>
                    <a:cubicBezTo>
                      <a:pt x="327" y="408"/>
                      <a:pt x="327" y="408"/>
                      <a:pt x="327" y="408"/>
                    </a:cubicBezTo>
                    <a:cubicBezTo>
                      <a:pt x="322" y="368"/>
                      <a:pt x="313" y="329"/>
                      <a:pt x="299" y="294"/>
                    </a:cubicBezTo>
                    <a:cubicBezTo>
                      <a:pt x="383" y="209"/>
                      <a:pt x="383" y="209"/>
                      <a:pt x="383" y="209"/>
                    </a:cubicBezTo>
                    <a:cubicBezTo>
                      <a:pt x="385" y="207"/>
                      <a:pt x="386" y="205"/>
                      <a:pt x="388" y="203"/>
                    </a:cubicBezTo>
                    <a:cubicBezTo>
                      <a:pt x="388" y="202"/>
                      <a:pt x="388" y="202"/>
                      <a:pt x="388" y="202"/>
                    </a:cubicBezTo>
                    <a:cubicBezTo>
                      <a:pt x="388" y="201"/>
                      <a:pt x="388" y="201"/>
                      <a:pt x="388" y="201"/>
                    </a:cubicBezTo>
                    <a:cubicBezTo>
                      <a:pt x="390" y="198"/>
                      <a:pt x="391" y="195"/>
                      <a:pt x="391" y="192"/>
                    </a:cubicBezTo>
                    <a:cubicBezTo>
                      <a:pt x="403" y="117"/>
                      <a:pt x="452" y="64"/>
                      <a:pt x="526" y="47"/>
                    </a:cubicBezTo>
                    <a:cubicBezTo>
                      <a:pt x="538" y="45"/>
                      <a:pt x="548" y="35"/>
                      <a:pt x="549" y="22"/>
                    </a:cubicBezTo>
                    <a:cubicBezTo>
                      <a:pt x="548" y="7"/>
                      <a:pt x="531" y="0"/>
                      <a:pt x="518" y="2"/>
                    </a:cubicBezTo>
                    <a:cubicBezTo>
                      <a:pt x="428" y="22"/>
                      <a:pt x="366" y="86"/>
                      <a:pt x="348" y="175"/>
                    </a:cubicBezTo>
                    <a:cubicBezTo>
                      <a:pt x="277" y="246"/>
                      <a:pt x="277" y="246"/>
                      <a:pt x="277" y="246"/>
                    </a:cubicBezTo>
                    <a:cubicBezTo>
                      <a:pt x="275" y="244"/>
                      <a:pt x="274" y="241"/>
                      <a:pt x="272" y="238"/>
                    </a:cubicBezTo>
                    <a:cubicBezTo>
                      <a:pt x="0" y="360"/>
                      <a:pt x="0" y="360"/>
                      <a:pt x="0" y="360"/>
                    </a:cubicBezTo>
                    <a:cubicBezTo>
                      <a:pt x="0" y="879"/>
                      <a:pt x="0" y="879"/>
                      <a:pt x="0" y="879"/>
                    </a:cubicBezTo>
                    <a:cubicBezTo>
                      <a:pt x="112" y="871"/>
                      <a:pt x="209" y="802"/>
                      <a:pt x="269" y="700"/>
                    </a:cubicBezTo>
                    <a:cubicBezTo>
                      <a:pt x="360" y="791"/>
                      <a:pt x="360" y="791"/>
                      <a:pt x="360" y="791"/>
                    </a:cubicBezTo>
                    <a:cubicBezTo>
                      <a:pt x="378" y="880"/>
                      <a:pt x="440" y="944"/>
                      <a:pt x="530" y="964"/>
                    </a:cubicBezTo>
                    <a:cubicBezTo>
                      <a:pt x="543" y="967"/>
                      <a:pt x="560" y="960"/>
                      <a:pt x="561" y="945"/>
                    </a:cubicBezTo>
                    <a:cubicBezTo>
                      <a:pt x="561" y="932"/>
                      <a:pt x="550" y="922"/>
                      <a:pt x="538" y="920"/>
                    </a:cubicBezTo>
                    <a:cubicBezTo>
                      <a:pt x="464" y="902"/>
                      <a:pt x="415" y="850"/>
                      <a:pt x="403" y="775"/>
                    </a:cubicBezTo>
                    <a:cubicBezTo>
                      <a:pt x="403" y="772"/>
                      <a:pt x="402" y="769"/>
                      <a:pt x="401" y="766"/>
                    </a:cubicBezTo>
                    <a:cubicBezTo>
                      <a:pt x="401" y="765"/>
                      <a:pt x="400" y="765"/>
                      <a:pt x="400" y="765"/>
                    </a:cubicBezTo>
                    <a:cubicBezTo>
                      <a:pt x="400" y="764"/>
                      <a:pt x="400" y="764"/>
                      <a:pt x="400" y="764"/>
                    </a:cubicBezTo>
                    <a:cubicBezTo>
                      <a:pt x="399" y="762"/>
                      <a:pt x="397" y="760"/>
                      <a:pt x="395" y="758"/>
                    </a:cubicBezTo>
                    <a:cubicBezTo>
                      <a:pt x="292" y="654"/>
                      <a:pt x="292" y="654"/>
                      <a:pt x="292" y="654"/>
                    </a:cubicBezTo>
                    <a:cubicBezTo>
                      <a:pt x="317" y="598"/>
                      <a:pt x="331" y="534"/>
                      <a:pt x="331" y="466"/>
                    </a:cubicBezTo>
                    <a:cubicBezTo>
                      <a:pt x="331" y="463"/>
                      <a:pt x="331" y="460"/>
                      <a:pt x="331" y="457"/>
                    </a:cubicBezTo>
                    <a:cubicBezTo>
                      <a:pt x="411" y="457"/>
                      <a:pt x="411" y="457"/>
                      <a:pt x="411" y="457"/>
                    </a:cubicBezTo>
                    <a:cubicBezTo>
                      <a:pt x="436" y="541"/>
                      <a:pt x="502" y="598"/>
                      <a:pt x="591" y="611"/>
                    </a:cubicBezTo>
                    <a:cubicBezTo>
                      <a:pt x="604" y="612"/>
                      <a:pt x="620" y="605"/>
                      <a:pt x="620" y="589"/>
                    </a:cubicBezTo>
                    <a:cubicBezTo>
                      <a:pt x="619" y="577"/>
                      <a:pt x="608" y="567"/>
                      <a:pt x="596" y="56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126">
                  <a:defRPr/>
                </a:pPr>
                <a:endParaRPr lang="en-CA" sz="1799" dirty="0">
                  <a:solidFill>
                    <a:srgbClr val="404040"/>
                  </a:solidFill>
                  <a:latin typeface="Calibri"/>
                </a:endParaRPr>
              </a:p>
            </p:txBody>
          </p:sp>
          <p:sp>
            <p:nvSpPr>
              <p:cNvPr id="58" name="Freeform 498"/>
              <p:cNvSpPr>
                <a:spLocks noEditPoints="1"/>
              </p:cNvSpPr>
              <p:nvPr/>
            </p:nvSpPr>
            <p:spPr bwMode="gray">
              <a:xfrm>
                <a:off x="3201" y="651"/>
                <a:ext cx="1278" cy="1195"/>
              </a:xfrm>
              <a:custGeom>
                <a:avLst/>
                <a:gdLst>
                  <a:gd name="T0" fmla="*/ 521 w 540"/>
                  <a:gd name="T1" fmla="*/ 339 h 505"/>
                  <a:gd name="T2" fmla="*/ 360 w 540"/>
                  <a:gd name="T3" fmla="*/ 0 h 505"/>
                  <a:gd name="T4" fmla="*/ 270 w 540"/>
                  <a:gd name="T5" fmla="*/ 64 h 505"/>
                  <a:gd name="T6" fmla="*/ 177 w 540"/>
                  <a:gd name="T7" fmla="*/ 0 h 505"/>
                  <a:gd name="T8" fmla="*/ 18 w 540"/>
                  <a:gd name="T9" fmla="*/ 339 h 505"/>
                  <a:gd name="T10" fmla="*/ 0 w 540"/>
                  <a:gd name="T11" fmla="*/ 383 h 505"/>
                  <a:gd name="T12" fmla="*/ 500 w 540"/>
                  <a:gd name="T13" fmla="*/ 337 h 505"/>
                  <a:gd name="T14" fmla="*/ 470 w 540"/>
                  <a:gd name="T15" fmla="*/ 310 h 505"/>
                  <a:gd name="T16" fmla="*/ 500 w 540"/>
                  <a:gd name="T17" fmla="*/ 336 h 505"/>
                  <a:gd name="T18" fmla="*/ 492 w 540"/>
                  <a:gd name="T19" fmla="*/ 329 h 505"/>
                  <a:gd name="T20" fmla="*/ 485 w 540"/>
                  <a:gd name="T21" fmla="*/ 322 h 505"/>
                  <a:gd name="T22" fmla="*/ 478 w 540"/>
                  <a:gd name="T23" fmla="*/ 316 h 505"/>
                  <a:gd name="T24" fmla="*/ 438 w 540"/>
                  <a:gd name="T25" fmla="*/ 287 h 505"/>
                  <a:gd name="T26" fmla="*/ 429 w 540"/>
                  <a:gd name="T27" fmla="*/ 281 h 505"/>
                  <a:gd name="T28" fmla="*/ 420 w 540"/>
                  <a:gd name="T29" fmla="*/ 276 h 505"/>
                  <a:gd name="T30" fmla="*/ 411 w 540"/>
                  <a:gd name="T31" fmla="*/ 272 h 505"/>
                  <a:gd name="T32" fmla="*/ 402 w 540"/>
                  <a:gd name="T33" fmla="*/ 267 h 505"/>
                  <a:gd name="T34" fmla="*/ 394 w 540"/>
                  <a:gd name="T35" fmla="*/ 264 h 505"/>
                  <a:gd name="T36" fmla="*/ 385 w 540"/>
                  <a:gd name="T37" fmla="*/ 260 h 505"/>
                  <a:gd name="T38" fmla="*/ 376 w 540"/>
                  <a:gd name="T39" fmla="*/ 256 h 505"/>
                  <a:gd name="T40" fmla="*/ 357 w 540"/>
                  <a:gd name="T41" fmla="*/ 250 h 505"/>
                  <a:gd name="T42" fmla="*/ 346 w 540"/>
                  <a:gd name="T43" fmla="*/ 247 h 505"/>
                  <a:gd name="T44" fmla="*/ 337 w 540"/>
                  <a:gd name="T45" fmla="*/ 245 h 505"/>
                  <a:gd name="T46" fmla="*/ 209 w 540"/>
                  <a:gd name="T47" fmla="*/ 244 h 505"/>
                  <a:gd name="T48" fmla="*/ 200 w 540"/>
                  <a:gd name="T49" fmla="*/ 246 h 505"/>
                  <a:gd name="T50" fmla="*/ 191 w 540"/>
                  <a:gd name="T51" fmla="*/ 248 h 505"/>
                  <a:gd name="T52" fmla="*/ 182 w 540"/>
                  <a:gd name="T53" fmla="*/ 250 h 505"/>
                  <a:gd name="T54" fmla="*/ 102 w 540"/>
                  <a:gd name="T55" fmla="*/ 287 h 505"/>
                  <a:gd name="T56" fmla="*/ 162 w 540"/>
                  <a:gd name="T57" fmla="*/ 257 h 505"/>
                  <a:gd name="T58" fmla="*/ 152 w 540"/>
                  <a:gd name="T59" fmla="*/ 261 h 505"/>
                  <a:gd name="T60" fmla="*/ 143 w 540"/>
                  <a:gd name="T61" fmla="*/ 265 h 505"/>
                  <a:gd name="T62" fmla="*/ 135 w 540"/>
                  <a:gd name="T63" fmla="*/ 269 h 505"/>
                  <a:gd name="T64" fmla="*/ 126 w 540"/>
                  <a:gd name="T65" fmla="*/ 273 h 505"/>
                  <a:gd name="T66" fmla="*/ 118 w 540"/>
                  <a:gd name="T67" fmla="*/ 277 h 505"/>
                  <a:gd name="T68" fmla="*/ 110 w 540"/>
                  <a:gd name="T69" fmla="*/ 282 h 505"/>
                  <a:gd name="T70" fmla="*/ 46 w 540"/>
                  <a:gd name="T71" fmla="*/ 330 h 505"/>
                  <a:gd name="T72" fmla="*/ 77 w 540"/>
                  <a:gd name="T73" fmla="*/ 304 h 505"/>
                  <a:gd name="T74" fmla="*/ 69 w 540"/>
                  <a:gd name="T75" fmla="*/ 310 h 505"/>
                  <a:gd name="T76" fmla="*/ 61 w 540"/>
                  <a:gd name="T77" fmla="*/ 317 h 505"/>
                  <a:gd name="T78" fmla="*/ 54 w 540"/>
                  <a:gd name="T79" fmla="*/ 323 h 505"/>
                  <a:gd name="T80" fmla="*/ 280 w 540"/>
                  <a:gd name="T81" fmla="*/ 238 h 505"/>
                  <a:gd name="T82" fmla="*/ 213 w 540"/>
                  <a:gd name="T83" fmla="*/ 243 h 505"/>
                  <a:gd name="T84" fmla="*/ 222 w 540"/>
                  <a:gd name="T85" fmla="*/ 241 h 505"/>
                  <a:gd name="T86" fmla="*/ 232 w 540"/>
                  <a:gd name="T87" fmla="*/ 240 h 505"/>
                  <a:gd name="T88" fmla="*/ 241 w 540"/>
                  <a:gd name="T89" fmla="*/ 239 h 505"/>
                  <a:gd name="T90" fmla="*/ 251 w 540"/>
                  <a:gd name="T91" fmla="*/ 238 h 505"/>
                  <a:gd name="T92" fmla="*/ 327 w 540"/>
                  <a:gd name="T93" fmla="*/ 243 h 505"/>
                  <a:gd name="T94" fmla="*/ 318 w 540"/>
                  <a:gd name="T95" fmla="*/ 241 h 505"/>
                  <a:gd name="T96" fmla="*/ 308 w 540"/>
                  <a:gd name="T97" fmla="*/ 240 h 505"/>
                  <a:gd name="T98" fmla="*/ 299 w 540"/>
                  <a:gd name="T99" fmla="*/ 239 h 505"/>
                  <a:gd name="T100" fmla="*/ 289 w 540"/>
                  <a:gd name="T101" fmla="*/ 238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0" h="505">
                    <a:moveTo>
                      <a:pt x="500" y="337"/>
                    </a:moveTo>
                    <a:cubicBezTo>
                      <a:pt x="507" y="344"/>
                      <a:pt x="514" y="351"/>
                      <a:pt x="521" y="359"/>
                    </a:cubicBezTo>
                    <a:cubicBezTo>
                      <a:pt x="521" y="352"/>
                      <a:pt x="521" y="346"/>
                      <a:pt x="521" y="339"/>
                    </a:cubicBezTo>
                    <a:cubicBezTo>
                      <a:pt x="521" y="225"/>
                      <a:pt x="479" y="127"/>
                      <a:pt x="383" y="85"/>
                    </a:cubicBezTo>
                    <a:cubicBezTo>
                      <a:pt x="396" y="77"/>
                      <a:pt x="406" y="62"/>
                      <a:pt x="406" y="46"/>
                    </a:cubicBezTo>
                    <a:cubicBezTo>
                      <a:pt x="406" y="20"/>
                      <a:pt x="385" y="0"/>
                      <a:pt x="360" y="0"/>
                    </a:cubicBezTo>
                    <a:cubicBezTo>
                      <a:pt x="335" y="0"/>
                      <a:pt x="314" y="20"/>
                      <a:pt x="314" y="46"/>
                    </a:cubicBezTo>
                    <a:cubicBezTo>
                      <a:pt x="314" y="53"/>
                      <a:pt x="316" y="61"/>
                      <a:pt x="320" y="67"/>
                    </a:cubicBezTo>
                    <a:cubicBezTo>
                      <a:pt x="304" y="65"/>
                      <a:pt x="288" y="64"/>
                      <a:pt x="270" y="64"/>
                    </a:cubicBezTo>
                    <a:cubicBezTo>
                      <a:pt x="251" y="64"/>
                      <a:pt x="234" y="65"/>
                      <a:pt x="217" y="68"/>
                    </a:cubicBezTo>
                    <a:cubicBezTo>
                      <a:pt x="221" y="61"/>
                      <a:pt x="223" y="54"/>
                      <a:pt x="223" y="46"/>
                    </a:cubicBezTo>
                    <a:cubicBezTo>
                      <a:pt x="223" y="20"/>
                      <a:pt x="203" y="0"/>
                      <a:pt x="177" y="0"/>
                    </a:cubicBezTo>
                    <a:cubicBezTo>
                      <a:pt x="152" y="0"/>
                      <a:pt x="132" y="20"/>
                      <a:pt x="132" y="46"/>
                    </a:cubicBezTo>
                    <a:cubicBezTo>
                      <a:pt x="132" y="63"/>
                      <a:pt x="141" y="78"/>
                      <a:pt x="155" y="85"/>
                    </a:cubicBezTo>
                    <a:cubicBezTo>
                      <a:pt x="60" y="127"/>
                      <a:pt x="18" y="225"/>
                      <a:pt x="18" y="339"/>
                    </a:cubicBezTo>
                    <a:cubicBezTo>
                      <a:pt x="18" y="346"/>
                      <a:pt x="19" y="352"/>
                      <a:pt x="19" y="359"/>
                    </a:cubicBezTo>
                    <a:cubicBezTo>
                      <a:pt x="26" y="351"/>
                      <a:pt x="32" y="344"/>
                      <a:pt x="39" y="337"/>
                    </a:cubicBezTo>
                    <a:cubicBezTo>
                      <a:pt x="25" y="351"/>
                      <a:pt x="12" y="367"/>
                      <a:pt x="0" y="383"/>
                    </a:cubicBezTo>
                    <a:cubicBezTo>
                      <a:pt x="270" y="505"/>
                      <a:pt x="270" y="505"/>
                      <a:pt x="270" y="505"/>
                    </a:cubicBezTo>
                    <a:cubicBezTo>
                      <a:pt x="540" y="383"/>
                      <a:pt x="540" y="383"/>
                      <a:pt x="540" y="383"/>
                    </a:cubicBezTo>
                    <a:cubicBezTo>
                      <a:pt x="528" y="367"/>
                      <a:pt x="514" y="351"/>
                      <a:pt x="500" y="337"/>
                    </a:cubicBezTo>
                    <a:close/>
                    <a:moveTo>
                      <a:pt x="470" y="310"/>
                    </a:moveTo>
                    <a:cubicBezTo>
                      <a:pt x="460" y="302"/>
                      <a:pt x="449" y="294"/>
                      <a:pt x="438" y="287"/>
                    </a:cubicBezTo>
                    <a:cubicBezTo>
                      <a:pt x="449" y="294"/>
                      <a:pt x="460" y="302"/>
                      <a:pt x="470" y="310"/>
                    </a:cubicBezTo>
                    <a:close/>
                    <a:moveTo>
                      <a:pt x="500" y="336"/>
                    </a:moveTo>
                    <a:cubicBezTo>
                      <a:pt x="498" y="334"/>
                      <a:pt x="495" y="332"/>
                      <a:pt x="493" y="330"/>
                    </a:cubicBezTo>
                    <a:cubicBezTo>
                      <a:pt x="495" y="332"/>
                      <a:pt x="498" y="334"/>
                      <a:pt x="500" y="336"/>
                    </a:cubicBezTo>
                    <a:close/>
                    <a:moveTo>
                      <a:pt x="492" y="329"/>
                    </a:moveTo>
                    <a:cubicBezTo>
                      <a:pt x="490" y="327"/>
                      <a:pt x="488" y="325"/>
                      <a:pt x="486" y="323"/>
                    </a:cubicBezTo>
                    <a:cubicBezTo>
                      <a:pt x="488" y="325"/>
                      <a:pt x="490" y="327"/>
                      <a:pt x="492" y="329"/>
                    </a:cubicBezTo>
                    <a:close/>
                    <a:moveTo>
                      <a:pt x="485" y="322"/>
                    </a:moveTo>
                    <a:cubicBezTo>
                      <a:pt x="483" y="321"/>
                      <a:pt x="481" y="319"/>
                      <a:pt x="479" y="317"/>
                    </a:cubicBezTo>
                    <a:cubicBezTo>
                      <a:pt x="481" y="319"/>
                      <a:pt x="483" y="321"/>
                      <a:pt x="485" y="322"/>
                    </a:cubicBezTo>
                    <a:close/>
                    <a:moveTo>
                      <a:pt x="478" y="316"/>
                    </a:moveTo>
                    <a:cubicBezTo>
                      <a:pt x="475" y="314"/>
                      <a:pt x="473" y="312"/>
                      <a:pt x="471" y="310"/>
                    </a:cubicBezTo>
                    <a:cubicBezTo>
                      <a:pt x="473" y="312"/>
                      <a:pt x="475" y="314"/>
                      <a:pt x="478" y="316"/>
                    </a:cubicBezTo>
                    <a:close/>
                    <a:moveTo>
                      <a:pt x="438" y="287"/>
                    </a:moveTo>
                    <a:cubicBezTo>
                      <a:pt x="435" y="285"/>
                      <a:pt x="433" y="284"/>
                      <a:pt x="430" y="282"/>
                    </a:cubicBezTo>
                    <a:cubicBezTo>
                      <a:pt x="433" y="284"/>
                      <a:pt x="435" y="285"/>
                      <a:pt x="438" y="287"/>
                    </a:cubicBezTo>
                    <a:close/>
                    <a:moveTo>
                      <a:pt x="429" y="281"/>
                    </a:moveTo>
                    <a:cubicBezTo>
                      <a:pt x="426" y="280"/>
                      <a:pt x="424" y="279"/>
                      <a:pt x="422" y="277"/>
                    </a:cubicBezTo>
                    <a:cubicBezTo>
                      <a:pt x="424" y="279"/>
                      <a:pt x="426" y="280"/>
                      <a:pt x="429" y="281"/>
                    </a:cubicBezTo>
                    <a:close/>
                    <a:moveTo>
                      <a:pt x="420" y="276"/>
                    </a:moveTo>
                    <a:cubicBezTo>
                      <a:pt x="418" y="275"/>
                      <a:pt x="416" y="274"/>
                      <a:pt x="413" y="273"/>
                    </a:cubicBezTo>
                    <a:cubicBezTo>
                      <a:pt x="416" y="274"/>
                      <a:pt x="418" y="275"/>
                      <a:pt x="420" y="276"/>
                    </a:cubicBezTo>
                    <a:close/>
                    <a:moveTo>
                      <a:pt x="411" y="272"/>
                    </a:moveTo>
                    <a:cubicBezTo>
                      <a:pt x="409" y="271"/>
                      <a:pt x="407" y="270"/>
                      <a:pt x="405" y="269"/>
                    </a:cubicBezTo>
                    <a:cubicBezTo>
                      <a:pt x="407" y="270"/>
                      <a:pt x="409" y="271"/>
                      <a:pt x="411" y="272"/>
                    </a:cubicBezTo>
                    <a:close/>
                    <a:moveTo>
                      <a:pt x="402" y="267"/>
                    </a:moveTo>
                    <a:cubicBezTo>
                      <a:pt x="400" y="267"/>
                      <a:pt x="398" y="266"/>
                      <a:pt x="396" y="265"/>
                    </a:cubicBezTo>
                    <a:cubicBezTo>
                      <a:pt x="398" y="266"/>
                      <a:pt x="400" y="267"/>
                      <a:pt x="402" y="267"/>
                    </a:cubicBezTo>
                    <a:close/>
                    <a:moveTo>
                      <a:pt x="394" y="264"/>
                    </a:moveTo>
                    <a:cubicBezTo>
                      <a:pt x="392" y="263"/>
                      <a:pt x="390" y="262"/>
                      <a:pt x="388" y="261"/>
                    </a:cubicBezTo>
                    <a:cubicBezTo>
                      <a:pt x="390" y="262"/>
                      <a:pt x="392" y="263"/>
                      <a:pt x="394" y="264"/>
                    </a:cubicBezTo>
                    <a:close/>
                    <a:moveTo>
                      <a:pt x="385" y="260"/>
                    </a:moveTo>
                    <a:cubicBezTo>
                      <a:pt x="383" y="259"/>
                      <a:pt x="380" y="258"/>
                      <a:pt x="378" y="257"/>
                    </a:cubicBezTo>
                    <a:cubicBezTo>
                      <a:pt x="380" y="258"/>
                      <a:pt x="383" y="259"/>
                      <a:pt x="385" y="260"/>
                    </a:cubicBezTo>
                    <a:close/>
                    <a:moveTo>
                      <a:pt x="376" y="256"/>
                    </a:moveTo>
                    <a:cubicBezTo>
                      <a:pt x="370" y="254"/>
                      <a:pt x="364" y="252"/>
                      <a:pt x="358" y="250"/>
                    </a:cubicBezTo>
                    <a:cubicBezTo>
                      <a:pt x="364" y="252"/>
                      <a:pt x="370" y="254"/>
                      <a:pt x="376" y="256"/>
                    </a:cubicBezTo>
                    <a:close/>
                    <a:moveTo>
                      <a:pt x="357" y="250"/>
                    </a:moveTo>
                    <a:cubicBezTo>
                      <a:pt x="354" y="249"/>
                      <a:pt x="352" y="249"/>
                      <a:pt x="349" y="248"/>
                    </a:cubicBezTo>
                    <a:cubicBezTo>
                      <a:pt x="352" y="249"/>
                      <a:pt x="354" y="249"/>
                      <a:pt x="357" y="250"/>
                    </a:cubicBezTo>
                    <a:close/>
                    <a:moveTo>
                      <a:pt x="346" y="247"/>
                    </a:moveTo>
                    <a:cubicBezTo>
                      <a:pt x="344" y="247"/>
                      <a:pt x="342" y="246"/>
                      <a:pt x="340" y="246"/>
                    </a:cubicBezTo>
                    <a:cubicBezTo>
                      <a:pt x="342" y="246"/>
                      <a:pt x="344" y="247"/>
                      <a:pt x="346" y="247"/>
                    </a:cubicBezTo>
                    <a:close/>
                    <a:moveTo>
                      <a:pt x="337" y="245"/>
                    </a:moveTo>
                    <a:cubicBezTo>
                      <a:pt x="335" y="244"/>
                      <a:pt x="333" y="244"/>
                      <a:pt x="331" y="244"/>
                    </a:cubicBezTo>
                    <a:cubicBezTo>
                      <a:pt x="333" y="244"/>
                      <a:pt x="335" y="244"/>
                      <a:pt x="337" y="245"/>
                    </a:cubicBezTo>
                    <a:close/>
                    <a:moveTo>
                      <a:pt x="209" y="244"/>
                    </a:moveTo>
                    <a:cubicBezTo>
                      <a:pt x="207" y="244"/>
                      <a:pt x="205" y="244"/>
                      <a:pt x="203" y="245"/>
                    </a:cubicBezTo>
                    <a:cubicBezTo>
                      <a:pt x="205" y="244"/>
                      <a:pt x="207" y="244"/>
                      <a:pt x="209" y="244"/>
                    </a:cubicBezTo>
                    <a:close/>
                    <a:moveTo>
                      <a:pt x="200" y="246"/>
                    </a:moveTo>
                    <a:cubicBezTo>
                      <a:pt x="198" y="246"/>
                      <a:pt x="196" y="247"/>
                      <a:pt x="194" y="247"/>
                    </a:cubicBezTo>
                    <a:cubicBezTo>
                      <a:pt x="196" y="247"/>
                      <a:pt x="198" y="246"/>
                      <a:pt x="200" y="246"/>
                    </a:cubicBezTo>
                    <a:close/>
                    <a:moveTo>
                      <a:pt x="191" y="248"/>
                    </a:moveTo>
                    <a:cubicBezTo>
                      <a:pt x="188" y="249"/>
                      <a:pt x="186" y="249"/>
                      <a:pt x="183" y="250"/>
                    </a:cubicBezTo>
                    <a:cubicBezTo>
                      <a:pt x="186" y="249"/>
                      <a:pt x="188" y="249"/>
                      <a:pt x="191" y="248"/>
                    </a:cubicBezTo>
                    <a:close/>
                    <a:moveTo>
                      <a:pt x="182" y="250"/>
                    </a:moveTo>
                    <a:cubicBezTo>
                      <a:pt x="176" y="252"/>
                      <a:pt x="170" y="254"/>
                      <a:pt x="164" y="256"/>
                    </a:cubicBezTo>
                    <a:cubicBezTo>
                      <a:pt x="170" y="254"/>
                      <a:pt x="176" y="252"/>
                      <a:pt x="182" y="250"/>
                    </a:cubicBezTo>
                    <a:close/>
                    <a:moveTo>
                      <a:pt x="102" y="287"/>
                    </a:moveTo>
                    <a:cubicBezTo>
                      <a:pt x="93" y="292"/>
                      <a:pt x="85" y="298"/>
                      <a:pt x="77" y="304"/>
                    </a:cubicBezTo>
                    <a:cubicBezTo>
                      <a:pt x="85" y="298"/>
                      <a:pt x="93" y="292"/>
                      <a:pt x="102" y="287"/>
                    </a:cubicBezTo>
                    <a:close/>
                    <a:moveTo>
                      <a:pt x="162" y="257"/>
                    </a:moveTo>
                    <a:cubicBezTo>
                      <a:pt x="159" y="258"/>
                      <a:pt x="157" y="259"/>
                      <a:pt x="155" y="260"/>
                    </a:cubicBezTo>
                    <a:cubicBezTo>
                      <a:pt x="157" y="259"/>
                      <a:pt x="159" y="258"/>
                      <a:pt x="162" y="257"/>
                    </a:cubicBezTo>
                    <a:close/>
                    <a:moveTo>
                      <a:pt x="152" y="261"/>
                    </a:moveTo>
                    <a:cubicBezTo>
                      <a:pt x="150" y="262"/>
                      <a:pt x="148" y="263"/>
                      <a:pt x="146" y="264"/>
                    </a:cubicBezTo>
                    <a:cubicBezTo>
                      <a:pt x="148" y="263"/>
                      <a:pt x="150" y="262"/>
                      <a:pt x="152" y="261"/>
                    </a:cubicBezTo>
                    <a:close/>
                    <a:moveTo>
                      <a:pt x="143" y="265"/>
                    </a:moveTo>
                    <a:cubicBezTo>
                      <a:pt x="141" y="266"/>
                      <a:pt x="139" y="266"/>
                      <a:pt x="137" y="267"/>
                    </a:cubicBezTo>
                    <a:cubicBezTo>
                      <a:pt x="139" y="266"/>
                      <a:pt x="141" y="266"/>
                      <a:pt x="143" y="265"/>
                    </a:cubicBezTo>
                    <a:close/>
                    <a:moveTo>
                      <a:pt x="135" y="269"/>
                    </a:moveTo>
                    <a:cubicBezTo>
                      <a:pt x="133" y="270"/>
                      <a:pt x="131" y="271"/>
                      <a:pt x="129" y="272"/>
                    </a:cubicBezTo>
                    <a:cubicBezTo>
                      <a:pt x="131" y="271"/>
                      <a:pt x="133" y="270"/>
                      <a:pt x="135" y="269"/>
                    </a:cubicBezTo>
                    <a:close/>
                    <a:moveTo>
                      <a:pt x="126" y="273"/>
                    </a:moveTo>
                    <a:cubicBezTo>
                      <a:pt x="124" y="274"/>
                      <a:pt x="122" y="275"/>
                      <a:pt x="120" y="276"/>
                    </a:cubicBezTo>
                    <a:cubicBezTo>
                      <a:pt x="122" y="275"/>
                      <a:pt x="124" y="274"/>
                      <a:pt x="126" y="273"/>
                    </a:cubicBezTo>
                    <a:close/>
                    <a:moveTo>
                      <a:pt x="118" y="277"/>
                    </a:moveTo>
                    <a:cubicBezTo>
                      <a:pt x="116" y="279"/>
                      <a:pt x="114" y="280"/>
                      <a:pt x="111" y="281"/>
                    </a:cubicBezTo>
                    <a:cubicBezTo>
                      <a:pt x="114" y="280"/>
                      <a:pt x="116" y="279"/>
                      <a:pt x="118" y="277"/>
                    </a:cubicBezTo>
                    <a:close/>
                    <a:moveTo>
                      <a:pt x="110" y="282"/>
                    </a:moveTo>
                    <a:cubicBezTo>
                      <a:pt x="107" y="284"/>
                      <a:pt x="105" y="285"/>
                      <a:pt x="102" y="287"/>
                    </a:cubicBezTo>
                    <a:cubicBezTo>
                      <a:pt x="105" y="285"/>
                      <a:pt x="107" y="284"/>
                      <a:pt x="110" y="282"/>
                    </a:cubicBezTo>
                    <a:close/>
                    <a:moveTo>
                      <a:pt x="46" y="330"/>
                    </a:moveTo>
                    <a:cubicBezTo>
                      <a:pt x="44" y="332"/>
                      <a:pt x="42" y="334"/>
                      <a:pt x="40" y="336"/>
                    </a:cubicBezTo>
                    <a:cubicBezTo>
                      <a:pt x="42" y="334"/>
                      <a:pt x="44" y="332"/>
                      <a:pt x="46" y="330"/>
                    </a:cubicBezTo>
                    <a:close/>
                    <a:moveTo>
                      <a:pt x="77" y="304"/>
                    </a:moveTo>
                    <a:cubicBezTo>
                      <a:pt x="75" y="306"/>
                      <a:pt x="72" y="308"/>
                      <a:pt x="70" y="310"/>
                    </a:cubicBezTo>
                    <a:cubicBezTo>
                      <a:pt x="72" y="308"/>
                      <a:pt x="75" y="306"/>
                      <a:pt x="77" y="304"/>
                    </a:cubicBezTo>
                    <a:close/>
                    <a:moveTo>
                      <a:pt x="69" y="310"/>
                    </a:moveTo>
                    <a:cubicBezTo>
                      <a:pt x="67" y="312"/>
                      <a:pt x="64" y="314"/>
                      <a:pt x="62" y="316"/>
                    </a:cubicBezTo>
                    <a:cubicBezTo>
                      <a:pt x="64" y="314"/>
                      <a:pt x="67" y="312"/>
                      <a:pt x="69" y="310"/>
                    </a:cubicBezTo>
                    <a:close/>
                    <a:moveTo>
                      <a:pt x="61" y="317"/>
                    </a:moveTo>
                    <a:cubicBezTo>
                      <a:pt x="59" y="319"/>
                      <a:pt x="57" y="321"/>
                      <a:pt x="55" y="322"/>
                    </a:cubicBezTo>
                    <a:cubicBezTo>
                      <a:pt x="57" y="321"/>
                      <a:pt x="59" y="319"/>
                      <a:pt x="61" y="317"/>
                    </a:cubicBezTo>
                    <a:close/>
                    <a:moveTo>
                      <a:pt x="54" y="323"/>
                    </a:moveTo>
                    <a:cubicBezTo>
                      <a:pt x="52" y="325"/>
                      <a:pt x="49" y="327"/>
                      <a:pt x="47" y="329"/>
                    </a:cubicBezTo>
                    <a:cubicBezTo>
                      <a:pt x="49" y="327"/>
                      <a:pt x="52" y="325"/>
                      <a:pt x="54" y="323"/>
                    </a:cubicBezTo>
                    <a:close/>
                    <a:moveTo>
                      <a:pt x="260" y="238"/>
                    </a:moveTo>
                    <a:cubicBezTo>
                      <a:pt x="263" y="238"/>
                      <a:pt x="267" y="238"/>
                      <a:pt x="270" y="238"/>
                    </a:cubicBezTo>
                    <a:cubicBezTo>
                      <a:pt x="273" y="238"/>
                      <a:pt x="276" y="238"/>
                      <a:pt x="280" y="238"/>
                    </a:cubicBezTo>
                    <a:cubicBezTo>
                      <a:pt x="276" y="238"/>
                      <a:pt x="273" y="238"/>
                      <a:pt x="270" y="238"/>
                    </a:cubicBezTo>
                    <a:cubicBezTo>
                      <a:pt x="267" y="238"/>
                      <a:pt x="263" y="238"/>
                      <a:pt x="260" y="238"/>
                    </a:cubicBezTo>
                    <a:close/>
                    <a:moveTo>
                      <a:pt x="213" y="243"/>
                    </a:moveTo>
                    <a:cubicBezTo>
                      <a:pt x="215" y="243"/>
                      <a:pt x="216" y="242"/>
                      <a:pt x="218" y="242"/>
                    </a:cubicBezTo>
                    <a:cubicBezTo>
                      <a:pt x="216" y="242"/>
                      <a:pt x="215" y="243"/>
                      <a:pt x="213" y="243"/>
                    </a:cubicBezTo>
                    <a:close/>
                    <a:moveTo>
                      <a:pt x="222" y="241"/>
                    </a:moveTo>
                    <a:cubicBezTo>
                      <a:pt x="224" y="241"/>
                      <a:pt x="226" y="241"/>
                      <a:pt x="228" y="240"/>
                    </a:cubicBezTo>
                    <a:cubicBezTo>
                      <a:pt x="226" y="241"/>
                      <a:pt x="224" y="241"/>
                      <a:pt x="222" y="241"/>
                    </a:cubicBezTo>
                    <a:close/>
                    <a:moveTo>
                      <a:pt x="232" y="240"/>
                    </a:moveTo>
                    <a:cubicBezTo>
                      <a:pt x="233" y="240"/>
                      <a:pt x="235" y="239"/>
                      <a:pt x="237" y="239"/>
                    </a:cubicBezTo>
                    <a:cubicBezTo>
                      <a:pt x="235" y="239"/>
                      <a:pt x="233" y="240"/>
                      <a:pt x="232" y="240"/>
                    </a:cubicBezTo>
                    <a:close/>
                    <a:moveTo>
                      <a:pt x="241" y="239"/>
                    </a:moveTo>
                    <a:cubicBezTo>
                      <a:pt x="243" y="239"/>
                      <a:pt x="245" y="239"/>
                      <a:pt x="247" y="238"/>
                    </a:cubicBezTo>
                    <a:cubicBezTo>
                      <a:pt x="245" y="239"/>
                      <a:pt x="243" y="239"/>
                      <a:pt x="241" y="239"/>
                    </a:cubicBezTo>
                    <a:close/>
                    <a:moveTo>
                      <a:pt x="251" y="238"/>
                    </a:moveTo>
                    <a:cubicBezTo>
                      <a:pt x="253" y="238"/>
                      <a:pt x="255" y="238"/>
                      <a:pt x="257" y="238"/>
                    </a:cubicBezTo>
                    <a:cubicBezTo>
                      <a:pt x="255" y="238"/>
                      <a:pt x="253" y="238"/>
                      <a:pt x="251" y="238"/>
                    </a:cubicBezTo>
                    <a:close/>
                    <a:moveTo>
                      <a:pt x="327" y="243"/>
                    </a:moveTo>
                    <a:cubicBezTo>
                      <a:pt x="325" y="243"/>
                      <a:pt x="323" y="242"/>
                      <a:pt x="322" y="242"/>
                    </a:cubicBezTo>
                    <a:cubicBezTo>
                      <a:pt x="323" y="242"/>
                      <a:pt x="325" y="243"/>
                      <a:pt x="327" y="243"/>
                    </a:cubicBezTo>
                    <a:close/>
                    <a:moveTo>
                      <a:pt x="318" y="241"/>
                    </a:moveTo>
                    <a:cubicBezTo>
                      <a:pt x="316" y="241"/>
                      <a:pt x="314" y="241"/>
                      <a:pt x="312" y="240"/>
                    </a:cubicBezTo>
                    <a:cubicBezTo>
                      <a:pt x="314" y="241"/>
                      <a:pt x="316" y="241"/>
                      <a:pt x="318" y="241"/>
                    </a:cubicBezTo>
                    <a:close/>
                    <a:moveTo>
                      <a:pt x="308" y="240"/>
                    </a:moveTo>
                    <a:cubicBezTo>
                      <a:pt x="306" y="240"/>
                      <a:pt x="305" y="240"/>
                      <a:pt x="303" y="239"/>
                    </a:cubicBezTo>
                    <a:cubicBezTo>
                      <a:pt x="305" y="240"/>
                      <a:pt x="306" y="240"/>
                      <a:pt x="308" y="240"/>
                    </a:cubicBezTo>
                    <a:close/>
                    <a:moveTo>
                      <a:pt x="299" y="239"/>
                    </a:moveTo>
                    <a:cubicBezTo>
                      <a:pt x="297" y="239"/>
                      <a:pt x="295" y="239"/>
                      <a:pt x="293" y="238"/>
                    </a:cubicBezTo>
                    <a:cubicBezTo>
                      <a:pt x="295" y="239"/>
                      <a:pt x="297" y="239"/>
                      <a:pt x="299" y="239"/>
                    </a:cubicBezTo>
                    <a:close/>
                    <a:moveTo>
                      <a:pt x="289" y="238"/>
                    </a:moveTo>
                    <a:cubicBezTo>
                      <a:pt x="287" y="238"/>
                      <a:pt x="285" y="238"/>
                      <a:pt x="283" y="238"/>
                    </a:cubicBezTo>
                    <a:cubicBezTo>
                      <a:pt x="285" y="238"/>
                      <a:pt x="287" y="238"/>
                      <a:pt x="289" y="2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126">
                  <a:defRPr/>
                </a:pPr>
                <a:endParaRPr lang="en-CA" sz="1799" dirty="0">
                  <a:solidFill>
                    <a:srgbClr val="404040"/>
                  </a:solidFill>
                  <a:latin typeface="Calibri"/>
                </a:endParaRPr>
              </a:p>
            </p:txBody>
          </p:sp>
          <p:sp>
            <p:nvSpPr>
              <p:cNvPr id="59" name="Freeform 499"/>
              <p:cNvSpPr>
                <a:spLocks/>
              </p:cNvSpPr>
              <p:nvPr/>
            </p:nvSpPr>
            <p:spPr bwMode="gray">
              <a:xfrm>
                <a:off x="2314" y="1091"/>
                <a:ext cx="1469" cy="2287"/>
              </a:xfrm>
              <a:custGeom>
                <a:avLst/>
                <a:gdLst>
                  <a:gd name="T0" fmla="*/ 344 w 621"/>
                  <a:gd name="T1" fmla="*/ 247 h 967"/>
                  <a:gd name="T2" fmla="*/ 272 w 621"/>
                  <a:gd name="T3" fmla="*/ 175 h 967"/>
                  <a:gd name="T4" fmla="*/ 102 w 621"/>
                  <a:gd name="T5" fmla="*/ 2 h 967"/>
                  <a:gd name="T6" fmla="*/ 72 w 621"/>
                  <a:gd name="T7" fmla="*/ 22 h 967"/>
                  <a:gd name="T8" fmla="*/ 94 w 621"/>
                  <a:gd name="T9" fmla="*/ 47 h 967"/>
                  <a:gd name="T10" fmla="*/ 229 w 621"/>
                  <a:gd name="T11" fmla="*/ 192 h 967"/>
                  <a:gd name="T12" fmla="*/ 232 w 621"/>
                  <a:gd name="T13" fmla="*/ 201 h 967"/>
                  <a:gd name="T14" fmla="*/ 232 w 621"/>
                  <a:gd name="T15" fmla="*/ 202 h 967"/>
                  <a:gd name="T16" fmla="*/ 233 w 621"/>
                  <a:gd name="T17" fmla="*/ 203 h 967"/>
                  <a:gd name="T18" fmla="*/ 237 w 621"/>
                  <a:gd name="T19" fmla="*/ 209 h 967"/>
                  <a:gd name="T20" fmla="*/ 322 w 621"/>
                  <a:gd name="T21" fmla="*/ 294 h 967"/>
                  <a:gd name="T22" fmla="*/ 294 w 621"/>
                  <a:gd name="T23" fmla="*/ 408 h 967"/>
                  <a:gd name="T24" fmla="*/ 195 w 621"/>
                  <a:gd name="T25" fmla="*/ 408 h 967"/>
                  <a:gd name="T26" fmla="*/ 195 w 621"/>
                  <a:gd name="T27" fmla="*/ 408 h 967"/>
                  <a:gd name="T28" fmla="*/ 194 w 621"/>
                  <a:gd name="T29" fmla="*/ 408 h 967"/>
                  <a:gd name="T30" fmla="*/ 169 w 621"/>
                  <a:gd name="T31" fmla="*/ 431 h 967"/>
                  <a:gd name="T32" fmla="*/ 25 w 621"/>
                  <a:gd name="T33" fmla="*/ 566 h 967"/>
                  <a:gd name="T34" fmla="*/ 0 w 621"/>
                  <a:gd name="T35" fmla="*/ 589 h 967"/>
                  <a:gd name="T36" fmla="*/ 30 w 621"/>
                  <a:gd name="T37" fmla="*/ 611 h 967"/>
                  <a:gd name="T38" fmla="*/ 209 w 621"/>
                  <a:gd name="T39" fmla="*/ 457 h 967"/>
                  <a:gd name="T40" fmla="*/ 290 w 621"/>
                  <a:gd name="T41" fmla="*/ 457 h 967"/>
                  <a:gd name="T42" fmla="*/ 290 w 621"/>
                  <a:gd name="T43" fmla="*/ 466 h 967"/>
                  <a:gd name="T44" fmla="*/ 329 w 621"/>
                  <a:gd name="T45" fmla="*/ 654 h 967"/>
                  <a:gd name="T46" fmla="*/ 225 w 621"/>
                  <a:gd name="T47" fmla="*/ 758 h 967"/>
                  <a:gd name="T48" fmla="*/ 221 w 621"/>
                  <a:gd name="T49" fmla="*/ 764 h 967"/>
                  <a:gd name="T50" fmla="*/ 220 w 621"/>
                  <a:gd name="T51" fmla="*/ 765 h 967"/>
                  <a:gd name="T52" fmla="*/ 220 w 621"/>
                  <a:gd name="T53" fmla="*/ 766 h 967"/>
                  <a:gd name="T54" fmla="*/ 217 w 621"/>
                  <a:gd name="T55" fmla="*/ 775 h 967"/>
                  <a:gd name="T56" fmla="*/ 82 w 621"/>
                  <a:gd name="T57" fmla="*/ 920 h 967"/>
                  <a:gd name="T58" fmla="*/ 60 w 621"/>
                  <a:gd name="T59" fmla="*/ 945 h 967"/>
                  <a:gd name="T60" fmla="*/ 90 w 621"/>
                  <a:gd name="T61" fmla="*/ 964 h 967"/>
                  <a:gd name="T62" fmla="*/ 260 w 621"/>
                  <a:gd name="T63" fmla="*/ 791 h 967"/>
                  <a:gd name="T64" fmla="*/ 352 w 621"/>
                  <a:gd name="T65" fmla="*/ 700 h 967"/>
                  <a:gd name="T66" fmla="*/ 621 w 621"/>
                  <a:gd name="T67" fmla="*/ 879 h 967"/>
                  <a:gd name="T68" fmla="*/ 621 w 621"/>
                  <a:gd name="T69" fmla="*/ 360 h 967"/>
                  <a:gd name="T70" fmla="*/ 348 w 621"/>
                  <a:gd name="T71" fmla="*/ 238 h 967"/>
                  <a:gd name="T72" fmla="*/ 344 w 621"/>
                  <a:gd name="T73" fmla="*/ 247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1" h="967">
                    <a:moveTo>
                      <a:pt x="344" y="247"/>
                    </a:moveTo>
                    <a:cubicBezTo>
                      <a:pt x="272" y="175"/>
                      <a:pt x="272" y="175"/>
                      <a:pt x="272" y="175"/>
                    </a:cubicBezTo>
                    <a:cubicBezTo>
                      <a:pt x="255" y="86"/>
                      <a:pt x="192" y="22"/>
                      <a:pt x="102" y="2"/>
                    </a:cubicBezTo>
                    <a:cubicBezTo>
                      <a:pt x="89" y="0"/>
                      <a:pt x="73" y="7"/>
                      <a:pt x="72" y="22"/>
                    </a:cubicBezTo>
                    <a:cubicBezTo>
                      <a:pt x="72" y="35"/>
                      <a:pt x="82" y="45"/>
                      <a:pt x="94" y="47"/>
                    </a:cubicBezTo>
                    <a:cubicBezTo>
                      <a:pt x="168" y="64"/>
                      <a:pt x="217" y="117"/>
                      <a:pt x="229" y="192"/>
                    </a:cubicBezTo>
                    <a:cubicBezTo>
                      <a:pt x="230" y="195"/>
                      <a:pt x="230" y="198"/>
                      <a:pt x="232" y="201"/>
                    </a:cubicBezTo>
                    <a:cubicBezTo>
                      <a:pt x="232" y="201"/>
                      <a:pt x="232" y="201"/>
                      <a:pt x="232" y="202"/>
                    </a:cubicBezTo>
                    <a:cubicBezTo>
                      <a:pt x="232" y="202"/>
                      <a:pt x="233" y="202"/>
                      <a:pt x="233" y="203"/>
                    </a:cubicBezTo>
                    <a:cubicBezTo>
                      <a:pt x="234" y="205"/>
                      <a:pt x="235" y="207"/>
                      <a:pt x="237" y="209"/>
                    </a:cubicBezTo>
                    <a:cubicBezTo>
                      <a:pt x="322" y="294"/>
                      <a:pt x="322" y="294"/>
                      <a:pt x="322" y="294"/>
                    </a:cubicBezTo>
                    <a:cubicBezTo>
                      <a:pt x="308" y="330"/>
                      <a:pt x="298" y="368"/>
                      <a:pt x="294" y="408"/>
                    </a:cubicBezTo>
                    <a:cubicBezTo>
                      <a:pt x="195" y="408"/>
                      <a:pt x="195" y="408"/>
                      <a:pt x="195" y="408"/>
                    </a:cubicBezTo>
                    <a:cubicBezTo>
                      <a:pt x="195" y="408"/>
                      <a:pt x="195" y="408"/>
                      <a:pt x="195" y="408"/>
                    </a:cubicBezTo>
                    <a:cubicBezTo>
                      <a:pt x="195" y="408"/>
                      <a:pt x="195" y="408"/>
                      <a:pt x="194" y="408"/>
                    </a:cubicBezTo>
                    <a:cubicBezTo>
                      <a:pt x="182" y="409"/>
                      <a:pt x="172" y="419"/>
                      <a:pt x="169" y="431"/>
                    </a:cubicBezTo>
                    <a:cubicBezTo>
                      <a:pt x="152" y="505"/>
                      <a:pt x="100" y="554"/>
                      <a:pt x="25" y="566"/>
                    </a:cubicBezTo>
                    <a:cubicBezTo>
                      <a:pt x="12" y="567"/>
                      <a:pt x="1" y="577"/>
                      <a:pt x="0" y="589"/>
                    </a:cubicBezTo>
                    <a:cubicBezTo>
                      <a:pt x="0" y="605"/>
                      <a:pt x="16" y="612"/>
                      <a:pt x="30" y="611"/>
                    </a:cubicBezTo>
                    <a:cubicBezTo>
                      <a:pt x="118" y="598"/>
                      <a:pt x="184" y="541"/>
                      <a:pt x="209" y="457"/>
                    </a:cubicBezTo>
                    <a:cubicBezTo>
                      <a:pt x="290" y="457"/>
                      <a:pt x="290" y="457"/>
                      <a:pt x="290" y="457"/>
                    </a:cubicBezTo>
                    <a:cubicBezTo>
                      <a:pt x="290" y="460"/>
                      <a:pt x="290" y="463"/>
                      <a:pt x="290" y="466"/>
                    </a:cubicBezTo>
                    <a:cubicBezTo>
                      <a:pt x="290" y="534"/>
                      <a:pt x="304" y="598"/>
                      <a:pt x="329" y="654"/>
                    </a:cubicBezTo>
                    <a:cubicBezTo>
                      <a:pt x="225" y="758"/>
                      <a:pt x="225" y="758"/>
                      <a:pt x="225" y="758"/>
                    </a:cubicBezTo>
                    <a:cubicBezTo>
                      <a:pt x="223" y="760"/>
                      <a:pt x="222" y="762"/>
                      <a:pt x="221" y="764"/>
                    </a:cubicBezTo>
                    <a:cubicBezTo>
                      <a:pt x="220" y="764"/>
                      <a:pt x="220" y="764"/>
                      <a:pt x="220" y="765"/>
                    </a:cubicBezTo>
                    <a:cubicBezTo>
                      <a:pt x="220" y="765"/>
                      <a:pt x="220" y="765"/>
                      <a:pt x="220" y="766"/>
                    </a:cubicBezTo>
                    <a:cubicBezTo>
                      <a:pt x="218" y="769"/>
                      <a:pt x="217" y="772"/>
                      <a:pt x="217" y="775"/>
                    </a:cubicBezTo>
                    <a:cubicBezTo>
                      <a:pt x="205" y="850"/>
                      <a:pt x="156" y="902"/>
                      <a:pt x="82" y="920"/>
                    </a:cubicBezTo>
                    <a:cubicBezTo>
                      <a:pt x="70" y="922"/>
                      <a:pt x="60" y="932"/>
                      <a:pt x="60" y="945"/>
                    </a:cubicBezTo>
                    <a:cubicBezTo>
                      <a:pt x="61" y="960"/>
                      <a:pt x="77" y="967"/>
                      <a:pt x="90" y="964"/>
                    </a:cubicBezTo>
                    <a:cubicBezTo>
                      <a:pt x="180" y="944"/>
                      <a:pt x="243" y="880"/>
                      <a:pt x="260" y="791"/>
                    </a:cubicBezTo>
                    <a:cubicBezTo>
                      <a:pt x="352" y="700"/>
                      <a:pt x="352" y="700"/>
                      <a:pt x="352" y="700"/>
                    </a:cubicBezTo>
                    <a:cubicBezTo>
                      <a:pt x="412" y="801"/>
                      <a:pt x="509" y="871"/>
                      <a:pt x="621" y="879"/>
                    </a:cubicBezTo>
                    <a:cubicBezTo>
                      <a:pt x="621" y="360"/>
                      <a:pt x="621" y="360"/>
                      <a:pt x="621" y="360"/>
                    </a:cubicBezTo>
                    <a:cubicBezTo>
                      <a:pt x="348" y="238"/>
                      <a:pt x="348" y="238"/>
                      <a:pt x="348" y="238"/>
                    </a:cubicBezTo>
                    <a:cubicBezTo>
                      <a:pt x="347" y="241"/>
                      <a:pt x="345" y="244"/>
                      <a:pt x="344" y="24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126">
                  <a:defRPr/>
                </a:pPr>
                <a:endParaRPr lang="en-CA" sz="1799" dirty="0">
                  <a:solidFill>
                    <a:srgbClr val="404040"/>
                  </a:solidFill>
                  <a:latin typeface="Calibri"/>
                </a:endParaRPr>
              </a:p>
            </p:txBody>
          </p:sp>
        </p:grpSp>
      </p:grpSp>
      <p:grpSp>
        <p:nvGrpSpPr>
          <p:cNvPr id="67" name="Group 280"/>
          <p:cNvGrpSpPr>
            <a:grpSpLocks/>
          </p:cNvGrpSpPr>
          <p:nvPr/>
        </p:nvGrpSpPr>
        <p:grpSpPr bwMode="auto">
          <a:xfrm>
            <a:off x="3793771" y="2743379"/>
            <a:ext cx="548497" cy="548497"/>
            <a:chOff x="217" y="2064"/>
            <a:chExt cx="1335" cy="1335"/>
          </a:xfrm>
        </p:grpSpPr>
        <p:sp>
          <p:nvSpPr>
            <p:cNvPr id="68" name="Oval 281"/>
            <p:cNvSpPr>
              <a:spLocks noChangeArrowheads="1"/>
            </p:cNvSpPr>
            <p:nvPr/>
          </p:nvSpPr>
          <p:spPr bwMode="auto">
            <a:xfrm>
              <a:off x="217" y="2064"/>
              <a:ext cx="1335" cy="1335"/>
            </a:xfrm>
            <a:prstGeom prst="ellipse">
              <a:avLst/>
            </a:prstGeom>
            <a:solidFill>
              <a:srgbClr val="00B050"/>
            </a:solidFill>
            <a:ln w="9525">
              <a:no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126" fontAlgn="base">
                <a:spcBef>
                  <a:spcPct val="0"/>
                </a:spcBef>
                <a:spcAft>
                  <a:spcPct val="0"/>
                </a:spcAft>
                <a:defRPr/>
              </a:pPr>
              <a:endParaRPr lang="en-US" sz="2399" kern="0">
                <a:solidFill>
                  <a:srgbClr val="000000"/>
                </a:solidFill>
                <a:latin typeface="Arial" pitchFamily="34" charset="0"/>
                <a:ea typeface="-윤고딕130" pitchFamily="18" charset="-127"/>
              </a:endParaRPr>
            </a:p>
          </p:txBody>
        </p:sp>
        <p:sp>
          <p:nvSpPr>
            <p:cNvPr id="69" name="Rectangle 282"/>
            <p:cNvSpPr>
              <a:spLocks noChangeArrowheads="1"/>
            </p:cNvSpPr>
            <p:nvPr/>
          </p:nvSpPr>
          <p:spPr bwMode="auto">
            <a:xfrm>
              <a:off x="484" y="2672"/>
              <a:ext cx="801" cy="119"/>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126" fontAlgn="base">
                <a:spcBef>
                  <a:spcPct val="0"/>
                </a:spcBef>
                <a:spcAft>
                  <a:spcPct val="0"/>
                </a:spcAft>
                <a:defRPr/>
              </a:pPr>
              <a:endParaRPr lang="en-US" sz="2399" kern="0">
                <a:solidFill>
                  <a:srgbClr val="000000"/>
                </a:solidFill>
                <a:latin typeface="Arial" pitchFamily="34" charset="0"/>
                <a:ea typeface="-윤고딕130" pitchFamily="18" charset="-127"/>
              </a:endParaRPr>
            </a:p>
          </p:txBody>
        </p:sp>
        <p:sp>
          <p:nvSpPr>
            <p:cNvPr id="70" name="Rectangle 283"/>
            <p:cNvSpPr>
              <a:spLocks noChangeArrowheads="1"/>
            </p:cNvSpPr>
            <p:nvPr/>
          </p:nvSpPr>
          <p:spPr bwMode="auto">
            <a:xfrm rot="-5400000">
              <a:off x="484" y="2672"/>
              <a:ext cx="801" cy="119"/>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126" fontAlgn="base">
                <a:spcBef>
                  <a:spcPct val="0"/>
                </a:spcBef>
                <a:spcAft>
                  <a:spcPct val="0"/>
                </a:spcAft>
                <a:defRPr/>
              </a:pPr>
              <a:endParaRPr lang="en-US" sz="2399" kern="0">
                <a:solidFill>
                  <a:srgbClr val="000000"/>
                </a:solidFill>
                <a:latin typeface="Arial" pitchFamily="34" charset="0"/>
                <a:ea typeface="-윤고딕130" pitchFamily="18" charset="-127"/>
              </a:endParaRPr>
            </a:p>
          </p:txBody>
        </p:sp>
      </p:grpSp>
      <p:sp>
        <p:nvSpPr>
          <p:cNvPr id="74" name="Oval 276"/>
          <p:cNvSpPr>
            <a:spLocks noChangeArrowheads="1"/>
          </p:cNvSpPr>
          <p:nvPr/>
        </p:nvSpPr>
        <p:spPr bwMode="auto">
          <a:xfrm>
            <a:off x="7770376" y="2753789"/>
            <a:ext cx="548497" cy="548497"/>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799">
              <a:solidFill>
                <a:schemeClr val="bg2"/>
              </a:solidFill>
            </a:endParaRPr>
          </a:p>
        </p:txBody>
      </p:sp>
      <p:sp>
        <p:nvSpPr>
          <p:cNvPr id="10" name="TextBox 9"/>
          <p:cNvSpPr txBox="1"/>
          <p:nvPr/>
        </p:nvSpPr>
        <p:spPr>
          <a:xfrm>
            <a:off x="7811504" y="2667198"/>
            <a:ext cx="976124" cy="707702"/>
          </a:xfrm>
          <a:prstGeom prst="rect">
            <a:avLst/>
          </a:prstGeom>
          <a:noFill/>
        </p:spPr>
        <p:txBody>
          <a:bodyPr wrap="square" rtlCol="0">
            <a:spAutoFit/>
          </a:bodyPr>
          <a:lstStyle/>
          <a:p>
            <a:r>
              <a:rPr lang="fr-FR" sz="3999" b="1">
                <a:solidFill>
                  <a:schemeClr val="bg2"/>
                </a:solidFill>
                <a:latin typeface="Arial"/>
                <a:cs typeface="Arial"/>
              </a:rPr>
              <a:t>=</a:t>
            </a:r>
          </a:p>
        </p:txBody>
      </p:sp>
      <p:pic>
        <p:nvPicPr>
          <p:cNvPr id="3" name="Picture 2">
            <a:extLst>
              <a:ext uri="{FF2B5EF4-FFF2-40B4-BE49-F238E27FC236}">
                <a16:creationId xmlns:a16="http://schemas.microsoft.com/office/drawing/2014/main" id="{80918D61-28CC-4890-8C47-40D25611567A}"/>
              </a:ext>
            </a:extLst>
          </p:cNvPr>
          <p:cNvPicPr>
            <a:picLocks noChangeAspect="1"/>
          </p:cNvPicPr>
          <p:nvPr/>
        </p:nvPicPr>
        <p:blipFill rotWithShape="1">
          <a:blip r:embed="rId6"/>
          <a:srcRect r="51503" b="45875"/>
          <a:stretch/>
        </p:blipFill>
        <p:spPr>
          <a:xfrm>
            <a:off x="1186734" y="2104712"/>
            <a:ext cx="895626" cy="999564"/>
          </a:xfrm>
          <a:prstGeom prst="rect">
            <a:avLst/>
          </a:prstGeom>
        </p:spPr>
      </p:pic>
      <p:pic>
        <p:nvPicPr>
          <p:cNvPr id="63" name="Picture 62">
            <a:extLst>
              <a:ext uri="{FF2B5EF4-FFF2-40B4-BE49-F238E27FC236}">
                <a16:creationId xmlns:a16="http://schemas.microsoft.com/office/drawing/2014/main" id="{6E555049-17E3-44D8-8EF3-3C34C2C97871}"/>
              </a:ext>
            </a:extLst>
          </p:cNvPr>
          <p:cNvPicPr>
            <a:picLocks noChangeAspect="1"/>
          </p:cNvPicPr>
          <p:nvPr/>
        </p:nvPicPr>
        <p:blipFill rotWithShape="1">
          <a:blip r:embed="rId6"/>
          <a:srcRect r="51503" b="45875"/>
          <a:stretch/>
        </p:blipFill>
        <p:spPr>
          <a:xfrm rot="18900000">
            <a:off x="1029293" y="2561753"/>
            <a:ext cx="895626" cy="999564"/>
          </a:xfrm>
          <a:prstGeom prst="rect">
            <a:avLst/>
          </a:prstGeom>
        </p:spPr>
      </p:pic>
      <p:sp>
        <p:nvSpPr>
          <p:cNvPr id="4" name="TextBox 3">
            <a:extLst>
              <a:ext uri="{FF2B5EF4-FFF2-40B4-BE49-F238E27FC236}">
                <a16:creationId xmlns:a16="http://schemas.microsoft.com/office/drawing/2014/main" id="{5D70D2F0-3EEE-44C9-9CC9-99D53AF28724}"/>
              </a:ext>
            </a:extLst>
          </p:cNvPr>
          <p:cNvSpPr txBox="1"/>
          <p:nvPr/>
        </p:nvSpPr>
        <p:spPr>
          <a:xfrm>
            <a:off x="761802" y="6006369"/>
            <a:ext cx="5618147" cy="307777"/>
          </a:xfrm>
          <a:prstGeom prst="rect">
            <a:avLst/>
          </a:prstGeom>
          <a:noFill/>
        </p:spPr>
        <p:txBody>
          <a:bodyPr wrap="square" rtlCol="0">
            <a:spAutoFit/>
          </a:bodyPr>
          <a:lstStyle/>
          <a:p>
            <a:r>
              <a:rPr lang="fr-FR" sz="1400" i="1" dirty="0">
                <a:latin typeface="Arial"/>
                <a:cs typeface="Arial"/>
              </a:rPr>
              <a:t>* D'après plusieurs évaluations en comparaison avec </a:t>
            </a:r>
            <a:r>
              <a:rPr lang="fr-FR" sz="1400" i="1" dirty="0" err="1">
                <a:latin typeface="Arial"/>
                <a:cs typeface="Arial"/>
              </a:rPr>
              <a:t>Mimecast</a:t>
            </a:r>
            <a:endParaRPr lang="fr-FR" sz="1400" i="1" dirty="0">
              <a:latin typeface="Arial"/>
              <a:cs typeface="Arial"/>
            </a:endParaRPr>
          </a:p>
        </p:txBody>
      </p:sp>
    </p:spTree>
    <p:extLst>
      <p:ext uri="{BB962C8B-B14F-4D97-AF65-F5344CB8AC3E}">
        <p14:creationId xmlns:p14="http://schemas.microsoft.com/office/powerpoint/2010/main" val="86585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3D655A-DB9F-4EE6-9E42-7A80979C058A}"/>
              </a:ext>
            </a:extLst>
          </p:cNvPr>
          <p:cNvSpPr txBox="1"/>
          <p:nvPr/>
        </p:nvSpPr>
        <p:spPr>
          <a:xfrm>
            <a:off x="810900" y="6085728"/>
            <a:ext cx="2056864" cy="261542"/>
          </a:xfrm>
          <a:prstGeom prst="rect">
            <a:avLst/>
          </a:prstGeom>
          <a:noFill/>
        </p:spPr>
        <p:txBody>
          <a:bodyPr wrap="square" rtlCol="0">
            <a:spAutoFit/>
          </a:bodyPr>
          <a:lstStyle/>
          <a:p>
            <a:r>
              <a:rPr lang="fr-FR" sz="1100" dirty="0">
                <a:latin typeface="Arial"/>
                <a:cs typeface="Arial"/>
              </a:rPr>
              <a:t>*Voir annexe.</a:t>
            </a:r>
          </a:p>
        </p:txBody>
      </p:sp>
      <p:sp>
        <p:nvSpPr>
          <p:cNvPr id="6" name="Title 5"/>
          <p:cNvSpPr>
            <a:spLocks noGrp="1"/>
          </p:cNvSpPr>
          <p:nvPr>
            <p:ph type="title"/>
          </p:nvPr>
        </p:nvSpPr>
        <p:spPr>
          <a:xfrm>
            <a:off x="609441" y="112295"/>
            <a:ext cx="10969943" cy="1227115"/>
          </a:xfrm>
        </p:spPr>
        <p:txBody>
          <a:bodyPr>
            <a:normAutofit/>
          </a:bodyPr>
          <a:lstStyle/>
          <a:p>
            <a:r>
              <a:rPr lang="fr-FR" sz="2900" dirty="0" err="1"/>
              <a:t>Proofpoint</a:t>
            </a:r>
            <a:r>
              <a:rPr lang="fr-FR" sz="2900" dirty="0"/>
              <a:t> Essentials </a:t>
            </a:r>
            <a:r>
              <a:rPr lang="fr-FR" sz="2900" dirty="0" smtClean="0"/>
              <a:t>:</a:t>
            </a:r>
            <a:br>
              <a:rPr lang="fr-FR" sz="2900" dirty="0" smtClean="0"/>
            </a:br>
            <a:r>
              <a:rPr lang="fr-FR" sz="2900" dirty="0" smtClean="0"/>
              <a:t>La </a:t>
            </a:r>
            <a:r>
              <a:rPr lang="fr-FR" sz="2900" dirty="0"/>
              <a:t>solution la plus intéressante pour les PME</a:t>
            </a:r>
          </a:p>
        </p:txBody>
      </p:sp>
      <p:grpSp>
        <p:nvGrpSpPr>
          <p:cNvPr id="2" name="Group 1"/>
          <p:cNvGrpSpPr/>
          <p:nvPr/>
        </p:nvGrpSpPr>
        <p:grpSpPr>
          <a:xfrm>
            <a:off x="841759" y="1590418"/>
            <a:ext cx="10868976" cy="574402"/>
            <a:chOff x="841978" y="1589939"/>
            <a:chExt cx="10871811" cy="574552"/>
          </a:xfrm>
        </p:grpSpPr>
        <p:sp>
          <p:nvSpPr>
            <p:cNvPr id="19" name="TextBox 18">
              <a:extLst>
                <a:ext uri="{FF2B5EF4-FFF2-40B4-BE49-F238E27FC236}">
                  <a16:creationId xmlns:a16="http://schemas.microsoft.com/office/drawing/2014/main" id="{AC074929-454E-4008-BAF4-6EF899CEBED3}"/>
                </a:ext>
              </a:extLst>
            </p:cNvPr>
            <p:cNvSpPr txBox="1"/>
            <p:nvPr/>
          </p:nvSpPr>
          <p:spPr>
            <a:xfrm>
              <a:off x="4968968" y="1615605"/>
              <a:ext cx="6744821" cy="461665"/>
            </a:xfrm>
            <a:prstGeom prst="rect">
              <a:avLst/>
            </a:prstGeom>
            <a:noFill/>
          </p:spPr>
          <p:txBody>
            <a:bodyPr wrap="square" rtlCol="0">
              <a:spAutoFit/>
            </a:bodyPr>
            <a:lstStyle/>
            <a:p>
              <a:r>
                <a:rPr lang="fr-FR" sz="2399" dirty="0">
                  <a:latin typeface="Arial"/>
                  <a:cs typeface="Arial"/>
                </a:rPr>
                <a:t>La plus efficace lors des tests indépendants*</a:t>
              </a:r>
            </a:p>
          </p:txBody>
        </p:sp>
        <p:sp>
          <p:nvSpPr>
            <p:cNvPr id="16" name="Rectangle 15"/>
            <p:cNvSpPr/>
            <p:nvPr/>
          </p:nvSpPr>
          <p:spPr>
            <a:xfrm>
              <a:off x="841978" y="1589939"/>
              <a:ext cx="3684688" cy="5745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99" b="1">
                  <a:solidFill>
                    <a:schemeClr val="bg1"/>
                  </a:solidFill>
                </a:rPr>
                <a:t>Protection de haut niveau</a:t>
              </a:r>
            </a:p>
          </p:txBody>
        </p:sp>
      </p:grpSp>
      <p:grpSp>
        <p:nvGrpSpPr>
          <p:cNvPr id="5" name="Group 4"/>
          <p:cNvGrpSpPr/>
          <p:nvPr/>
        </p:nvGrpSpPr>
        <p:grpSpPr>
          <a:xfrm>
            <a:off x="867795" y="3221522"/>
            <a:ext cx="9928882" cy="574402"/>
            <a:chOff x="868021" y="3221468"/>
            <a:chExt cx="9931471" cy="574552"/>
          </a:xfrm>
        </p:grpSpPr>
        <p:sp>
          <p:nvSpPr>
            <p:cNvPr id="17" name="Rectangle 16">
              <a:extLst>
                <a:ext uri="{FF2B5EF4-FFF2-40B4-BE49-F238E27FC236}">
                  <a16:creationId xmlns:a16="http://schemas.microsoft.com/office/drawing/2014/main" id="{8D1CE323-A24A-4F34-B7EC-F4E9E935B906}"/>
                </a:ext>
              </a:extLst>
            </p:cNvPr>
            <p:cNvSpPr/>
            <p:nvPr/>
          </p:nvSpPr>
          <p:spPr>
            <a:xfrm>
              <a:off x="5049200" y="3277911"/>
              <a:ext cx="5750292" cy="461665"/>
            </a:xfrm>
            <a:prstGeom prst="rect">
              <a:avLst/>
            </a:prstGeom>
          </p:spPr>
          <p:txBody>
            <a:bodyPr wrap="none">
              <a:spAutoFit/>
            </a:bodyPr>
            <a:lstStyle/>
            <a:p>
              <a:pPr algn="ctr"/>
              <a:r>
                <a:rPr lang="fr-FR" sz="2399" dirty="0">
                  <a:latin typeface="Arial"/>
                  <a:cs typeface="Arial"/>
                </a:rPr>
                <a:t>Tarif avantageux appliqué à tous les packs</a:t>
              </a:r>
            </a:p>
          </p:txBody>
        </p:sp>
        <p:sp>
          <p:nvSpPr>
            <p:cNvPr id="22" name="Rectangle 21"/>
            <p:cNvSpPr/>
            <p:nvPr/>
          </p:nvSpPr>
          <p:spPr>
            <a:xfrm>
              <a:off x="868021" y="3221468"/>
              <a:ext cx="3684688" cy="5745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99" b="1">
                  <a:solidFill>
                    <a:schemeClr val="bg1"/>
                  </a:solidFill>
                </a:rPr>
                <a:t>Tarif avantageux</a:t>
              </a:r>
            </a:p>
          </p:txBody>
        </p:sp>
      </p:grpSp>
      <p:grpSp>
        <p:nvGrpSpPr>
          <p:cNvPr id="7" name="Group 6"/>
          <p:cNvGrpSpPr/>
          <p:nvPr/>
        </p:nvGrpSpPr>
        <p:grpSpPr>
          <a:xfrm>
            <a:off x="867794" y="3956636"/>
            <a:ext cx="12171918" cy="830997"/>
            <a:chOff x="868021" y="3956779"/>
            <a:chExt cx="12175091" cy="831215"/>
          </a:xfrm>
        </p:grpSpPr>
        <p:sp>
          <p:nvSpPr>
            <p:cNvPr id="9" name="TextBox 8">
              <a:extLst>
                <a:ext uri="{FF2B5EF4-FFF2-40B4-BE49-F238E27FC236}">
                  <a16:creationId xmlns:a16="http://schemas.microsoft.com/office/drawing/2014/main" id="{94C20004-2623-4395-BC6C-C7CA12B3BF59}"/>
                </a:ext>
              </a:extLst>
            </p:cNvPr>
            <p:cNvSpPr txBox="1"/>
            <p:nvPr/>
          </p:nvSpPr>
          <p:spPr>
            <a:xfrm>
              <a:off x="4998542" y="3956779"/>
              <a:ext cx="8044570" cy="831215"/>
            </a:xfrm>
            <a:prstGeom prst="rect">
              <a:avLst/>
            </a:prstGeom>
            <a:noFill/>
          </p:spPr>
          <p:txBody>
            <a:bodyPr wrap="square" rtlCol="0">
              <a:spAutoFit/>
            </a:bodyPr>
            <a:lstStyle/>
            <a:p>
              <a:r>
                <a:rPr lang="fr-FR" sz="2400" dirty="0">
                  <a:latin typeface="Arial"/>
                  <a:cs typeface="Arial"/>
                </a:rPr>
                <a:t>Moins de 60 minutes pour </a:t>
              </a:r>
              <a:r>
                <a:rPr lang="fr-FR" sz="2400" dirty="0" smtClean="0">
                  <a:latin typeface="Arial"/>
                  <a:cs typeface="Arial"/>
                </a:rPr>
                <a:t>bénéficier</a:t>
              </a:r>
              <a:br>
                <a:rPr lang="fr-FR" sz="2400" dirty="0" smtClean="0">
                  <a:latin typeface="Arial"/>
                  <a:cs typeface="Arial"/>
                </a:rPr>
              </a:br>
              <a:r>
                <a:rPr lang="fr-FR" sz="2400" dirty="0" smtClean="0">
                  <a:latin typeface="Arial"/>
                  <a:cs typeface="Arial"/>
                </a:rPr>
                <a:t>d'une </a:t>
              </a:r>
              <a:r>
                <a:rPr lang="fr-FR" sz="2400" dirty="0">
                  <a:latin typeface="Arial"/>
                  <a:cs typeface="Arial"/>
                </a:rPr>
                <a:t>protection complète</a:t>
              </a:r>
            </a:p>
          </p:txBody>
        </p:sp>
        <p:sp>
          <p:nvSpPr>
            <p:cNvPr id="23" name="Rectangle 22"/>
            <p:cNvSpPr/>
            <p:nvPr/>
          </p:nvSpPr>
          <p:spPr>
            <a:xfrm>
              <a:off x="868021" y="4059567"/>
              <a:ext cx="3684688" cy="5745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99" b="1">
                  <a:solidFill>
                    <a:schemeClr val="bg1"/>
                  </a:solidFill>
                </a:rPr>
                <a:t>Déploiement rapide</a:t>
              </a:r>
            </a:p>
          </p:txBody>
        </p:sp>
      </p:grpSp>
      <p:grpSp>
        <p:nvGrpSpPr>
          <p:cNvPr id="8" name="Group 7"/>
          <p:cNvGrpSpPr/>
          <p:nvPr/>
        </p:nvGrpSpPr>
        <p:grpSpPr>
          <a:xfrm>
            <a:off x="867794" y="4911462"/>
            <a:ext cx="11016233" cy="574402"/>
            <a:chOff x="868021" y="4911848"/>
            <a:chExt cx="11019103" cy="574552"/>
          </a:xfrm>
        </p:grpSpPr>
        <p:sp>
          <p:nvSpPr>
            <p:cNvPr id="12" name="TextBox 11">
              <a:extLst>
                <a:ext uri="{FF2B5EF4-FFF2-40B4-BE49-F238E27FC236}">
                  <a16:creationId xmlns:a16="http://schemas.microsoft.com/office/drawing/2014/main" id="{29278F59-1F76-4A4C-9383-5414B78ED209}"/>
                </a:ext>
              </a:extLst>
            </p:cNvPr>
            <p:cNvSpPr txBox="1"/>
            <p:nvPr/>
          </p:nvSpPr>
          <p:spPr>
            <a:xfrm>
              <a:off x="4952925" y="4968292"/>
              <a:ext cx="6934199" cy="461665"/>
            </a:xfrm>
            <a:prstGeom prst="rect">
              <a:avLst/>
            </a:prstGeom>
            <a:noFill/>
          </p:spPr>
          <p:txBody>
            <a:bodyPr wrap="square" rtlCol="0">
              <a:spAutoFit/>
            </a:bodyPr>
            <a:lstStyle/>
            <a:p>
              <a:r>
                <a:rPr lang="fr-FR" sz="2399" dirty="0">
                  <a:latin typeface="Arial"/>
                  <a:cs typeface="Arial"/>
                </a:rPr>
                <a:t>Règles par défaut, configuration minimale</a:t>
              </a:r>
            </a:p>
          </p:txBody>
        </p:sp>
        <p:sp>
          <p:nvSpPr>
            <p:cNvPr id="24" name="Rectangle 23"/>
            <p:cNvSpPr/>
            <p:nvPr/>
          </p:nvSpPr>
          <p:spPr>
            <a:xfrm>
              <a:off x="868021" y="4911848"/>
              <a:ext cx="3684688" cy="5745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99" b="1">
                  <a:solidFill>
                    <a:schemeClr val="bg1"/>
                  </a:solidFill>
                </a:rPr>
                <a:t>Gestion simple</a:t>
              </a:r>
            </a:p>
          </p:txBody>
        </p:sp>
      </p:grpSp>
      <p:grpSp>
        <p:nvGrpSpPr>
          <p:cNvPr id="3" name="Group 2"/>
          <p:cNvGrpSpPr/>
          <p:nvPr/>
        </p:nvGrpSpPr>
        <p:grpSpPr>
          <a:xfrm>
            <a:off x="867795" y="2338382"/>
            <a:ext cx="9975532" cy="830997"/>
            <a:chOff x="868021" y="2338100"/>
            <a:chExt cx="9978130" cy="831214"/>
          </a:xfrm>
        </p:grpSpPr>
        <p:sp>
          <p:nvSpPr>
            <p:cNvPr id="21" name="Rectangle 20"/>
            <p:cNvSpPr/>
            <p:nvPr/>
          </p:nvSpPr>
          <p:spPr>
            <a:xfrm>
              <a:off x="868021" y="2406018"/>
              <a:ext cx="3684688" cy="574552"/>
            </a:xfrm>
            <a:prstGeom prst="rect">
              <a:avLst/>
            </a:prstGeom>
            <a:solidFill>
              <a:srgbClr val="63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99" b="1">
                  <a:solidFill>
                    <a:schemeClr val="bg1"/>
                  </a:solidFill>
                </a:rPr>
                <a:t>Fonctionnalités étendues</a:t>
              </a:r>
            </a:p>
          </p:txBody>
        </p:sp>
        <p:sp>
          <p:nvSpPr>
            <p:cNvPr id="25" name="Rectangle 24">
              <a:extLst>
                <a:ext uri="{FF2B5EF4-FFF2-40B4-BE49-F238E27FC236}">
                  <a16:creationId xmlns:a16="http://schemas.microsoft.com/office/drawing/2014/main" id="{8D1CE323-A24A-4F34-B7EC-F4E9E935B906}"/>
                </a:ext>
              </a:extLst>
            </p:cNvPr>
            <p:cNvSpPr/>
            <p:nvPr/>
          </p:nvSpPr>
          <p:spPr>
            <a:xfrm>
              <a:off x="4998540" y="2338100"/>
              <a:ext cx="5847611" cy="831214"/>
            </a:xfrm>
            <a:prstGeom prst="rect">
              <a:avLst/>
            </a:prstGeom>
          </p:spPr>
          <p:txBody>
            <a:bodyPr wrap="none">
              <a:spAutoFit/>
            </a:bodyPr>
            <a:lstStyle/>
            <a:p>
              <a:r>
                <a:rPr lang="fr-FR" sz="2400" dirty="0">
                  <a:latin typeface="Arial"/>
                  <a:cs typeface="Arial"/>
                </a:rPr>
                <a:t>Vaste ensemble de fonctionnalités </a:t>
              </a:r>
              <a:r>
                <a:rPr lang="fr-FR" sz="2400" dirty="0" smtClean="0">
                  <a:latin typeface="Arial"/>
                  <a:cs typeface="Arial"/>
                </a:rPr>
                <a:t>assorti</a:t>
              </a:r>
              <a:br>
                <a:rPr lang="fr-FR" sz="2400" dirty="0" smtClean="0">
                  <a:latin typeface="Arial"/>
                  <a:cs typeface="Arial"/>
                </a:rPr>
              </a:br>
              <a:r>
                <a:rPr lang="fr-FR" sz="2400" dirty="0" smtClean="0">
                  <a:latin typeface="Arial"/>
                  <a:cs typeface="Arial"/>
                </a:rPr>
                <a:t>d'une </a:t>
              </a:r>
              <a:r>
                <a:rPr lang="fr-FR" sz="2400" dirty="0">
                  <a:latin typeface="Arial"/>
                  <a:cs typeface="Arial"/>
                </a:rPr>
                <a:t>expérience unifiée</a:t>
              </a:r>
            </a:p>
          </p:txBody>
        </p:sp>
      </p:grpSp>
    </p:spTree>
    <p:extLst>
      <p:ext uri="{BB962C8B-B14F-4D97-AF65-F5344CB8AC3E}">
        <p14:creationId xmlns:p14="http://schemas.microsoft.com/office/powerpoint/2010/main" val="26974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1FE0-731E-4BF9-A507-93DDE6664CC7}"/>
              </a:ext>
            </a:extLst>
          </p:cNvPr>
          <p:cNvSpPr>
            <a:spLocks noGrp="1"/>
          </p:cNvSpPr>
          <p:nvPr>
            <p:ph type="title"/>
          </p:nvPr>
        </p:nvSpPr>
        <p:spPr/>
        <p:txBody>
          <a:bodyPr/>
          <a:lstStyle/>
          <a:p>
            <a:r>
              <a:rPr lang="fr-FR"/>
              <a:t>Étapes suivantes : Découvrez le produit par vous-même</a:t>
            </a:r>
          </a:p>
        </p:txBody>
      </p:sp>
      <p:sp>
        <p:nvSpPr>
          <p:cNvPr id="3" name="TextBox 2">
            <a:extLst>
              <a:ext uri="{FF2B5EF4-FFF2-40B4-BE49-F238E27FC236}">
                <a16:creationId xmlns:a16="http://schemas.microsoft.com/office/drawing/2014/main" id="{F819FDAE-9D99-4E21-8DE5-AA34D3AAF2FC}"/>
              </a:ext>
            </a:extLst>
          </p:cNvPr>
          <p:cNvSpPr txBox="1"/>
          <p:nvPr/>
        </p:nvSpPr>
        <p:spPr>
          <a:xfrm>
            <a:off x="401053" y="1452015"/>
            <a:ext cx="3659437" cy="1630575"/>
          </a:xfrm>
          <a:prstGeom prst="rect">
            <a:avLst/>
          </a:prstGeom>
          <a:noFill/>
        </p:spPr>
        <p:txBody>
          <a:bodyPr wrap="square" rtlCol="0">
            <a:spAutoFit/>
          </a:bodyPr>
          <a:lstStyle/>
          <a:p>
            <a:pPr algn="ctr"/>
            <a:r>
              <a:rPr lang="fr-FR" sz="1999" dirty="0">
                <a:latin typeface="Arial"/>
                <a:cs typeface="Arial"/>
              </a:rPr>
              <a:t>Visionnez une démonstration de 3 minutes de l'interface conviviale de </a:t>
            </a:r>
            <a:r>
              <a:rPr lang="fr-FR" sz="1999" dirty="0" err="1">
                <a:latin typeface="Arial"/>
                <a:cs typeface="Arial"/>
              </a:rPr>
              <a:t>Proofpoint</a:t>
            </a:r>
            <a:r>
              <a:rPr lang="fr-FR" sz="1999" dirty="0">
                <a:latin typeface="Arial"/>
                <a:cs typeface="Arial"/>
              </a:rPr>
              <a:t> Essentials, avec notamment le tableau de bord </a:t>
            </a:r>
            <a:r>
              <a:rPr lang="fr-FR" sz="1999" dirty="0" err="1">
                <a:latin typeface="Arial"/>
                <a:cs typeface="Arial"/>
              </a:rPr>
              <a:t>Threat</a:t>
            </a:r>
            <a:r>
              <a:rPr lang="fr-FR" sz="1999" dirty="0">
                <a:latin typeface="Arial"/>
                <a:cs typeface="Arial"/>
              </a:rPr>
              <a:t> Insight.</a:t>
            </a:r>
          </a:p>
        </p:txBody>
      </p:sp>
      <p:cxnSp>
        <p:nvCxnSpPr>
          <p:cNvPr id="10" name="Straight Connector 9"/>
          <p:cNvCxnSpPr/>
          <p:nvPr/>
        </p:nvCxnSpPr>
        <p:spPr>
          <a:xfrm>
            <a:off x="4440373" y="1638764"/>
            <a:ext cx="9523" cy="4180386"/>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8271305" y="1638763"/>
            <a:ext cx="9523" cy="4180386"/>
          </a:xfrm>
          <a:prstGeom prst="line">
            <a:avLst/>
          </a:prstGeom>
        </p:spPr>
        <p:style>
          <a:lnRef idx="1">
            <a:schemeClr val="dk1"/>
          </a:lnRef>
          <a:fillRef idx="0">
            <a:schemeClr val="dk1"/>
          </a:fillRef>
          <a:effectRef idx="0">
            <a:schemeClr val="dk1"/>
          </a:effectRef>
          <a:fontRef idx="minor">
            <a:schemeClr val="tx1"/>
          </a:fontRef>
        </p:style>
      </p:cxnSp>
      <p:sp>
        <p:nvSpPr>
          <p:cNvPr id="15" name="Rectangle 14"/>
          <p:cNvSpPr/>
          <p:nvPr/>
        </p:nvSpPr>
        <p:spPr>
          <a:xfrm>
            <a:off x="8680641" y="1610906"/>
            <a:ext cx="2913891" cy="707702"/>
          </a:xfrm>
          <a:prstGeom prst="rect">
            <a:avLst/>
          </a:prstGeom>
        </p:spPr>
        <p:txBody>
          <a:bodyPr wrap="square">
            <a:spAutoFit/>
          </a:bodyPr>
          <a:lstStyle/>
          <a:p>
            <a:pPr algn="ctr"/>
            <a:r>
              <a:rPr lang="fr-FR" sz="1999">
                <a:cs typeface="Arial"/>
              </a:rPr>
              <a:t>Enregistrez-vous pour une évaluation gratuite de 30 jours.</a:t>
            </a:r>
          </a:p>
        </p:txBody>
      </p:sp>
      <p:sp>
        <p:nvSpPr>
          <p:cNvPr id="16" name="Rectangle 15"/>
          <p:cNvSpPr/>
          <p:nvPr/>
        </p:nvSpPr>
        <p:spPr>
          <a:xfrm>
            <a:off x="4814631" y="1457118"/>
            <a:ext cx="2913891" cy="1015278"/>
          </a:xfrm>
          <a:prstGeom prst="rect">
            <a:avLst/>
          </a:prstGeom>
        </p:spPr>
        <p:txBody>
          <a:bodyPr wrap="square">
            <a:spAutoFit/>
          </a:bodyPr>
          <a:lstStyle/>
          <a:p>
            <a:pPr algn="ctr"/>
            <a:r>
              <a:rPr lang="fr-FR" sz="1999">
                <a:cs typeface="Arial"/>
              </a:rPr>
              <a:t>Lisez les recommandations de nos clients et d'experts du secteur.</a:t>
            </a:r>
          </a:p>
        </p:txBody>
      </p:sp>
      <p:pic>
        <p:nvPicPr>
          <p:cNvPr id="17" name="Picture 16"/>
          <p:cNvPicPr>
            <a:picLocks noChangeAspect="1"/>
          </p:cNvPicPr>
          <p:nvPr/>
        </p:nvPicPr>
        <p:blipFill>
          <a:blip r:embed="rId3" cstate="screen">
            <a:alphaModFix/>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151141" y="3146475"/>
            <a:ext cx="1858466" cy="1858466"/>
          </a:xfrm>
          <a:prstGeom prst="rect">
            <a:avLst/>
          </a:prstGeom>
        </p:spPr>
      </p:pic>
      <p:pic>
        <p:nvPicPr>
          <p:cNvPr id="19" name="Picture 18"/>
          <p:cNvPicPr>
            <a:picLocks noChangeAspect="1"/>
          </p:cNvPicPr>
          <p:nvPr/>
        </p:nvPicPr>
        <p:blipFill>
          <a:blip r:embed="rId5"/>
          <a:stretch>
            <a:fillRect/>
          </a:stretch>
        </p:blipFill>
        <p:spPr>
          <a:xfrm>
            <a:off x="982749" y="3429000"/>
            <a:ext cx="2697859" cy="1496382"/>
          </a:xfrm>
          <a:prstGeom prst="rect">
            <a:avLst/>
          </a:prstGeom>
        </p:spPr>
      </p:pic>
      <p:pic>
        <p:nvPicPr>
          <p:cNvPr id="4" name="Picture 3">
            <a:extLst>
              <a:ext uri="{FF2B5EF4-FFF2-40B4-BE49-F238E27FC236}">
                <a16:creationId xmlns:a16="http://schemas.microsoft.com/office/drawing/2014/main" id="{BB6E0263-A764-44E7-B0B8-99DF6096BA7E}"/>
              </a:ext>
            </a:extLst>
          </p:cNvPr>
          <p:cNvPicPr>
            <a:picLocks noChangeAspect="1"/>
          </p:cNvPicPr>
          <p:nvPr/>
        </p:nvPicPr>
        <p:blipFill>
          <a:blip r:embed="rId6"/>
          <a:stretch>
            <a:fillRect/>
          </a:stretch>
        </p:blipFill>
        <p:spPr>
          <a:xfrm>
            <a:off x="5245694" y="2910944"/>
            <a:ext cx="2229812" cy="3340185"/>
          </a:xfrm>
          <a:prstGeom prst="rect">
            <a:avLst/>
          </a:prstGeom>
        </p:spPr>
      </p:pic>
    </p:spTree>
    <p:extLst>
      <p:ext uri="{BB962C8B-B14F-4D97-AF65-F5344CB8AC3E}">
        <p14:creationId xmlns:p14="http://schemas.microsoft.com/office/powerpoint/2010/main" val="38338198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lgn="ctr"/>
            <a:r>
              <a:rPr lang="fr-FR"/>
              <a:t>© 2019 Proofpoint. Tous droits réservés</a:t>
            </a:r>
          </a:p>
        </p:txBody>
      </p:sp>
      <p:sp>
        <p:nvSpPr>
          <p:cNvPr id="5" name="Slide Number Placeholder 4"/>
          <p:cNvSpPr>
            <a:spLocks noGrp="1"/>
          </p:cNvSpPr>
          <p:nvPr>
            <p:ph type="sldNum" sz="quarter" idx="4294967295"/>
          </p:nvPr>
        </p:nvSpPr>
        <p:spPr>
          <a:xfrm>
            <a:off x="11884025" y="6405563"/>
            <a:ext cx="304800" cy="219075"/>
          </a:xfrm>
        </p:spPr>
        <p:txBody>
          <a:bodyPr/>
          <a:lstStyle/>
          <a:p>
            <a:fld id="{00DE720E-C72B-42F0-AD69-52D60E3C605E}" type="slidenum">
              <a:rPr lang="en-GB" smtClean="0"/>
              <a:pPr/>
              <a:t>17</a:t>
            </a:fld>
            <a:endParaRPr lang="en-GB" smtClean="0"/>
          </a:p>
        </p:txBody>
      </p:sp>
    </p:spTree>
    <p:extLst>
      <p:ext uri="{BB962C8B-B14F-4D97-AF65-F5344CB8AC3E}">
        <p14:creationId xmlns:p14="http://schemas.microsoft.com/office/powerpoint/2010/main" val="2797305909"/>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ofpoint 16x9">
  <a:themeElements>
    <a:clrScheme name="Custom 30">
      <a:dk1>
        <a:srgbClr val="000000"/>
      </a:dk1>
      <a:lt1>
        <a:srgbClr val="FFFFFF"/>
      </a:lt1>
      <a:dk2>
        <a:srgbClr val="5F6369"/>
      </a:dk2>
      <a:lt2>
        <a:srgbClr val="C7C9C8"/>
      </a:lt2>
      <a:accent1>
        <a:srgbClr val="009ADA"/>
      </a:accent1>
      <a:accent2>
        <a:srgbClr val="743C97"/>
      </a:accent2>
      <a:accent3>
        <a:srgbClr val="00AE9A"/>
      </a:accent3>
      <a:accent4>
        <a:srgbClr val="01579B"/>
      </a:accent4>
      <a:accent5>
        <a:srgbClr val="BB3E96"/>
      </a:accent5>
      <a:accent6>
        <a:srgbClr val="F68D2C"/>
      </a:accent6>
      <a:hlink>
        <a:srgbClr val="1EB9FF"/>
      </a:hlink>
      <a:folHlink>
        <a:srgbClr val="1EB9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9050">
          <a:solidFill>
            <a:schemeClr val="accent1"/>
          </a:solidFill>
          <a:miter lim="800000"/>
        </a:ln>
      </a:spPr>
      <a:bodyPr rtlCol="0" anchor="ctr"/>
      <a:lstStyle>
        <a:defPPr algn="ctr">
          <a:lnSpc>
            <a:spcPct val="90000"/>
          </a:lnSpc>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dirty="0" err="1" smtClean="0"/>
        </a:defPPr>
      </a:lstStyle>
    </a:txDef>
  </a:objectDefaults>
  <a:extraClrSchemeLst/>
  <a:custClrLst>
    <a:custClr name="65% HP blue">
      <a:srgbClr val="59BBE4"/>
    </a:custClr>
    <a:custClr name="15% HP blue">
      <a:srgbClr val="D9EFF9"/>
    </a:custClr>
    <a:custClr name="Red">
      <a:srgbClr val="C03854"/>
    </a:custClr>
    <a:custClr name="75% Red">
      <a:srgbClr val="D06A7F"/>
    </a:custClr>
    <a:custClr name="50% Red">
      <a:srgbClr val="DF9BA9"/>
    </a:custClr>
    <a:custClr name="25% Red">
      <a:srgbClr val="EECCD3"/>
    </a:custClr>
    <a:custClr name="Orange">
      <a:srgbClr val="E98233"/>
    </a:custClr>
    <a:custClr name="75% Orange">
      <a:srgbClr val="EEA166"/>
    </a:custClr>
    <a:custClr name="50% Orange">
      <a:srgbClr val="F3C098"/>
    </a:custClr>
    <a:custClr name="25% Orange">
      <a:srgbClr val="F9DFCB"/>
    </a:custClr>
  </a:custClrLst>
  <a:extLst>
    <a:ext uri="{05A4C25C-085E-4340-85A3-A5531E510DB2}">
      <thm15:themeFamily xmlns:thm15="http://schemas.microsoft.com/office/thememl/2012/main" name="HP_PPT_Standard_16x9_EN.potx [Read-Only]" id="{8022003B-0323-44DB-A0CA-C5EA3D32C291}" vid="{18C28873-3FA6-468A-9189-148E6CC669FF}"/>
    </a:ext>
  </a:extLst>
</a:theme>
</file>

<file path=ppt/theme/theme2.xml><?xml version="1.0" encoding="utf-8"?>
<a:theme xmlns:a="http://schemas.openxmlformats.org/drawingml/2006/main" name="Office Theme">
  <a:themeElements>
    <a:clrScheme name="HP">
      <a:dk1>
        <a:sysClr val="windowText" lastClr="000000"/>
      </a:dk1>
      <a:lt1>
        <a:sysClr val="window" lastClr="FFFFFF"/>
      </a:lt1>
      <a:dk2>
        <a:srgbClr val="535455"/>
      </a:dk2>
      <a:lt2>
        <a:srgbClr val="E5E8E8"/>
      </a:lt2>
      <a:accent1>
        <a:srgbClr val="0096D6"/>
      </a:accent1>
      <a:accent2>
        <a:srgbClr val="6B3A97"/>
      </a:accent2>
      <a:accent3>
        <a:srgbClr val="87898B"/>
      </a:accent3>
      <a:accent4>
        <a:srgbClr val="99D5EF"/>
      </a:accent4>
      <a:accent5>
        <a:srgbClr val="B49CCA"/>
      </a:accent5>
      <a:accent6>
        <a:srgbClr val="B9B8BB"/>
      </a:accent6>
      <a:hlink>
        <a:srgbClr val="0096D6"/>
      </a:hlink>
      <a:folHlink>
        <a:srgbClr val="87898B"/>
      </a:folHlink>
    </a:clrScheme>
    <a:fontScheme name="HP Simplified Light">
      <a:majorFont>
        <a:latin typeface="HP Simplified Light"/>
        <a:ea typeface=""/>
        <a:cs typeface=""/>
      </a:majorFont>
      <a:minorFont>
        <a:latin typeface="HP Simplifie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dirty="0" err="1" smtClean="0"/>
        </a:defPPr>
      </a:lstStyle>
    </a:txDef>
  </a:objectDefaults>
  <a:extraClrSchemeLst/>
  <a:custClrLst>
    <a:custClr name="65% HP blue">
      <a:srgbClr val="59BBE4"/>
    </a:custClr>
    <a:custClr name="15% HP blue">
      <a:srgbClr val="D9EFF9"/>
    </a:custClr>
    <a:custClr name="Red">
      <a:srgbClr val="C03854"/>
    </a:custClr>
    <a:custClr name="75% Red">
      <a:srgbClr val="D06A7F"/>
    </a:custClr>
    <a:custClr name="50% Red">
      <a:srgbClr val="DF9BA9"/>
    </a:custClr>
    <a:custClr name="25% Red">
      <a:srgbClr val="EECCD3"/>
    </a:custClr>
    <a:custClr name="Orange">
      <a:srgbClr val="E98233"/>
    </a:custClr>
    <a:custClr name="75% Orange">
      <a:srgbClr val="EEA166"/>
    </a:custClr>
    <a:custClr name="50% Orange">
      <a:srgbClr val="F3C098"/>
    </a:custClr>
    <a:custClr name="25% Orange">
      <a:srgbClr val="F9DFCB"/>
    </a:custClr>
  </a:custClrLst>
</a:theme>
</file>

<file path=ppt/theme/theme3.xml><?xml version="1.0" encoding="utf-8"?>
<a:theme xmlns:a="http://schemas.openxmlformats.org/drawingml/2006/main" name="Office Theme">
  <a:themeElements>
    <a:clrScheme name="HP">
      <a:dk1>
        <a:sysClr val="windowText" lastClr="000000"/>
      </a:dk1>
      <a:lt1>
        <a:sysClr val="window" lastClr="FFFFFF"/>
      </a:lt1>
      <a:dk2>
        <a:srgbClr val="535455"/>
      </a:dk2>
      <a:lt2>
        <a:srgbClr val="E5E8E8"/>
      </a:lt2>
      <a:accent1>
        <a:srgbClr val="0096D6"/>
      </a:accent1>
      <a:accent2>
        <a:srgbClr val="6B3A97"/>
      </a:accent2>
      <a:accent3>
        <a:srgbClr val="87898B"/>
      </a:accent3>
      <a:accent4>
        <a:srgbClr val="99D5EF"/>
      </a:accent4>
      <a:accent5>
        <a:srgbClr val="B49CCA"/>
      </a:accent5>
      <a:accent6>
        <a:srgbClr val="B9B8BB"/>
      </a:accent6>
      <a:hlink>
        <a:srgbClr val="0096D6"/>
      </a:hlink>
      <a:folHlink>
        <a:srgbClr val="87898B"/>
      </a:folHlink>
    </a:clrScheme>
    <a:fontScheme name="HP Simplified Light">
      <a:majorFont>
        <a:latin typeface="HP Simplified Light"/>
        <a:ea typeface=""/>
        <a:cs typeface=""/>
      </a:majorFont>
      <a:minorFont>
        <a:latin typeface="HP Simplifie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lnSpc>
            <a:spcPct val="90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dirty="0" err="1" smtClean="0"/>
        </a:defPPr>
      </a:lstStyle>
    </a:txDef>
  </a:objectDefaults>
  <a:extraClrSchemeLst/>
  <a:custClrLst>
    <a:custClr name="65% HP blue">
      <a:srgbClr val="59BBE4"/>
    </a:custClr>
    <a:custClr name="15% HP blue">
      <a:srgbClr val="D9EFF9"/>
    </a:custClr>
    <a:custClr name="Red">
      <a:srgbClr val="C03854"/>
    </a:custClr>
    <a:custClr name="75% Red">
      <a:srgbClr val="D06A7F"/>
    </a:custClr>
    <a:custClr name="50% Red">
      <a:srgbClr val="DF9BA9"/>
    </a:custClr>
    <a:custClr name="25% Red">
      <a:srgbClr val="EECCD3"/>
    </a:custClr>
    <a:custClr name="Orange">
      <a:srgbClr val="E98233"/>
    </a:custClr>
    <a:custClr name="75% Orange">
      <a:srgbClr val="EEA166"/>
    </a:custClr>
    <a:custClr name="50% Orange">
      <a:srgbClr val="F3C098"/>
    </a:custClr>
    <a:custClr name="25% Orange">
      <a:srgbClr val="F9DFCB"/>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A04B1F6C27FE4295AA01CA0D8A6332" ma:contentTypeVersion="18" ma:contentTypeDescription="Create a new document." ma:contentTypeScope="" ma:versionID="a136c8985062bae70d29fc172300ff62">
  <xsd:schema xmlns:xsd="http://www.w3.org/2001/XMLSchema" xmlns:xs="http://www.w3.org/2001/XMLSchema" xmlns:p="http://schemas.microsoft.com/office/2006/metadata/properties" xmlns:ns2="ee3e628b-32f0-4b23-802d-23918582f579" xmlns:ns3="6f9a6988-b2ce-4c8b-a4d1-af4cbffd0c42" targetNamespace="http://schemas.microsoft.com/office/2006/metadata/properties" ma:root="true" ma:fieldsID="f687557d82a5528c8942dff84b373de9" ns2:_="" ns3:_="">
    <xsd:import namespace="ee3e628b-32f0-4b23-802d-23918582f579"/>
    <xsd:import namespace="6f9a6988-b2ce-4c8b-a4d1-af4cbffd0c42"/>
    <xsd:element name="properties">
      <xsd:complexType>
        <xsd:sequence>
          <xsd:element name="documentManagement">
            <xsd:complexType>
              <xsd:all>
                <xsd:element ref="ns2:BreezeIsFeaturedDocument" minOccurs="0"/>
                <xsd:element ref="ns2:BreezeIsTemplate" minOccurs="0"/>
                <xsd:element ref="ns2:p45aa5d1eea14c13b45b91dbfe0d55a3" minOccurs="0"/>
                <xsd:element ref="ns2:TaxCatchAll" minOccurs="0"/>
                <xsd:element ref="ns2:TaxCatchAllLabel" minOccurs="0"/>
                <xsd:element ref="ns2:Classification" minOccurs="0"/>
                <xsd:element ref="ns2:SharedWithUsers" minOccurs="0"/>
                <xsd:element ref="ns2:SharedWithDetails" minOccurs="0"/>
                <xsd:element ref="ns3:Country_x0020_Relevance" minOccurs="0"/>
                <xsd:element ref="ns2:UnilyIsFeaturedDocument" minOccurs="0"/>
                <xsd:element ref="ns2:UnilyIsTemplate" minOccurs="0"/>
                <xsd:element ref="ns2:cba4ac2128b54b88b8082c3eaa4bcbb0"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628b-32f0-4b23-802d-23918582f579" elementFormDefault="qualified">
    <xsd:import namespace="http://schemas.microsoft.com/office/2006/documentManagement/types"/>
    <xsd:import namespace="http://schemas.microsoft.com/office/infopath/2007/PartnerControls"/>
    <xsd:element name="BreezeIsFeaturedDocument" ma:index="8" nillable="true" ma:displayName="Is Featured Document" ma:internalName="BreezeIsFeaturedDocument">
      <xsd:simpleType>
        <xsd:restriction base="dms:Boolean"/>
      </xsd:simpleType>
    </xsd:element>
    <xsd:element name="BreezeIsTemplate" ma:index="9" nillable="true" ma:displayName="Is Template" ma:internalName="BreezeIsTemplate">
      <xsd:simpleType>
        <xsd:restriction base="dms:Boolean"/>
      </xsd:simpleType>
    </xsd:element>
    <xsd:element name="p45aa5d1eea14c13b45b91dbfe0d55a3" ma:index="10" nillable="true" ma:taxonomy="true" ma:internalName="p45aa5d1eea14c13b45b91dbfe0d55a3" ma:taxonomyFieldName="BreezeDocumentCategory" ma:displayName="Document Category" ma:fieldId="{945aa5d1-eea1-4c13-b45b-91dbfe0d55a3}" ma:taxonomyMulti="true" ma:sspId="207c092f-9563-45a7-b3ac-ff7644016c27" ma:termSetId="da5e76f7-4f6b-438e-84de-475d56047e13" ma:anchorId="00000000-0000-0000-0000-000000000000" ma:open="false" ma:isKeyword="false">
      <xsd:complexType>
        <xsd:sequence>
          <xsd:element ref="pc:Terms" minOccurs="0" maxOccurs="1"/>
        </xsd:sequence>
      </xsd:complexType>
    </xsd:element>
    <xsd:element name="TaxCatchAll" ma:index="11" nillable="true" ma:displayName="Taxonomy Catch All Column" ma:description="" ma:hidden="true" ma:list="{03c0a960-f627-4588-9589-9b8906b4e194}" ma:internalName="TaxCatchAll" ma:showField="CatchAllData" ma:web="ee3e628b-32f0-4b23-802d-23918582f579">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03c0a960-f627-4588-9589-9b8906b4e194}" ma:internalName="TaxCatchAllLabel" ma:readOnly="true" ma:showField="CatchAllDataLabel" ma:web="ee3e628b-32f0-4b23-802d-23918582f579">
      <xsd:complexType>
        <xsd:complexContent>
          <xsd:extension base="dms:MultiChoiceLookup">
            <xsd:sequence>
              <xsd:element name="Value" type="dms:Lookup" maxOccurs="unbounded" minOccurs="0" nillable="true"/>
            </xsd:sequence>
          </xsd:extension>
        </xsd:complexContent>
      </xsd:complexType>
    </xsd:element>
    <xsd:element name="Classification" ma:index="14" nillable="true" ma:displayName="Classification" ma:default="Internal" ma:description="Used to identify document classification" ma:format="Dropdown" ma:internalName="Classification" ma:readOnly="false">
      <xsd:simpleType>
        <xsd:restriction base="dms:Choice">
          <xsd:enumeration value="Confidential"/>
          <xsd:enumeration value="Internal"/>
          <xsd:enumeration value="Public"/>
        </xsd:restriction>
      </xsd:simpleType>
    </xsd:element>
    <xsd:element name="SharedWithUsers" ma:index="15"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description="" ma:internalName="SharedWithDetails" ma:readOnly="true">
      <xsd:simpleType>
        <xsd:restriction base="dms:Note">
          <xsd:maxLength value="255"/>
        </xsd:restriction>
      </xsd:simpleType>
    </xsd:element>
    <xsd:element name="UnilyIsFeaturedDocument" ma:index="18" nillable="true" ma:displayName="Is Featured Document" ma:internalName="UnilyIsFeaturedDocument">
      <xsd:simpleType>
        <xsd:restriction base="dms:Boolean"/>
      </xsd:simpleType>
    </xsd:element>
    <xsd:element name="UnilyIsTemplate" ma:index="19" nillable="true" ma:displayName="Is Template" ma:internalName="UnilyIsTemplate">
      <xsd:simpleType>
        <xsd:restriction base="dms:Boolean"/>
      </xsd:simpleType>
    </xsd:element>
    <xsd:element name="cba4ac2128b54b88b8082c3eaa4bcbb0" ma:index="20" nillable="true" ma:taxonomy="true" ma:internalName="cba4ac2128b54b88b8082c3eaa4bcbb0" ma:taxonomyFieldName="UnilyDocumentCategory" ma:displayName="Document Category" ma:fieldId="{cba4ac21-28b5-4b88-b808-2c3eaa4bcbb0}" ma:taxonomyMulti="true" ma:sspId="207c092f-9563-45a7-b3ac-ff7644016c27" ma:termSetId="ae6badb7-f75c-4248-8a43-c8fd876f39d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f9a6988-b2ce-4c8b-a4d1-af4cbffd0c42" elementFormDefault="qualified">
    <xsd:import namespace="http://schemas.microsoft.com/office/2006/documentManagement/types"/>
    <xsd:import namespace="http://schemas.microsoft.com/office/infopath/2007/PartnerControls"/>
    <xsd:element name="Country_x0020_Relevance" ma:index="17" nillable="true" ma:displayName="Country Relevance" ma:default="All Countries" ma:internalName="Country_x0020_Relevance" ma:requiredMultiChoice="true">
      <xsd:complexType>
        <xsd:complexContent>
          <xsd:extension base="dms:MultiChoice">
            <xsd:sequence>
              <xsd:element name="Value" maxOccurs="unbounded" minOccurs="0" nillable="true">
                <xsd:simpleType>
                  <xsd:restriction base="dms:Choice">
                    <xsd:enumeration value="All Countries"/>
                    <xsd:enumeration value="Australia"/>
                    <xsd:enumeration value="Austria"/>
                    <xsd:enumeration value="Belgium"/>
                    <xsd:enumeration value="Denmark"/>
                    <xsd:enumeration value="Finland"/>
                    <xsd:enumeration value="France"/>
                    <xsd:enumeration value="Germany"/>
                    <xsd:enumeration value="Italy"/>
                    <xsd:enumeration value="Kuwait"/>
                    <xsd:enumeration value="Morocco"/>
                    <xsd:enumeration value="Netherlands"/>
                    <xsd:enumeration value="New Zealand"/>
                    <xsd:enumeration value="Norway"/>
                    <xsd:enumeration value="Portugal"/>
                    <xsd:enumeration value="Saudi Arabia"/>
                    <xsd:enumeration value="Spain"/>
                    <xsd:enumeration value="Sweden"/>
                    <xsd:enumeration value="Switzerland"/>
                    <xsd:enumeration value="Turkey"/>
                    <xsd:enumeration value="United Arab Emirates"/>
                    <xsd:enumeration value="United Kingdom"/>
                  </xsd:restriction>
                </xsd:simpleType>
              </xsd:element>
            </xsd:sequence>
          </xsd:extension>
        </xsd:complexContent>
      </xsd:complex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AutoTags" ma:index="24" nillable="true" ma:displayName="MediaServiceAutoTags" ma:internalName="MediaServiceAutoTags" ma:readOnly="true">
      <xsd:simpleType>
        <xsd:restriction base="dms:Text"/>
      </xsd:simpleType>
    </xsd:element>
    <xsd:element name="MediaServiceDateTaken" ma:index="25" nillable="true" ma:displayName="MediaServiceDateTaken" ma:hidden="true" ma:internalName="MediaServiceDateTaken" ma:readOnly="true">
      <xsd:simpleType>
        <xsd:restriction base="dms:Text"/>
      </xsd:simpleType>
    </xsd:element>
    <xsd:element name="MediaServiceOCR" ma:index="26" nillable="true" ma:displayName="MediaServiceOCR"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Location" ma:index="29" nillable="true" ma:displayName="Location" ma:internalName="MediaServiceLocation" ma:readOnly="true">
      <xsd:simpleType>
        <xsd:restriction base="dms:Text"/>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ba4ac2128b54b88b8082c3eaa4bcbb0 xmlns="ee3e628b-32f0-4b23-802d-23918582f579">
      <Terms xmlns="http://schemas.microsoft.com/office/infopath/2007/PartnerControls"/>
    </cba4ac2128b54b88b8082c3eaa4bcbb0>
    <UnilyIsTemplate xmlns="ee3e628b-32f0-4b23-802d-23918582f579" xsi:nil="true"/>
    <TaxCatchAll xmlns="ee3e628b-32f0-4b23-802d-23918582f579"/>
    <BreezeIsFeaturedDocument xmlns="ee3e628b-32f0-4b23-802d-23918582f579" xsi:nil="true"/>
    <Classification xmlns="ee3e628b-32f0-4b23-802d-23918582f579">Internal</Classification>
    <Country_x0020_Relevance xmlns="6f9a6988-b2ce-4c8b-a4d1-af4cbffd0c42">
      <Value>All Countries</Value>
    </Country_x0020_Relevance>
    <UnilyIsFeaturedDocument xmlns="ee3e628b-32f0-4b23-802d-23918582f579" xsi:nil="true"/>
    <BreezeIsTemplate xmlns="ee3e628b-32f0-4b23-802d-23918582f579" xsi:nil="true"/>
    <p45aa5d1eea14c13b45b91dbfe0d55a3 xmlns="ee3e628b-32f0-4b23-802d-23918582f579">
      <Terms xmlns="http://schemas.microsoft.com/office/infopath/2007/PartnerControls"/>
    </p45aa5d1eea14c13b45b91dbfe0d55a3>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5F1DB1-38EC-462C-AA49-0670A3BB411B}"/>
</file>

<file path=customXml/itemProps2.xml><?xml version="1.0" encoding="utf-8"?>
<ds:datastoreItem xmlns:ds="http://schemas.openxmlformats.org/officeDocument/2006/customXml" ds:itemID="{F2AB4A90-34FF-487D-85D4-5F6564A98ECB}">
  <ds:schemaRefs>
    <ds:schemaRef ds:uri="http://schemas.microsoft.com/office/infopath/2007/PartnerControls"/>
    <ds:schemaRef ds:uri="1c2351fb-6225-421f-b76b-4eda46ee7d59"/>
    <ds:schemaRef ds:uri="http://purl.org/dc/dcmitype/"/>
    <ds:schemaRef ds:uri="http://schemas.microsoft.com/office/2006/documentManagement/types"/>
    <ds:schemaRef ds:uri="http://purl.org/dc/elements/1.1/"/>
    <ds:schemaRef ds:uri="http://purl.org/dc/terms/"/>
    <ds:schemaRef ds:uri="http://www.w3.org/XML/1998/namespace"/>
    <ds:schemaRef ds:uri="http://schemas.openxmlformats.org/package/2006/metadata/core-properties"/>
    <ds:schemaRef ds:uri="922b34d5-d8a9-42b2-acca-225ea2a38762"/>
    <ds:schemaRef ds:uri="http://schemas.microsoft.com/office/2006/metadata/properties"/>
  </ds:schemaRefs>
</ds:datastoreItem>
</file>

<file path=customXml/itemProps3.xml><?xml version="1.0" encoding="utf-8"?>
<ds:datastoreItem xmlns:ds="http://schemas.openxmlformats.org/officeDocument/2006/customXml" ds:itemID="{85AAFA5A-1B90-47A5-9F94-46AD75E459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18121</TotalTime>
  <Words>1507</Words>
  <Application>Microsoft Office PowerPoint</Application>
  <PresentationFormat>Personnalisé</PresentationFormat>
  <Paragraphs>327</Paragraphs>
  <Slides>17</Slides>
  <Notes>16</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17</vt:i4>
      </vt:variant>
    </vt:vector>
  </HeadingPairs>
  <TitlesOfParts>
    <vt:vector size="30" baseType="lpstr">
      <vt:lpstr>MS PGothic</vt:lpstr>
      <vt:lpstr>Arial</vt:lpstr>
      <vt:lpstr>Arial Narrow</vt:lpstr>
      <vt:lpstr>Articulat CF</vt:lpstr>
      <vt:lpstr>Avenir Book</vt:lpstr>
      <vt:lpstr>Calibri</vt:lpstr>
      <vt:lpstr>Calibri Light</vt:lpstr>
      <vt:lpstr>HP Simplified</vt:lpstr>
      <vt:lpstr>HP Simplified Light</vt:lpstr>
      <vt:lpstr>Wingdings</vt:lpstr>
      <vt:lpstr>Zapf Dingbats</vt:lpstr>
      <vt:lpstr>-윤고딕130</vt:lpstr>
      <vt:lpstr>Proofpoint 16x9</vt:lpstr>
      <vt:lpstr>Proofpoint Essentials : Cybersécurité pour les PME</vt:lpstr>
      <vt:lpstr>Programme</vt:lpstr>
      <vt:lpstr>Les attaques ciblent de plus en plus les personnes, plutôt que l'infrastructure</vt:lpstr>
      <vt:lpstr>Paysage des menaces des PME : 30 derniers jours</vt:lpstr>
      <vt:lpstr>Proofpoint Essentials en bref</vt:lpstr>
      <vt:lpstr>Proofpoint Essentials</vt:lpstr>
      <vt:lpstr>Protection de la messagerie :  Innovation et leadership</vt:lpstr>
      <vt:lpstr>Protection contre les menaces avancées :  Les performances d'une solution de pointe</vt:lpstr>
      <vt:lpstr>Protection des informations : Une solution intégrée pour plus de rapidité</vt:lpstr>
      <vt:lpstr>Continuité de la messagerie électronique : Vos emails toujours disponibles</vt:lpstr>
      <vt:lpstr>Archivage des emails : Conservation de tous les emails dans le cloud</vt:lpstr>
      <vt:lpstr>Configuration et gestion aisées</vt:lpstr>
      <vt:lpstr>Proofpoint Essentials offre aux PME un menu simple</vt:lpstr>
      <vt:lpstr>Analyse de rentabilisation —  Bien au-delà des frais de licence</vt:lpstr>
      <vt:lpstr>Proofpoint Essentials : La solution la plus intéressante pour les PME</vt:lpstr>
      <vt:lpstr>Étapes suivantes : Découvrez le produit par vous-même</vt:lpstr>
      <vt:lpstr>Présentation PowerPoint</vt:lpstr>
    </vt:vector>
  </TitlesOfParts>
  <Company>Hewlett 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HP theme colors</dc:title>
  <dc:creator>Yeh, Daniel</dc:creator>
  <cp:lastModifiedBy>Karine Cortiana</cp:lastModifiedBy>
  <cp:revision>215</cp:revision>
  <dcterms:created xsi:type="dcterms:W3CDTF">2016-05-10T16:10:49Z</dcterms:created>
  <dcterms:modified xsi:type="dcterms:W3CDTF">2019-12-11T16:41:47Z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1755665</vt:lpwstr>
  </property>
  <property fmtid="{D5CDD505-2E9C-101B-9397-08002B2CF9AE}" pid="3" name="NXPowerLiteSettings">
    <vt:lpwstr>B74006B004C800</vt:lpwstr>
  </property>
  <property fmtid="{D5CDD505-2E9C-101B-9397-08002B2CF9AE}" pid="4" name="NXPowerLiteVersion">
    <vt:lpwstr>D6.2.10</vt:lpwstr>
  </property>
  <property fmtid="{D5CDD505-2E9C-101B-9397-08002B2CF9AE}" pid="5" name="ContentTypeId">
    <vt:lpwstr>0x0101004EA04B1F6C27FE4295AA01CA0D8A6332</vt:lpwstr>
  </property>
</Properties>
</file>