
<file path=[Content_Types].xml><?xml version="1.0" encoding="utf-8"?>
<Types xmlns="http://schemas.openxmlformats.org/package/2006/content-types">
  <Default Extension="xml" ContentType="application/xml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0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24384000" cy="13716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2"/>
    <p:restoredTop sz="91429"/>
  </p:normalViewPr>
  <p:slideViewPr>
    <p:cSldViewPr snapToGrid="0" snapToObjects="1">
      <p:cViewPr varScale="1">
        <p:scale>
          <a:sx n="20" d="100"/>
          <a:sy n="20" d="100"/>
        </p:scale>
        <p:origin x="1640" y="2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notesMaster" Target="notesMasters/notesMaster1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22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7" name="Shape 57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Shape 66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22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7" name="Shape 67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22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84" name="Shape 8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Shape 92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22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93" name="Shape 9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22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3" name="Shape 10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Shape 113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22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4" name="Shape 11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Shape 128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22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9" name="Shape 12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Shape 139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22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0" name="Shape 14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Shape 150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22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1" name="Shape 15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Shape 161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22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2" name="Shape 16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Shape 172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22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3" name="Shape 17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Shape 184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22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5" name="Shape 18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Shape 195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22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6" name="Shape 19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Shape 206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22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7" name="Shape 207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Shape 218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22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9" name="Shape 21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Shape 231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22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2" name="Shape 23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Shape 243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22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4" name="Shape 24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Shape 256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22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7" name="Shape 257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&amp; Subtitl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>
            <a:spLocks noGrp="1"/>
          </p:cNvSpPr>
          <p:nvPr>
            <p:ph type="title"/>
          </p:nvPr>
        </p:nvSpPr>
        <p:spPr>
          <a:xfrm>
            <a:off x="1778000" y="2298700"/>
            <a:ext cx="208280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sz="11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sz="11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sz="11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sz="11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sz="11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sz="11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sz="11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sz="11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sz="11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body" idx="1"/>
          </p:nvPr>
        </p:nvSpPr>
        <p:spPr>
          <a:xfrm>
            <a:off x="1778000" y="7073900"/>
            <a:ext cx="20828000" cy="158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Helvetica Neue"/>
              <a:buNone/>
              <a:defRPr sz="5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Helvetica Neue"/>
              <a:buNone/>
              <a:defRPr sz="5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Helvetica Neue"/>
              <a:buNone/>
              <a:defRPr sz="5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Helvetica Neue"/>
              <a:buNone/>
              <a:defRPr sz="5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Helvetica Neue"/>
              <a:buNone/>
              <a:defRPr sz="5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64135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64135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64135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64135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sldNum" idx="1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&amp; Bullets" type="tx">
  <p:cSld name="TITLE_AND_BODY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>
            <a:spLocks noGrp="1"/>
          </p:cNvSpPr>
          <p:nvPr>
            <p:ph type="title"/>
          </p:nvPr>
        </p:nvSpPr>
        <p:spPr>
          <a:xfrm>
            <a:off x="1689100" y="355600"/>
            <a:ext cx="21005799" cy="22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sz="11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sz="11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sz="11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sz="11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sz="11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sz="11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sz="11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sz="11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sz="11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body" idx="1"/>
          </p:nvPr>
        </p:nvSpPr>
        <p:spPr>
          <a:xfrm>
            <a:off x="1689100" y="3149600"/>
            <a:ext cx="21005799" cy="929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457200" marR="0" lvl="0" indent="-60960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Helvetica Neue"/>
              <a:buChar char="•"/>
              <a:defRPr sz="4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60960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Helvetica Neue"/>
              <a:buChar char="•"/>
              <a:defRPr sz="4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60960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Helvetica Neue"/>
              <a:buChar char="•"/>
              <a:defRPr sz="4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60960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Helvetica Neue"/>
              <a:buChar char="•"/>
              <a:defRPr sz="4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60960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Helvetica Neue"/>
              <a:buChar char="•"/>
              <a:defRPr sz="4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64135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64135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64135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64135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16" name="Shape 16"/>
          <p:cNvSpPr txBox="1">
            <a:spLocks noGrp="1"/>
          </p:cNvSpPr>
          <p:nvPr>
            <p:ph type="sldNum" idx="1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hoto - Horizontal">
  <p:cSld name="Photo - Horizontal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>
            <a:spLocks noGrp="1"/>
          </p:cNvSpPr>
          <p:nvPr>
            <p:ph type="pic" idx="2"/>
          </p:nvPr>
        </p:nvSpPr>
        <p:spPr>
          <a:xfrm>
            <a:off x="3125968" y="673100"/>
            <a:ext cx="18135601" cy="873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title"/>
          </p:nvPr>
        </p:nvSpPr>
        <p:spPr>
          <a:xfrm>
            <a:off x="635000" y="9512300"/>
            <a:ext cx="23114000" cy="200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sz="11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sz="11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sz="11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sz="11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sz="11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sz="11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sz="11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sz="11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sz="11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20" name="Shape 20"/>
          <p:cNvSpPr txBox="1">
            <a:spLocks noGrp="1"/>
          </p:cNvSpPr>
          <p:nvPr>
            <p:ph type="body" idx="1"/>
          </p:nvPr>
        </p:nvSpPr>
        <p:spPr>
          <a:xfrm>
            <a:off x="635000" y="11442700"/>
            <a:ext cx="23114000" cy="158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Helvetica Neue"/>
              <a:buNone/>
              <a:defRPr sz="5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Helvetica Neue"/>
              <a:buNone/>
              <a:defRPr sz="5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Helvetica Neue"/>
              <a:buNone/>
              <a:defRPr sz="5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Helvetica Neue"/>
              <a:buNone/>
              <a:defRPr sz="5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Helvetica Neue"/>
              <a:buNone/>
              <a:defRPr sz="5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64135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64135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64135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64135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21" name="Shape 21"/>
          <p:cNvSpPr txBox="1">
            <a:spLocks noGrp="1"/>
          </p:cNvSpPr>
          <p:nvPr>
            <p:ph type="sldNum" idx="1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- Center">
  <p:cSld name="Title - Center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hape 23"/>
          <p:cNvSpPr txBox="1">
            <a:spLocks noGrp="1"/>
          </p:cNvSpPr>
          <p:nvPr>
            <p:ph type="title"/>
          </p:nvPr>
        </p:nvSpPr>
        <p:spPr>
          <a:xfrm>
            <a:off x="1778000" y="4533900"/>
            <a:ext cx="208280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sz="11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sz="11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sz="11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sz="11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sz="11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sz="11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sz="11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sz="11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sz="11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sldNum" idx="1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hoto - Vertical">
  <p:cSld name="Photo - Vertical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>
            <a:spLocks noGrp="1"/>
          </p:cNvSpPr>
          <p:nvPr>
            <p:ph type="pic" idx="2"/>
          </p:nvPr>
        </p:nvSpPr>
        <p:spPr>
          <a:xfrm>
            <a:off x="13165980" y="952500"/>
            <a:ext cx="9525001" cy="1146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title"/>
          </p:nvPr>
        </p:nvSpPr>
        <p:spPr>
          <a:xfrm>
            <a:off x="1651000" y="952500"/>
            <a:ext cx="10223500" cy="554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400"/>
              <a:buFont typeface="Helvetica Neue"/>
              <a:buNone/>
              <a:defRPr sz="8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sz="11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sz="11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sz="11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sz="11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sz="11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sz="11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sz="11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sz="11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28" name="Shape 28"/>
          <p:cNvSpPr txBox="1">
            <a:spLocks noGrp="1"/>
          </p:cNvSpPr>
          <p:nvPr>
            <p:ph type="body" idx="1"/>
          </p:nvPr>
        </p:nvSpPr>
        <p:spPr>
          <a:xfrm>
            <a:off x="1651000" y="6527800"/>
            <a:ext cx="10223500" cy="57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Helvetica Neue"/>
              <a:buNone/>
              <a:defRPr sz="5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Helvetica Neue"/>
              <a:buNone/>
              <a:defRPr sz="5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Helvetica Neue"/>
              <a:buNone/>
              <a:defRPr sz="5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Helvetica Neue"/>
              <a:buNone/>
              <a:defRPr sz="5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Helvetica Neue"/>
              <a:buNone/>
              <a:defRPr sz="5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64135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64135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64135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64135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29" name="Shape 29"/>
          <p:cNvSpPr txBox="1">
            <a:spLocks noGrp="1"/>
          </p:cNvSpPr>
          <p:nvPr>
            <p:ph type="sldNum" idx="1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- Top">
  <p:cSld name="Title - Top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Shape 31"/>
          <p:cNvSpPr txBox="1">
            <a:spLocks noGrp="1"/>
          </p:cNvSpPr>
          <p:nvPr>
            <p:ph type="title"/>
          </p:nvPr>
        </p:nvSpPr>
        <p:spPr>
          <a:xfrm>
            <a:off x="1689100" y="355600"/>
            <a:ext cx="21005799" cy="22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sz="11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sz="11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sz="11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sz="11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sz="11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sz="11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sz="11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sz="11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sz="11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32" name="Shape 32"/>
          <p:cNvSpPr txBox="1">
            <a:spLocks noGrp="1"/>
          </p:cNvSpPr>
          <p:nvPr>
            <p:ph type="sldNum" idx="1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Bullets &amp; Photo">
  <p:cSld name="Title, Bullets &amp; Photo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>
            <a:spLocks noGrp="1"/>
          </p:cNvSpPr>
          <p:nvPr>
            <p:ph type="pic" idx="2"/>
          </p:nvPr>
        </p:nvSpPr>
        <p:spPr>
          <a:xfrm>
            <a:off x="13169900" y="3149600"/>
            <a:ext cx="9525000" cy="929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35" name="Shape 35"/>
          <p:cNvSpPr txBox="1">
            <a:spLocks noGrp="1"/>
          </p:cNvSpPr>
          <p:nvPr>
            <p:ph type="title"/>
          </p:nvPr>
        </p:nvSpPr>
        <p:spPr>
          <a:xfrm>
            <a:off x="1689100" y="355600"/>
            <a:ext cx="21005799" cy="22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sz="11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sz="11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sz="11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sz="11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sz="11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sz="11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sz="11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sz="11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sz="11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36" name="Shape 36"/>
          <p:cNvSpPr txBox="1">
            <a:spLocks noGrp="1"/>
          </p:cNvSpPr>
          <p:nvPr>
            <p:ph type="body" idx="1"/>
          </p:nvPr>
        </p:nvSpPr>
        <p:spPr>
          <a:xfrm>
            <a:off x="1689100" y="3149600"/>
            <a:ext cx="10223500" cy="929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457200" marR="0" lvl="0" indent="-530225" algn="l" rtl="0">
              <a:lnSpc>
                <a:spcPct val="10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4750"/>
              <a:buFont typeface="Helvetica Neue"/>
              <a:buChar char="•"/>
              <a:defRPr sz="3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530225" algn="l" rtl="0">
              <a:lnSpc>
                <a:spcPct val="10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4750"/>
              <a:buFont typeface="Helvetica Neue"/>
              <a:buChar char="•"/>
              <a:defRPr sz="3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530225" algn="l" rtl="0">
              <a:lnSpc>
                <a:spcPct val="10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4750"/>
              <a:buFont typeface="Helvetica Neue"/>
              <a:buChar char="•"/>
              <a:defRPr sz="3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530225" algn="l" rtl="0">
              <a:lnSpc>
                <a:spcPct val="10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4750"/>
              <a:buFont typeface="Helvetica Neue"/>
              <a:buChar char="•"/>
              <a:defRPr sz="3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530225" algn="l" rtl="0">
              <a:lnSpc>
                <a:spcPct val="10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4750"/>
              <a:buFont typeface="Helvetica Neue"/>
              <a:buChar char="•"/>
              <a:defRPr sz="3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64135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64135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64135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64135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sldNum" idx="1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ullets">
  <p:cSld name="Bullets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hape 39"/>
          <p:cNvSpPr txBox="1">
            <a:spLocks noGrp="1"/>
          </p:cNvSpPr>
          <p:nvPr>
            <p:ph type="body" idx="1"/>
          </p:nvPr>
        </p:nvSpPr>
        <p:spPr>
          <a:xfrm>
            <a:off x="1689100" y="1778000"/>
            <a:ext cx="21005799" cy="101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457200" marR="0" lvl="0" indent="-60960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Helvetica Neue"/>
              <a:buChar char="•"/>
              <a:defRPr sz="4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60960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Helvetica Neue"/>
              <a:buChar char="•"/>
              <a:defRPr sz="4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60960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Helvetica Neue"/>
              <a:buChar char="•"/>
              <a:defRPr sz="4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60960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Helvetica Neue"/>
              <a:buChar char="•"/>
              <a:defRPr sz="4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60960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Helvetica Neue"/>
              <a:buChar char="•"/>
              <a:defRPr sz="4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64135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64135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64135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64135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sldNum" idx="1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hoto - 3 Up">
  <p:cSld name="Photo - 3 Up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>
            <a:spLocks noGrp="1"/>
          </p:cNvSpPr>
          <p:nvPr>
            <p:ph type="pic" idx="2"/>
          </p:nvPr>
        </p:nvSpPr>
        <p:spPr>
          <a:xfrm>
            <a:off x="15760700" y="7048500"/>
            <a:ext cx="7404100" cy="554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43" name="Shape 43"/>
          <p:cNvSpPr>
            <a:spLocks noGrp="1"/>
          </p:cNvSpPr>
          <p:nvPr>
            <p:ph type="pic" idx="3"/>
          </p:nvPr>
        </p:nvSpPr>
        <p:spPr>
          <a:xfrm>
            <a:off x="15760700" y="1130300"/>
            <a:ext cx="7404100" cy="554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44" name="Shape 44"/>
          <p:cNvSpPr>
            <a:spLocks noGrp="1"/>
          </p:cNvSpPr>
          <p:nvPr>
            <p:ph type="pic" idx="4"/>
          </p:nvPr>
        </p:nvSpPr>
        <p:spPr>
          <a:xfrm>
            <a:off x="1206500" y="1130300"/>
            <a:ext cx="14173200" cy="1146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45" name="Shape 45"/>
          <p:cNvSpPr txBox="1">
            <a:spLocks noGrp="1"/>
          </p:cNvSpPr>
          <p:nvPr>
            <p:ph type="sldNum" idx="1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Quote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Shape 47"/>
          <p:cNvSpPr txBox="1">
            <a:spLocks noGrp="1"/>
          </p:cNvSpPr>
          <p:nvPr>
            <p:ph type="body" idx="1"/>
          </p:nvPr>
        </p:nvSpPr>
        <p:spPr>
          <a:xfrm>
            <a:off x="2387600" y="8953500"/>
            <a:ext cx="19621500" cy="5855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"/>
              <a:buNone/>
              <a:defRPr sz="3200" b="0" i="1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64135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64135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64135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64135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64135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64135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64135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64135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48" name="Shape 48"/>
          <p:cNvSpPr txBox="1">
            <a:spLocks noGrp="1"/>
          </p:cNvSpPr>
          <p:nvPr>
            <p:ph type="body" idx="2"/>
          </p:nvPr>
        </p:nvSpPr>
        <p:spPr>
          <a:xfrm>
            <a:off x="2387600" y="6076950"/>
            <a:ext cx="19621500" cy="82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457200" marR="0" lvl="0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Helvetica Neue"/>
              <a:buNone/>
              <a:defRPr sz="4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64135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64135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64135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64135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64135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64135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64135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64135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49" name="Shape 49"/>
          <p:cNvSpPr txBox="1">
            <a:spLocks noGrp="1"/>
          </p:cNvSpPr>
          <p:nvPr>
            <p:ph type="sldNum" idx="1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hoto">
  <p:cSld name="Photo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>
            <a:spLocks noGrp="1"/>
          </p:cNvSpPr>
          <p:nvPr>
            <p:ph type="pic" idx="2"/>
          </p:nvPr>
        </p:nvSpPr>
        <p:spPr>
          <a:xfrm>
            <a:off x="0" y="0"/>
            <a:ext cx="24384001" cy="137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52" name="Shape 52"/>
          <p:cNvSpPr txBox="1">
            <a:spLocks noGrp="1"/>
          </p:cNvSpPr>
          <p:nvPr>
            <p:ph type="sldNum" idx="1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>
  <p:cSld name="Blank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4"/>
          <p:cNvSpPr txBox="1">
            <a:spLocks noGrp="1"/>
          </p:cNvSpPr>
          <p:nvPr>
            <p:ph type="sldNum" idx="1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1689100" y="355600"/>
            <a:ext cx="21005799" cy="22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sz="11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sz="11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sz="11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sz="11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sz="11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sz="11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sz="11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sz="11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sz="11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1689100" y="3149600"/>
            <a:ext cx="21005799" cy="929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457200" marR="0" lvl="0" indent="-64135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64135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64135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64135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64135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64135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64135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64135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64135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4" Type="http://schemas.openxmlformats.org/officeDocument/2006/relationships/image" Target="../media/image2.jpg"/><Relationship Id="rId5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4" Type="http://schemas.openxmlformats.org/officeDocument/2006/relationships/image" Target="../media/image2.jpg"/><Relationship Id="rId5" Type="http://schemas.openxmlformats.org/officeDocument/2006/relationships/image" Target="../media/image3.png"/><Relationship Id="rId6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7.jpg"/><Relationship Id="rId5" Type="http://schemas.openxmlformats.org/officeDocument/2006/relationships/image" Target="../media/image8.png"/><Relationship Id="rId6" Type="http://schemas.openxmlformats.org/officeDocument/2006/relationships/image" Target="../media/image2.jpg"/><Relationship Id="rId7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image" Target="../media/image2.jpg"/><Relationship Id="rId6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image" Target="../media/image2.jpg"/><Relationship Id="rId6" Type="http://schemas.openxmlformats.org/officeDocument/2006/relationships/image" Target="../media/image11.png"/><Relationship Id="rId7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4" Type="http://schemas.openxmlformats.org/officeDocument/2006/relationships/image" Target="../media/image11.png"/><Relationship Id="rId5" Type="http://schemas.openxmlformats.org/officeDocument/2006/relationships/image" Target="../media/image7.jpg"/><Relationship Id="rId6" Type="http://schemas.openxmlformats.org/officeDocument/2006/relationships/image" Target="../media/image3.png"/><Relationship Id="rId7" Type="http://schemas.openxmlformats.org/officeDocument/2006/relationships/image" Target="../media/image13.png"/><Relationship Id="rId8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4" Type="http://schemas.openxmlformats.org/officeDocument/2006/relationships/image" Target="../media/image11.png"/><Relationship Id="rId5" Type="http://schemas.openxmlformats.org/officeDocument/2006/relationships/image" Target="../media/image16.png"/><Relationship Id="rId6" Type="http://schemas.openxmlformats.org/officeDocument/2006/relationships/image" Target="../media/image17.png"/><Relationship Id="rId7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4" Type="http://schemas.openxmlformats.org/officeDocument/2006/relationships/image" Target="../media/image3.png"/><Relationship Id="rId5" Type="http://schemas.openxmlformats.org/officeDocument/2006/relationships/image" Target="../media/image18.png"/><Relationship Id="rId6" Type="http://schemas.openxmlformats.org/officeDocument/2006/relationships/image" Target="../media/image19.png"/><Relationship Id="rId7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4" Type="http://schemas.openxmlformats.org/officeDocument/2006/relationships/image" Target="../media/image3.png"/><Relationship Id="rId5" Type="http://schemas.openxmlformats.org/officeDocument/2006/relationships/image" Target="../media/image2.jpg"/><Relationship Id="rId6" Type="http://schemas.openxmlformats.org/officeDocument/2006/relationships/image" Target="../media/image20.png"/><Relationship Id="rId7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4" Type="http://schemas.openxmlformats.org/officeDocument/2006/relationships/image" Target="../media/image3.png"/><Relationship Id="rId5" Type="http://schemas.openxmlformats.org/officeDocument/2006/relationships/image" Target="../media/image22.png"/><Relationship Id="rId6" Type="http://schemas.openxmlformats.org/officeDocument/2006/relationships/image" Target="../media/image23.png"/><Relationship Id="rId7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4" Type="http://schemas.openxmlformats.org/officeDocument/2006/relationships/image" Target="../media/image3.png"/><Relationship Id="rId5" Type="http://schemas.openxmlformats.org/officeDocument/2006/relationships/image" Target="../media/image2.jpg"/><Relationship Id="rId6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4" Type="http://schemas.openxmlformats.org/officeDocument/2006/relationships/image" Target="../media/image3.png"/><Relationship Id="rId5" Type="http://schemas.openxmlformats.org/officeDocument/2006/relationships/image" Target="../media/image2.jpg"/><Relationship Id="rId6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4" Type="http://schemas.openxmlformats.org/officeDocument/2006/relationships/image" Target="../media/image3.png"/><Relationship Id="rId5" Type="http://schemas.openxmlformats.org/officeDocument/2006/relationships/image" Target="../media/image27.png"/><Relationship Id="rId6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4" Type="http://schemas.openxmlformats.org/officeDocument/2006/relationships/image" Target="../media/image3.png"/><Relationship Id="rId5" Type="http://schemas.openxmlformats.org/officeDocument/2006/relationships/image" Target="../media/image2.jpg"/><Relationship Id="rId6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4" Type="http://schemas.openxmlformats.org/officeDocument/2006/relationships/image" Target="../media/image3.png"/><Relationship Id="rId5" Type="http://schemas.openxmlformats.org/officeDocument/2006/relationships/image" Target="../media/image30.png"/><Relationship Id="rId6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4" Type="http://schemas.openxmlformats.org/officeDocument/2006/relationships/image" Target="../media/image3.png"/><Relationship Id="rId5" Type="http://schemas.openxmlformats.org/officeDocument/2006/relationships/image" Target="../media/image11.png"/><Relationship Id="rId6" Type="http://schemas.openxmlformats.org/officeDocument/2006/relationships/image" Target="../media/image32.png"/><Relationship Id="rId7" Type="http://schemas.openxmlformats.org/officeDocument/2006/relationships/image" Target="../media/image2.jpg"/><Relationship Id="rId8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4" Type="http://schemas.openxmlformats.org/officeDocument/2006/relationships/image" Target="../media/image35.png"/><Relationship Id="rId5" Type="http://schemas.openxmlformats.org/officeDocument/2006/relationships/image" Target="../media/image11.png"/><Relationship Id="rId6" Type="http://schemas.openxmlformats.org/officeDocument/2006/relationships/image" Target="../media/image2.jpg"/><Relationship Id="rId7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4" Type="http://schemas.openxmlformats.org/officeDocument/2006/relationships/image" Target="../media/image3.png"/><Relationship Id="rId5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 txBox="1">
            <a:spLocks noGrp="1"/>
          </p:cNvSpPr>
          <p:nvPr>
            <p:ph type="ctrTitle" idx="4294967295"/>
          </p:nvPr>
        </p:nvSpPr>
        <p:spPr>
          <a:xfrm>
            <a:off x="1778000" y="2298700"/>
            <a:ext cx="208280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</a:pPr>
            <a:endParaRPr sz="112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0" name="Shape 60"/>
          <p:cNvSpPr txBox="1">
            <a:spLocks noGrp="1"/>
          </p:cNvSpPr>
          <p:nvPr>
            <p:ph type="subTitle" idx="4294967295"/>
          </p:nvPr>
        </p:nvSpPr>
        <p:spPr>
          <a:xfrm>
            <a:off x="1778000" y="7073900"/>
            <a:ext cx="20828000" cy="158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Helvetica Neue"/>
              <a:buNone/>
            </a:pPr>
            <a:endParaRPr sz="54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61" name="Shape 61" descr="Picture 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44" y="0"/>
            <a:ext cx="24377892" cy="13716001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Shape 62"/>
          <p:cNvSpPr txBox="1"/>
          <p:nvPr/>
        </p:nvSpPr>
        <p:spPr>
          <a:xfrm>
            <a:off x="973650" y="5037600"/>
            <a:ext cx="23866500" cy="317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200"/>
              <a:buFont typeface="Calibri"/>
              <a:buNone/>
            </a:pPr>
            <a:r>
              <a:rPr lang="en-US" sz="96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SentinelOne Connector Launch</a:t>
            </a:r>
            <a:endParaRPr sz="96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200"/>
              <a:buFont typeface="Calibri"/>
              <a:buNone/>
            </a:pPr>
            <a:r>
              <a:rPr lang="en-US" sz="96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Fortinet </a:t>
            </a:r>
            <a:r>
              <a:rPr lang="en-US" sz="96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Fabric Ready Partner</a:t>
            </a:r>
            <a:r>
              <a:rPr lang="en-US" sz="96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96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200"/>
              <a:buFont typeface="Calibri"/>
              <a:buNone/>
            </a:pPr>
            <a:endParaRPr sz="60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200"/>
              <a:buFont typeface="Calibri"/>
              <a:buNone/>
            </a:pPr>
            <a:r>
              <a:rPr lang="en-US" sz="60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Co-Joining the Endpoint and the Network</a:t>
            </a:r>
            <a:endParaRPr sz="60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3" name="Shape 63" descr="fortinet-fabric-ready-partner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09277" y="221930"/>
            <a:ext cx="2658680" cy="988227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Shape 64" descr="sentinelone_newlogo_ondark_narrow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0522275" y="364858"/>
            <a:ext cx="3511846" cy="7023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69"/>
          <p:cNvSpPr txBox="1">
            <a:spLocks noGrp="1"/>
          </p:cNvSpPr>
          <p:nvPr>
            <p:ph type="title"/>
          </p:nvPr>
        </p:nvSpPr>
        <p:spPr>
          <a:xfrm>
            <a:off x="1689100" y="355600"/>
            <a:ext cx="21005799" cy="22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</a:pPr>
            <a:endParaRPr sz="112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0" name="Shape 70"/>
          <p:cNvSpPr txBox="1">
            <a:spLocks noGrp="1"/>
          </p:cNvSpPr>
          <p:nvPr>
            <p:ph type="body" idx="1"/>
          </p:nvPr>
        </p:nvSpPr>
        <p:spPr>
          <a:xfrm>
            <a:off x="1689100" y="3149600"/>
            <a:ext cx="21005799" cy="929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635000" marR="0" lvl="0" indent="-254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Helvetica Neue"/>
              <a:buNone/>
            </a:pPr>
            <a:endParaRPr sz="4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71" name="Shape 71" descr="Picture 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4578" y="-8131"/>
            <a:ext cx="24412915" cy="13732263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Shape 72" descr="fortinet-fabric-ready-partner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09277" y="221930"/>
            <a:ext cx="2658680" cy="988227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Shape 73" descr="sentinelone_newlogo_ondark_narrow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0522273" y="364858"/>
            <a:ext cx="3511847" cy="702371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Shape 74" descr="SentinelOne New Slide 2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98" y="-1"/>
            <a:ext cx="24383312" cy="13716042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Shape 75"/>
          <p:cNvSpPr txBox="1"/>
          <p:nvPr/>
        </p:nvSpPr>
        <p:spPr>
          <a:xfrm>
            <a:off x="9812875" y="5650700"/>
            <a:ext cx="2658600" cy="5151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Advanced Artificial Intelligence</a:t>
            </a:r>
            <a:endParaRPr sz="14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" name="Shape 76"/>
          <p:cNvSpPr txBox="1"/>
          <p:nvPr/>
        </p:nvSpPr>
        <p:spPr>
          <a:xfrm>
            <a:off x="11791650" y="10485950"/>
            <a:ext cx="1111500" cy="5151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Access</a:t>
            </a:r>
            <a:endParaRPr sz="14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" name="Shape 77"/>
          <p:cNvSpPr txBox="1"/>
          <p:nvPr/>
        </p:nvSpPr>
        <p:spPr>
          <a:xfrm>
            <a:off x="14302350" y="7304200"/>
            <a:ext cx="1111500" cy="5151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Cloud</a:t>
            </a:r>
            <a:endParaRPr sz="14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" name="Shape 78"/>
          <p:cNvSpPr txBox="1"/>
          <p:nvPr/>
        </p:nvSpPr>
        <p:spPr>
          <a:xfrm>
            <a:off x="14323725" y="9547150"/>
            <a:ext cx="1832100" cy="5151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Application</a:t>
            </a:r>
            <a:endParaRPr sz="14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" name="Shape 79"/>
          <p:cNvSpPr txBox="1"/>
          <p:nvPr/>
        </p:nvSpPr>
        <p:spPr>
          <a:xfrm>
            <a:off x="8887625" y="9547150"/>
            <a:ext cx="1111500" cy="5151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Access</a:t>
            </a:r>
            <a:endParaRPr sz="14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" name="Shape 80"/>
          <p:cNvSpPr txBox="1"/>
          <p:nvPr/>
        </p:nvSpPr>
        <p:spPr>
          <a:xfrm>
            <a:off x="12799725" y="5508550"/>
            <a:ext cx="1111500" cy="5151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NOC/SOC</a:t>
            </a:r>
            <a:endParaRPr sz="14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" name="Shape 81"/>
          <p:cNvSpPr txBox="1"/>
          <p:nvPr/>
        </p:nvSpPr>
        <p:spPr>
          <a:xfrm>
            <a:off x="8837325" y="7261150"/>
            <a:ext cx="1111500" cy="5151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Client</a:t>
            </a:r>
            <a:endParaRPr sz="14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Shape 86" descr="SentinelOne New Slide 3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8792" y="100409"/>
            <a:ext cx="24026539" cy="13515353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Shape 87" descr="Picture 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" y="0"/>
            <a:ext cx="24383991" cy="2242678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Shape 88" descr="Image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85121" y="2302029"/>
            <a:ext cx="11087979" cy="1915368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Shape 89" descr="fortinet-fabric-ready-partner.jp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09277" y="221930"/>
            <a:ext cx="2658680" cy="988227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Shape 90" descr="sentinelone_newlogo_ondark_narrow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0522273" y="364858"/>
            <a:ext cx="3511847" cy="7023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Shape 95" descr="Picture 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53" y="7088"/>
            <a:ext cx="24351579" cy="13701825"/>
          </a:xfrm>
          <a:prstGeom prst="rect">
            <a:avLst/>
          </a:prstGeom>
          <a:noFill/>
          <a:ln>
            <a:noFill/>
          </a:ln>
          <a:effectLst>
            <a:outerShdw blurRad="254000" dist="127000" dir="16200000" rotWithShape="0">
              <a:srgbClr val="000000">
                <a:alpha val="69411"/>
              </a:srgbClr>
            </a:outerShdw>
          </a:effectLst>
        </p:spPr>
      </p:pic>
      <p:sp>
        <p:nvSpPr>
          <p:cNvPr id="96" name="Shape 96"/>
          <p:cNvSpPr/>
          <p:nvPr/>
        </p:nvSpPr>
        <p:spPr>
          <a:xfrm>
            <a:off x="18273130" y="2664562"/>
            <a:ext cx="5475809" cy="10279627"/>
          </a:xfrm>
          <a:prstGeom prst="rect">
            <a:avLst/>
          </a:prstGeom>
          <a:solidFill>
            <a:srgbClr val="FFFFFF">
              <a:alpha val="64705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Helvetica Neue"/>
              <a:buNone/>
            </a:pPr>
            <a:endParaRPr sz="3200" b="0" i="0" u="none" strike="noStrike" cap="non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97" name="Shape 97"/>
          <p:cNvSpPr/>
          <p:nvPr/>
        </p:nvSpPr>
        <p:spPr>
          <a:xfrm>
            <a:off x="10223134" y="2758166"/>
            <a:ext cx="4101997" cy="1270001"/>
          </a:xfrm>
          <a:prstGeom prst="rect">
            <a:avLst/>
          </a:prstGeom>
          <a:solidFill>
            <a:srgbClr val="FFFFFF">
              <a:alpha val="62745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Helvetica Neue"/>
              <a:buNone/>
            </a:pPr>
            <a:endParaRPr sz="3200" b="0" i="0" u="none" strike="noStrike" cap="non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98" name="Shape 98" descr="Imag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90313" y="1320192"/>
            <a:ext cx="22803373" cy="11537379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Shape 99" descr="fortinet-fabric-ready-partner.jp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09277" y="221930"/>
            <a:ext cx="2658680" cy="9882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Shape 100" descr="sentinelone_newlogo_onwhite_narrow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1295323" y="450175"/>
            <a:ext cx="2658680" cy="5317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Shape 105" descr="Picture 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1347" y="7088"/>
            <a:ext cx="24351579" cy="13701825"/>
          </a:xfrm>
          <a:prstGeom prst="rect">
            <a:avLst/>
          </a:prstGeom>
          <a:noFill/>
          <a:ln>
            <a:noFill/>
          </a:ln>
          <a:effectLst>
            <a:outerShdw blurRad="254000" dist="127000" dir="16200000" rotWithShape="0">
              <a:srgbClr val="000000">
                <a:alpha val="69411"/>
              </a:srgbClr>
            </a:outerShdw>
          </a:effectLst>
        </p:spPr>
      </p:pic>
      <p:sp>
        <p:nvSpPr>
          <p:cNvPr id="106" name="Shape 106"/>
          <p:cNvSpPr/>
          <p:nvPr/>
        </p:nvSpPr>
        <p:spPr>
          <a:xfrm>
            <a:off x="18273131" y="2664562"/>
            <a:ext cx="5475809" cy="10279627"/>
          </a:xfrm>
          <a:prstGeom prst="rect">
            <a:avLst/>
          </a:prstGeom>
          <a:solidFill>
            <a:srgbClr val="FFFFFF">
              <a:alpha val="64705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Helvetica Neue"/>
              <a:buNone/>
            </a:pPr>
            <a:endParaRPr sz="3200" b="0" i="0" u="none" strike="noStrike" cap="non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7" name="Shape 107"/>
          <p:cNvSpPr/>
          <p:nvPr/>
        </p:nvSpPr>
        <p:spPr>
          <a:xfrm>
            <a:off x="10223134" y="2758166"/>
            <a:ext cx="4101997" cy="1270001"/>
          </a:xfrm>
          <a:prstGeom prst="rect">
            <a:avLst/>
          </a:prstGeom>
          <a:solidFill>
            <a:srgbClr val="FFFFFF">
              <a:alpha val="62745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Helvetica Neue"/>
              <a:buNone/>
            </a:pPr>
            <a:endParaRPr sz="3200" b="0" i="0" u="none" strike="noStrike" cap="non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08" name="Shape 108" descr="Image"/>
          <p:cNvPicPr preferRelativeResize="0"/>
          <p:nvPr/>
        </p:nvPicPr>
        <p:blipFill rotWithShape="1">
          <a:blip r:embed="rId4">
            <a:alphaModFix/>
          </a:blip>
          <a:srcRect b="87416"/>
          <a:stretch/>
        </p:blipFill>
        <p:spPr>
          <a:xfrm>
            <a:off x="790313" y="1320192"/>
            <a:ext cx="22803373" cy="14518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Shape 109" descr="fortinet-fabric-ready-partner.jp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09277" y="221930"/>
            <a:ext cx="2658680" cy="9882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Shape 110" descr="sentinelone_newlogo_onwhite_narrow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1295323" y="450175"/>
            <a:ext cx="2658680" cy="5317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Shape 111" descr="Image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934230" y="2881996"/>
            <a:ext cx="13028210" cy="94448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/>
          <p:nvPr/>
        </p:nvSpPr>
        <p:spPr>
          <a:xfrm>
            <a:off x="18273131" y="2664562"/>
            <a:ext cx="5475809" cy="10279627"/>
          </a:xfrm>
          <a:prstGeom prst="rect">
            <a:avLst/>
          </a:prstGeom>
          <a:solidFill>
            <a:srgbClr val="FFFFFF">
              <a:alpha val="64705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Helvetica Neue"/>
              <a:buNone/>
            </a:pPr>
            <a:endParaRPr sz="3200" b="0" i="0" u="none" strike="noStrike" cap="non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7" name="Shape 117"/>
          <p:cNvSpPr/>
          <p:nvPr/>
        </p:nvSpPr>
        <p:spPr>
          <a:xfrm>
            <a:off x="10223134" y="2758166"/>
            <a:ext cx="4101997" cy="1270001"/>
          </a:xfrm>
          <a:prstGeom prst="rect">
            <a:avLst/>
          </a:prstGeom>
          <a:solidFill>
            <a:srgbClr val="FFFFFF">
              <a:alpha val="62745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Helvetica Neue"/>
              <a:buNone/>
            </a:pPr>
            <a:endParaRPr sz="3200" b="0" i="0" u="none" strike="noStrike" cap="non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18" name="Shape 118" descr="fortinet-fabric-ready-partner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09277" y="221930"/>
            <a:ext cx="2658680" cy="9882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Shape 119" descr="sentinelone_newlogo_onwhite_narrow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1295323" y="450175"/>
            <a:ext cx="2658680" cy="53173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0" name="Shape 120"/>
          <p:cNvGrpSpPr/>
          <p:nvPr/>
        </p:nvGrpSpPr>
        <p:grpSpPr>
          <a:xfrm>
            <a:off x="4" y="-1"/>
            <a:ext cx="24548260" cy="13758059"/>
            <a:chOff x="5" y="0"/>
            <a:chExt cx="24548260" cy="13758058"/>
          </a:xfrm>
        </p:grpSpPr>
        <p:pic>
          <p:nvPicPr>
            <p:cNvPr id="121" name="Shape 121" descr="Picture 7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5" y="0"/>
              <a:ext cx="24548260" cy="225778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2" name="Shape 122"/>
            <p:cNvSpPr txBox="1"/>
            <p:nvPr/>
          </p:nvSpPr>
          <p:spPr>
            <a:xfrm>
              <a:off x="16662759" y="12720014"/>
              <a:ext cx="7801192" cy="58642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9082A8"/>
                </a:buClr>
                <a:buSzPts val="800"/>
                <a:buFont typeface="Lato Light"/>
                <a:buNone/>
              </a:pPr>
              <a:r>
                <a:rPr lang="en-US" sz="800" b="0" i="0" u="none" strike="noStrike" cap="none">
                  <a:solidFill>
                    <a:srgbClr val="9082A8"/>
                  </a:solidFill>
                  <a:latin typeface="Lato Light"/>
                  <a:ea typeface="Lato Light"/>
                  <a:cs typeface="Lato Light"/>
                  <a:sym typeface="Lato Light"/>
                </a:rPr>
                <a:t>© 2018 SentinelOne All Rights Reserved.    Confidential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23" name="Shape 123" descr="sentinelone_newlogo_ondark_narrow.png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20290539" y="776379"/>
              <a:ext cx="3268698" cy="65374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4" name="Shape 124" descr="SentinelOne Slide 6 Diagram rework.psd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1193849" y="1246213"/>
              <a:ext cx="22242580" cy="1251184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5" name="Shape 125" descr="Image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728243" y="2040319"/>
              <a:ext cx="9342406" cy="158588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6" name="Shape 126" descr="fortinet-fabric-ready-partner.jpg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098758" y="595802"/>
              <a:ext cx="2705725" cy="1005713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1" name="Shape 131"/>
          <p:cNvGrpSpPr/>
          <p:nvPr/>
        </p:nvGrpSpPr>
        <p:grpSpPr>
          <a:xfrm>
            <a:off x="0" y="221930"/>
            <a:ext cx="25018639" cy="13493512"/>
            <a:chOff x="0" y="0"/>
            <a:chExt cx="25018639" cy="13493510"/>
          </a:xfrm>
        </p:grpSpPr>
        <p:pic>
          <p:nvPicPr>
            <p:cNvPr id="132" name="Shape 132" descr="Picture 8"/>
            <p:cNvPicPr preferRelativeResize="0"/>
            <p:nvPr/>
          </p:nvPicPr>
          <p:blipFill rotWithShape="1">
            <a:blip r:embed="rId3">
              <a:alphaModFix/>
            </a:blip>
            <a:srcRect t="31634" b="57353"/>
            <a:stretch/>
          </p:blipFill>
          <p:spPr>
            <a:xfrm>
              <a:off x="0" y="11943889"/>
              <a:ext cx="25018639" cy="154962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3" name="Shape 133"/>
            <p:cNvSpPr txBox="1"/>
            <p:nvPr/>
          </p:nvSpPr>
          <p:spPr>
            <a:xfrm>
              <a:off x="16982038" y="12356527"/>
              <a:ext cx="7950672" cy="59766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9082A8"/>
                </a:buClr>
                <a:buSzPts val="800"/>
                <a:buFont typeface="Lato Light"/>
                <a:buNone/>
              </a:pPr>
              <a:r>
                <a:rPr lang="en-US" sz="800" b="0" i="0" u="none" strike="noStrike" cap="none">
                  <a:solidFill>
                    <a:srgbClr val="9082A8"/>
                  </a:solidFill>
                  <a:latin typeface="Lato Light"/>
                  <a:ea typeface="Lato Light"/>
                  <a:cs typeface="Lato Light"/>
                  <a:sym typeface="Lato Light"/>
                </a:rPr>
                <a:t>© 2018 SentinelOne All Rights Reserved.    Confidential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34" name="Shape 134" descr="sentinelone_newlogo_onwhite_narrow.png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20681545" y="179358"/>
              <a:ext cx="3331327" cy="66626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5" name="Shape 135" descr="Image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606597" y="1122227"/>
              <a:ext cx="23286846" cy="202177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6" name="Shape 136" descr="Image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2916255" y="3161244"/>
              <a:ext cx="19186129" cy="778990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7" name="Shape 137" descr="fortinet-fabric-ready-partner.jpg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1119812" y="0"/>
              <a:ext cx="2757569" cy="1024984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2" name="Shape 142"/>
          <p:cNvGrpSpPr/>
          <p:nvPr/>
        </p:nvGrpSpPr>
        <p:grpSpPr>
          <a:xfrm>
            <a:off x="4" y="-1"/>
            <a:ext cx="24383991" cy="13217403"/>
            <a:chOff x="5" y="0"/>
            <a:chExt cx="24383991" cy="13217401"/>
          </a:xfrm>
        </p:grpSpPr>
        <p:pic>
          <p:nvPicPr>
            <p:cNvPr id="143" name="Shape 143" descr="Picture 7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5" y="0"/>
              <a:ext cx="24383991" cy="224267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4" name="Shape 144"/>
            <p:cNvSpPr txBox="1"/>
            <p:nvPr/>
          </p:nvSpPr>
          <p:spPr>
            <a:xfrm>
              <a:off x="16551261" y="12634899"/>
              <a:ext cx="7748991" cy="5825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9082A8"/>
                </a:buClr>
                <a:buSzPts val="800"/>
                <a:buFont typeface="Lato Light"/>
                <a:buNone/>
              </a:pPr>
              <a:r>
                <a:rPr lang="en-US" sz="800" b="0" i="0" u="none" strike="noStrike" cap="none">
                  <a:solidFill>
                    <a:srgbClr val="9082A8"/>
                  </a:solidFill>
                  <a:latin typeface="Lato Light"/>
                  <a:ea typeface="Lato Light"/>
                  <a:cs typeface="Lato Light"/>
                  <a:sym typeface="Lato Light"/>
                </a:rPr>
                <a:t>© 2018 SentinelOne All Rights Reserved.    Confidential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45" name="Shape 145" descr="sentinelone_newlogo_ondark_narrow.png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20154766" y="771184"/>
              <a:ext cx="3246825" cy="64936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6" name="Shape 146" descr="Image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491992" y="2346701"/>
              <a:ext cx="23400019" cy="200640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7" name="Shape 147" descr="Image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2475440" y="4118682"/>
              <a:ext cx="19733200" cy="852913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8" name="Shape 148" descr="fortinet-fabric-ready-partner.jpg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1091406" y="591815"/>
              <a:ext cx="2687619" cy="998984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" name="Shape 153"/>
          <p:cNvGrpSpPr/>
          <p:nvPr/>
        </p:nvGrpSpPr>
        <p:grpSpPr>
          <a:xfrm>
            <a:off x="4" y="0"/>
            <a:ext cx="25303827" cy="13716001"/>
            <a:chOff x="5" y="0"/>
            <a:chExt cx="25303827" cy="13715999"/>
          </a:xfrm>
        </p:grpSpPr>
        <p:pic>
          <p:nvPicPr>
            <p:cNvPr id="154" name="Shape 154" descr="Picture 7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5" y="0"/>
              <a:ext cx="25303827" cy="232727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5" name="Shape 155"/>
            <p:cNvSpPr txBox="1"/>
            <p:nvPr/>
          </p:nvSpPr>
          <p:spPr>
            <a:xfrm>
              <a:off x="17175623" y="13111523"/>
              <a:ext cx="8041306" cy="60447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9082A8"/>
                </a:buClr>
                <a:buSzPts val="800"/>
                <a:buFont typeface="Lato Light"/>
                <a:buNone/>
              </a:pPr>
              <a:r>
                <a:rPr lang="en-US" sz="800" b="0" i="0" u="none" strike="noStrike" cap="none">
                  <a:solidFill>
                    <a:srgbClr val="9082A8"/>
                  </a:solidFill>
                  <a:latin typeface="Lato Light"/>
                  <a:ea typeface="Lato Light"/>
                  <a:cs typeface="Lato Light"/>
                  <a:sym typeface="Lato Light"/>
                </a:rPr>
                <a:t>© 2018 SentinelOne All Rights Reserved.    Confidential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56" name="Shape 156" descr="sentinelone_newlogo_ondark_narrow.png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20915063" y="800275"/>
              <a:ext cx="3369305" cy="67386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7" name="Shape 157" descr="fortinet-fabric-ready-partner.jpg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132577" y="614140"/>
              <a:ext cx="2789004" cy="103666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8" name="Shape 158" descr="Image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576447" y="2477450"/>
              <a:ext cx="21061953" cy="171682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9" name="Shape 159" descr="Image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2369566" y="4344451"/>
              <a:ext cx="21222982" cy="8616902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4" name="Shape 164"/>
          <p:cNvGrpSpPr/>
          <p:nvPr/>
        </p:nvGrpSpPr>
        <p:grpSpPr>
          <a:xfrm>
            <a:off x="4" y="-1"/>
            <a:ext cx="24383991" cy="13217403"/>
            <a:chOff x="5" y="0"/>
            <a:chExt cx="24383991" cy="13217401"/>
          </a:xfrm>
        </p:grpSpPr>
        <p:pic>
          <p:nvPicPr>
            <p:cNvPr id="165" name="Shape 165" descr="Picture 7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5" y="0"/>
              <a:ext cx="24383991" cy="224267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6" name="Shape 166"/>
            <p:cNvSpPr txBox="1"/>
            <p:nvPr/>
          </p:nvSpPr>
          <p:spPr>
            <a:xfrm>
              <a:off x="16551261" y="12634899"/>
              <a:ext cx="7748991" cy="5825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9082A8"/>
                </a:buClr>
                <a:buSzPts val="800"/>
                <a:buFont typeface="Lato Light"/>
                <a:buNone/>
              </a:pPr>
              <a:r>
                <a:rPr lang="en-US" sz="800" b="0" i="0" u="none" strike="noStrike" cap="none">
                  <a:solidFill>
                    <a:srgbClr val="9082A8"/>
                  </a:solidFill>
                  <a:latin typeface="Lato Light"/>
                  <a:ea typeface="Lato Light"/>
                  <a:cs typeface="Lato Light"/>
                  <a:sym typeface="Lato Light"/>
                </a:rPr>
                <a:t>© 2018 SentinelOne All Rights Reserved.    Confidential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67" name="Shape 167" descr="sentinelone_newlogo_ondark_narrow.png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20154766" y="771184"/>
              <a:ext cx="3246825" cy="64936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8" name="Shape 168" descr="Image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538160" y="2348981"/>
              <a:ext cx="23307413" cy="178397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9" name="Shape 169" descr="Image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2218661" y="4285112"/>
              <a:ext cx="20691744" cy="840121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0" name="Shape 170" descr="fortinet-fabric-ready-partner.jpg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1091406" y="591815"/>
              <a:ext cx="2687619" cy="998984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5" name="Shape 175"/>
          <p:cNvGrpSpPr/>
          <p:nvPr/>
        </p:nvGrpSpPr>
        <p:grpSpPr>
          <a:xfrm>
            <a:off x="443454" y="290123"/>
            <a:ext cx="32961822" cy="14958407"/>
            <a:chOff x="-181675" y="-216850"/>
            <a:chExt cx="32961822" cy="14958407"/>
          </a:xfrm>
        </p:grpSpPr>
        <p:pic>
          <p:nvPicPr>
            <p:cNvPr id="176" name="Shape 176" descr="Picture 7"/>
            <p:cNvPicPr preferRelativeResize="0"/>
            <p:nvPr/>
          </p:nvPicPr>
          <p:blipFill rotWithShape="1">
            <a:blip r:embed="rId3">
              <a:alphaModFix/>
            </a:blip>
            <a:srcRect t="3846" b="3846"/>
            <a:stretch/>
          </p:blipFill>
          <p:spPr>
            <a:xfrm>
              <a:off x="-181675" y="-216850"/>
              <a:ext cx="24579841" cy="13716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7" name="Shape 177"/>
            <p:cNvSpPr txBox="1"/>
            <p:nvPr/>
          </p:nvSpPr>
          <p:spPr>
            <a:xfrm>
              <a:off x="21375947" y="12849157"/>
              <a:ext cx="11404200" cy="1892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9082A8"/>
                </a:buClr>
                <a:buSzPts val="800"/>
                <a:buFont typeface="Lato Light"/>
                <a:buNone/>
              </a:pPr>
              <a:r>
                <a:rPr lang="en-US" sz="800" b="0" i="0" u="none" strike="noStrike" cap="none">
                  <a:solidFill>
                    <a:srgbClr val="9082A8"/>
                  </a:solidFill>
                  <a:latin typeface="Lato Light"/>
                  <a:ea typeface="Lato Light"/>
                  <a:cs typeface="Lato Light"/>
                  <a:sym typeface="Lato Light"/>
                </a:rPr>
                <a:t>© 2018 SentinelOne All Rights Reserved.    Confidential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78" name="Shape 178" descr="sentinelone_newlogo_ondark_narrow.png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20252683" y="771186"/>
              <a:ext cx="3246824" cy="64936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9" name="Shape 179" descr="fortinet-fabric-ready-partner.jpg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189328" y="591817"/>
              <a:ext cx="2687619" cy="99898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0" name="Shape 180"/>
            <p:cNvSpPr txBox="1"/>
            <p:nvPr/>
          </p:nvSpPr>
          <p:spPr>
            <a:xfrm>
              <a:off x="9019346" y="2290677"/>
              <a:ext cx="15006900" cy="10268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500"/>
                <a:buFont typeface="Trebuchet MS"/>
                <a:buNone/>
              </a:pPr>
              <a:endParaRPr sz="25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500"/>
                <a:buFont typeface="Trebuchet MS"/>
                <a:buNone/>
              </a:pPr>
              <a:r>
                <a:rPr lang="en-US" sz="6000" b="0" i="0" u="none" strike="noStrike" cap="none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SentinelOne</a:t>
              </a:r>
              <a:endParaRPr sz="60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500"/>
                <a:buFont typeface="Trebuchet MS"/>
                <a:buNone/>
              </a:pPr>
              <a:endParaRPr sz="22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  <a:p>
              <a:pPr marL="342900" marR="0" lvl="0" indent="-24765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000"/>
                <a:buFont typeface="Arial"/>
                <a:buChar char="•"/>
              </a:pPr>
              <a:r>
                <a:rPr lang="en-US" sz="3000" b="1" i="0" u="none" strike="noStrike" cap="none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Advanced EPP</a:t>
              </a:r>
              <a:r>
                <a:rPr lang="en-US" sz="3000" b="0" i="0" u="none" strike="noStrike" cap="none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  (endpoint protection platform) and EDR (endpoint detection and response) in one platform and one agent that p</a:t>
              </a:r>
              <a:r>
                <a:rPr lang="en-US" sz="3000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rotects, detects, and responds to across all attack vectors</a:t>
              </a:r>
              <a:endParaRPr sz="30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30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  <a:p>
              <a:pPr marL="342900" marR="0" lvl="0" indent="-5715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500"/>
                <a:buFont typeface="Arial"/>
                <a:buNone/>
              </a:pPr>
              <a:endParaRPr sz="30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000" b="0" i="0" u="none" strike="noStrike" cap="none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	- </a:t>
              </a:r>
              <a:r>
                <a:rPr lang="en-US" sz="3600" b="1" i="0" u="none" strike="noStrike" cap="none">
                  <a:solidFill>
                    <a:srgbClr val="FFFFFF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Protect</a:t>
              </a:r>
              <a:r>
                <a:rPr lang="en-US" sz="3000" b="0" i="0" u="none" strike="noStrike" cap="none">
                  <a:solidFill>
                    <a:srgbClr val="FFFFFF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: Static AI (file based) protection - Machine learning analysis on file based vector</a:t>
              </a:r>
              <a:endParaRPr sz="3000"/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3000" b="0" i="0" u="none" strike="noStrike" cap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000" b="0" i="0" u="none" strike="noStrike" cap="none">
                  <a:solidFill>
                    <a:srgbClr val="FFFFFF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	- </a:t>
              </a:r>
              <a:r>
                <a:rPr lang="en-US" sz="3600" b="1" i="0" u="none" strike="noStrike" cap="none">
                  <a:solidFill>
                    <a:srgbClr val="FFFFFF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Detect</a:t>
              </a:r>
              <a:r>
                <a:rPr lang="en-US" sz="3000" b="0" i="0" u="none" strike="noStrike" cap="none">
                  <a:solidFill>
                    <a:srgbClr val="FFFFFF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: AI based behavioural detection - Machine learning on zero day malware (file less-malware attacks) 	eg, memory, powershell, exploit attack vectors</a:t>
              </a:r>
              <a:endParaRPr sz="3000" b="0" i="0" u="none" strike="noStrike" cap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3000" b="0" i="0" u="none" strike="noStrike" cap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000" b="0" i="0" u="none" strike="noStrike" cap="none">
                  <a:solidFill>
                    <a:srgbClr val="FFFFFF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	- </a:t>
              </a:r>
              <a:r>
                <a:rPr lang="en-US" sz="3600" b="1" i="0" u="none" strike="noStrike" cap="none">
                  <a:solidFill>
                    <a:srgbClr val="FFFFFF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Respond</a:t>
              </a:r>
              <a:r>
                <a:rPr lang="en-US" sz="3000" b="0" i="0" u="none" strike="noStrike" cap="none">
                  <a:solidFill>
                    <a:srgbClr val="FFFFFF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: Rapidly eliminate threats with zero touch mitigation, full response and remediation saving time:</a:t>
              </a:r>
              <a:endParaRPr sz="3000" b="0" i="0" u="none" strike="noStrike" cap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  <a:p>
              <a:pPr marL="0" marR="0" lvl="8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000" b="0" i="0" u="none" strike="noStrike" cap="none">
                  <a:solidFill>
                    <a:srgbClr val="FFFFFF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		- Automatically rollback attacks to last known working state </a:t>
              </a:r>
              <a:endParaRPr sz="3000" b="0" i="0" u="none" strike="noStrike" cap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  <a:p>
              <a:pPr marL="0" marR="0" lvl="8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000" b="0" i="0" u="none" strike="noStrike" cap="none">
                  <a:solidFill>
                    <a:srgbClr val="FFFFFF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		-</a:t>
              </a:r>
              <a:r>
                <a:rPr lang="en-US" sz="3000">
                  <a:solidFill>
                    <a:srgbClr val="FFFFFF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  </a:t>
              </a:r>
              <a:r>
                <a:rPr lang="en-US" sz="3000" b="0" i="0" u="none" strike="noStrike" cap="none">
                  <a:solidFill>
                    <a:srgbClr val="FFFFFF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Provide threat hunting and detailed forensic analysis on malware attacks including encrypted data (Deep Visiblity)</a:t>
              </a:r>
              <a:endParaRPr sz="3000" b="0" i="0" u="none" strike="noStrike" cap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500"/>
                <a:buFont typeface="Trebuchet MS"/>
                <a:buNone/>
              </a:pPr>
              <a:endParaRPr sz="2200" b="0" i="0" u="none" strike="noStrike" cap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  <a:p>
              <a:pPr marL="0" marR="0" lvl="1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000" b="0" i="0" u="none" strike="noStrike" cap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</p:grpSp>
      <p:sp>
        <p:nvSpPr>
          <p:cNvPr id="181" name="Shape 181"/>
          <p:cNvSpPr txBox="1"/>
          <p:nvPr/>
        </p:nvSpPr>
        <p:spPr>
          <a:xfrm>
            <a:off x="942325" y="3765000"/>
            <a:ext cx="9433200" cy="897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en-US" sz="6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FortiClient</a:t>
            </a:r>
            <a:endParaRPr sz="60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endParaRPr sz="30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endParaRPr sz="30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n-US" sz="36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Signature based AntiVirus</a:t>
            </a:r>
            <a:endParaRPr sz="36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endParaRPr sz="36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n-US" sz="36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Signature based </a:t>
            </a:r>
            <a:r>
              <a:rPr lang="en-US" sz="3600">
                <a:solidFill>
                  <a:srgbClr val="FFFFFF"/>
                </a:solidFill>
              </a:rPr>
              <a:t>A</a:t>
            </a:r>
            <a:r>
              <a:rPr lang="en-US" sz="36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ntiExploit</a:t>
            </a:r>
            <a:endParaRPr sz="36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endParaRPr sz="36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n-US" sz="36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Web Filtering</a:t>
            </a:r>
            <a:endParaRPr sz="36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endParaRPr sz="36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n-US" sz="36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Application Firewall</a:t>
            </a:r>
            <a:endParaRPr sz="36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endParaRPr sz="36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n-US" sz="36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SSL and ISPEC VPN</a:t>
            </a:r>
            <a:endParaRPr sz="36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2" name="Shape 182"/>
          <p:cNvPicPr preferRelativeResize="0"/>
          <p:nvPr/>
        </p:nvPicPr>
        <p:blipFill rotWithShape="1">
          <a:blip r:embed="rId6">
            <a:alphaModFix/>
          </a:blip>
          <a:srcRect b="-8389"/>
          <a:stretch/>
        </p:blipFill>
        <p:spPr>
          <a:xfrm>
            <a:off x="4318150" y="-625201"/>
            <a:ext cx="19367825" cy="118084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7" name="Shape 187"/>
          <p:cNvGrpSpPr/>
          <p:nvPr/>
        </p:nvGrpSpPr>
        <p:grpSpPr>
          <a:xfrm>
            <a:off x="-36721" y="-2"/>
            <a:ext cx="24579841" cy="14014077"/>
            <a:chOff x="0" y="0"/>
            <a:chExt cx="24579841" cy="14014077"/>
          </a:xfrm>
        </p:grpSpPr>
        <p:pic>
          <p:nvPicPr>
            <p:cNvPr id="188" name="Shape 188" descr="Picture 7"/>
            <p:cNvPicPr preferRelativeResize="0"/>
            <p:nvPr/>
          </p:nvPicPr>
          <p:blipFill rotWithShape="1">
            <a:blip r:embed="rId3">
              <a:alphaModFix/>
            </a:blip>
            <a:srcRect t="3849" b="3840"/>
            <a:stretch/>
          </p:blipFill>
          <p:spPr>
            <a:xfrm>
              <a:off x="0" y="0"/>
              <a:ext cx="24579841" cy="13716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9" name="Shape 189"/>
            <p:cNvSpPr txBox="1"/>
            <p:nvPr/>
          </p:nvSpPr>
          <p:spPr>
            <a:xfrm>
              <a:off x="16649180" y="12634898"/>
              <a:ext cx="7749000" cy="582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9082A8"/>
                </a:buClr>
                <a:buSzPts val="800"/>
                <a:buFont typeface="Lato Light"/>
                <a:buNone/>
              </a:pPr>
              <a:r>
                <a:rPr lang="en-US" sz="800" b="0" i="0" u="none" strike="noStrike" cap="none">
                  <a:solidFill>
                    <a:srgbClr val="9082A8"/>
                  </a:solidFill>
                  <a:latin typeface="Lato Light"/>
                  <a:ea typeface="Lato Light"/>
                  <a:cs typeface="Lato Light"/>
                  <a:sym typeface="Lato Light"/>
                </a:rPr>
                <a:t>© 2018 SentinelOne All Rights Reserved.    Confidential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90" name="Shape 190" descr="sentinelone_newlogo_ondark_narrow.png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20252683" y="771186"/>
              <a:ext cx="3246824" cy="64936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1" name="Shape 191" descr="fortinet-fabric-ready-partner.jpg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189328" y="591817"/>
              <a:ext cx="2687619" cy="99898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2" name="Shape 192"/>
            <p:cNvSpPr txBox="1"/>
            <p:nvPr/>
          </p:nvSpPr>
          <p:spPr>
            <a:xfrm>
              <a:off x="1060121" y="5428677"/>
              <a:ext cx="21985800" cy="8585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35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  <a:p>
              <a:pPr marL="457200" marR="0" lvl="0" indent="-45085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500"/>
                <a:buFont typeface="Arial"/>
                <a:buChar char="●"/>
              </a:pPr>
              <a:r>
                <a:rPr lang="en-US" sz="3500" b="0" i="0" u="none" strike="noStrike" cap="none">
                  <a:solidFill>
                    <a:srgbClr val="FFFFFF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Provides superior Network / Endpoint Security solution with combined Fortinet + SentinelOne solution v  PAN + TRAPS for end users and new opportunities for common partners</a:t>
              </a:r>
              <a:endParaRPr sz="3500" b="0" i="0" u="none" strike="noStrike" cap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  <a:p>
              <a:pPr marL="457200" marR="0" lvl="0" indent="-45085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500"/>
                <a:buFont typeface="Trebuchet MS"/>
                <a:buChar char="●"/>
              </a:pPr>
              <a:r>
                <a:rPr lang="en-US" sz="3500" b="0" i="0" u="none" strike="noStrike" cap="none">
                  <a:solidFill>
                    <a:srgbClr val="FFFFFF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Helps blocks PAN (TRAPS) out from any incumbent Fortinet Accounts with advanced SentinelOne</a:t>
              </a:r>
              <a:endParaRPr sz="3500" b="0" i="0" u="none" strike="noStrike" cap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500" b="0" i="0" u="none" strike="noStrike" cap="none">
                  <a:solidFill>
                    <a:srgbClr val="FFFFFF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 </a:t>
              </a:r>
              <a:endParaRPr sz="3500" b="0" i="0" u="none" strike="noStrike" cap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500" b="0" i="0" u="none" strike="noStrike" cap="none">
                  <a:solidFill>
                    <a:srgbClr val="FFFFFF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EPP and EDR capabilities:</a:t>
              </a:r>
              <a:endParaRPr sz="3500" b="0" i="0" u="none" strike="noStrike" cap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  <a:p>
              <a:pPr marL="457200" marR="0" lvl="0" indent="-45085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500"/>
                <a:buFont typeface="Trebuchet MS"/>
                <a:buChar char="●"/>
              </a:pPr>
              <a:r>
                <a:rPr lang="en-US" sz="3500" b="0" i="0" u="none" strike="noStrike" cap="none">
                  <a:solidFill>
                    <a:srgbClr val="FFFFFF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SentinelOne Competitive advantage v TRAPS:</a:t>
              </a:r>
              <a:endParaRPr sz="3500" b="0" i="0" u="none" strike="noStrike" cap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  <a:p>
              <a:pPr marL="914400" marR="0" lvl="1" indent="-45085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500"/>
                <a:buFont typeface="Trebuchet MS"/>
                <a:buChar char="○"/>
              </a:pPr>
              <a:r>
                <a:rPr lang="en-US" sz="3500" b="0" i="0" u="none" strike="noStrike" cap="none">
                  <a:solidFill>
                    <a:srgbClr val="FFFFFF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Artificial Intelligence multi-layer protection for all classes of threats (file based, file-less, scripts..)</a:t>
              </a:r>
              <a:endParaRPr sz="3500" b="0" i="0" u="none" strike="noStrike" cap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  <a:p>
              <a:pPr marL="914400" marR="0" lvl="1" indent="-45085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500"/>
                <a:buFont typeface="Trebuchet MS"/>
                <a:buChar char="○"/>
              </a:pPr>
              <a:r>
                <a:rPr lang="en-US" sz="3500" b="0" i="0" u="none" strike="noStrike" cap="none">
                  <a:solidFill>
                    <a:srgbClr val="FFFFFF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Full remediation and Rollback- EDR capabilities (Threat hunting, Forensic analysis)</a:t>
              </a:r>
              <a:endParaRPr sz="3500" b="0" i="0" u="none" strike="noStrike" cap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  <a:p>
              <a:pPr marL="914400" marR="0" lvl="1" indent="-45085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500"/>
                <a:buFont typeface="Trebuchet MS"/>
                <a:buChar char="○"/>
              </a:pPr>
              <a:r>
                <a:rPr lang="en-US" sz="3500" b="0" i="0" u="none" strike="noStrike" cap="none">
                  <a:solidFill>
                    <a:srgbClr val="FFFFFF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Full Visibility into encrypted traffic  across network</a:t>
              </a:r>
              <a:endParaRPr sz="3500" b="0" i="0" u="none" strike="noStrike" cap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  <a:p>
              <a:pPr marL="914400" marR="0" lvl="1" indent="-45085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500"/>
                <a:buFont typeface="Trebuchet MS"/>
                <a:buChar char="○"/>
              </a:pPr>
              <a:r>
                <a:rPr lang="en-US" sz="3500" b="0" i="0" u="none" strike="noStrike" cap="none">
                  <a:solidFill>
                    <a:srgbClr val="FFFFFF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Full platform support for all attack vectors – Windows, Mac, Linux</a:t>
              </a:r>
              <a:endParaRPr sz="3500" b="0" i="0" u="none" strike="noStrike" cap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  <a:p>
              <a:pPr marL="457200" marR="0" lvl="0" indent="-45085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500"/>
                <a:buFont typeface="Trebuchet MS"/>
                <a:buChar char="●"/>
              </a:pPr>
              <a:r>
                <a:rPr lang="en-US" sz="3500" b="0" i="0" u="none" strike="noStrike" cap="none">
                  <a:solidFill>
                    <a:srgbClr val="FFFFFF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Mutli-Tenant support- On premise and / or Cloud solution</a:t>
              </a:r>
              <a:endParaRPr sz="3500" b="0" i="0" u="none" strike="noStrike" cap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  <a:p>
              <a:pPr marL="457200" marR="0" lvl="0" indent="-45085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500"/>
                <a:buFont typeface="Trebuchet MS"/>
                <a:buChar char="●"/>
              </a:pPr>
              <a:r>
                <a:rPr lang="en-US" sz="3500" b="0" i="0" u="none" strike="noStrike" cap="none">
                  <a:solidFill>
                    <a:srgbClr val="FFFFFF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Reduced time to value with validated solution architecture through Fortinet + SentinelOne partnership</a:t>
              </a:r>
              <a:endParaRPr sz="3500" b="0" i="0" u="none" strike="noStrike" cap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  <a:p>
              <a:pPr marL="671461" marR="0" lvl="1" indent="-284162" algn="l" rtl="0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>
                  <a:srgbClr val="70AD47"/>
                </a:buClr>
                <a:buSzPts val="1600"/>
                <a:buFont typeface="Arial"/>
                <a:buNone/>
              </a:pPr>
              <a:endParaRPr sz="35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  <a:p>
              <a:pPr marL="385762" marR="0" lvl="0" indent="-265112" algn="l" rtl="0">
                <a:lnSpc>
                  <a:spcPct val="100000"/>
                </a:lnSpc>
                <a:spcBef>
                  <a:spcPts val="675"/>
                </a:spcBef>
                <a:spcAft>
                  <a:spcPts val="0"/>
                </a:spcAft>
                <a:buClr>
                  <a:srgbClr val="70AD47"/>
                </a:buClr>
                <a:buSzPts val="1900"/>
                <a:buFont typeface="Arial"/>
                <a:buNone/>
              </a:pPr>
              <a:endParaRPr sz="35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  <a:p>
              <a:pPr marL="671461" marR="0" lvl="1" indent="-271462" algn="l" rtl="0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>
                  <a:srgbClr val="70AD47"/>
                </a:buClr>
                <a:buSzPts val="1800"/>
                <a:buFont typeface="Arial"/>
                <a:buNone/>
              </a:pPr>
              <a:endParaRPr sz="35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  <a:p>
              <a:pPr marL="176183" marR="0" lvl="0" indent="-176183" algn="l" rtl="0">
                <a:lnSpc>
                  <a:spcPct val="100000"/>
                </a:lnSpc>
                <a:spcBef>
                  <a:spcPts val="675"/>
                </a:spcBef>
                <a:spcAft>
                  <a:spcPts val="0"/>
                </a:spcAft>
                <a:buClr>
                  <a:srgbClr val="70AD47"/>
                </a:buClr>
                <a:buSzPts val="2100"/>
                <a:buFont typeface="Noto Sans Symbols"/>
                <a:buNone/>
              </a:pPr>
              <a:endParaRPr sz="35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500"/>
                <a:buFont typeface="Trebuchet MS"/>
                <a:buNone/>
              </a:pPr>
              <a:endParaRPr sz="3000" b="0" i="0" u="none" strike="noStrike" cap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</p:grpSp>
      <p:pic>
        <p:nvPicPr>
          <p:cNvPr id="193" name="Shape 193"/>
          <p:cNvPicPr preferRelativeResize="0"/>
          <p:nvPr/>
        </p:nvPicPr>
        <p:blipFill rotWithShape="1">
          <a:blip r:embed="rId6">
            <a:alphaModFix/>
          </a:blip>
          <a:srcRect t="1790" b="-1789"/>
          <a:stretch/>
        </p:blipFill>
        <p:spPr>
          <a:xfrm>
            <a:off x="1259700" y="67525"/>
            <a:ext cx="24383250" cy="13561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8" name="Shape 198"/>
          <p:cNvGrpSpPr/>
          <p:nvPr/>
        </p:nvGrpSpPr>
        <p:grpSpPr>
          <a:xfrm>
            <a:off x="-3082" y="4825"/>
            <a:ext cx="24562539" cy="13706351"/>
            <a:chOff x="0" y="0"/>
            <a:chExt cx="24562539" cy="13706350"/>
          </a:xfrm>
        </p:grpSpPr>
        <p:pic>
          <p:nvPicPr>
            <p:cNvPr id="199" name="Shape 199" descr="Picture 7"/>
            <p:cNvPicPr preferRelativeResize="0"/>
            <p:nvPr/>
          </p:nvPicPr>
          <p:blipFill rotWithShape="1">
            <a:blip r:embed="rId3">
              <a:alphaModFix/>
            </a:blip>
            <a:srcRect t="3844" b="3845"/>
            <a:stretch/>
          </p:blipFill>
          <p:spPr>
            <a:xfrm>
              <a:off x="0" y="0"/>
              <a:ext cx="24562539" cy="137063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0" name="Shape 200"/>
            <p:cNvSpPr txBox="1"/>
            <p:nvPr/>
          </p:nvSpPr>
          <p:spPr>
            <a:xfrm>
              <a:off x="16637463" y="12626007"/>
              <a:ext cx="7743535" cy="58209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9082A8"/>
                </a:buClr>
                <a:buSzPts val="800"/>
                <a:buFont typeface="Lato Light"/>
                <a:buNone/>
              </a:pPr>
              <a:r>
                <a:rPr lang="en-US" sz="800" b="0" i="0" u="none" strike="noStrike" cap="none">
                  <a:solidFill>
                    <a:srgbClr val="9082A8"/>
                  </a:solidFill>
                  <a:latin typeface="Lato Light"/>
                  <a:ea typeface="Lato Light"/>
                  <a:cs typeface="Lato Light"/>
                  <a:sym typeface="Lato Light"/>
                </a:rPr>
                <a:t>© 2018 SentinelOne All Rights Reserved.    Confidential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01" name="Shape 201" descr="sentinelone_newlogo_ondark_narrow.png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20238430" y="770643"/>
              <a:ext cx="3244540" cy="64891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2" name="Shape 202" descr="Image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705833" y="1699437"/>
              <a:ext cx="7743535" cy="150216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3" name="Shape 203" descr="fortinet-fabric-ready-partner.jpg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1188491" y="591401"/>
              <a:ext cx="2685728" cy="99828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04" name="Shape 204"/>
          <p:cNvSpPr txBox="1"/>
          <p:nvPr/>
        </p:nvSpPr>
        <p:spPr>
          <a:xfrm>
            <a:off x="878174" y="3531975"/>
            <a:ext cx="23882343" cy="802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609600" marR="0" lvl="0" indent="-571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Arial"/>
              <a:buChar char="•"/>
            </a:pPr>
            <a:r>
              <a:rPr lang="en-US" sz="3600" b="0" i="0" u="none" strike="noStrike" cap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API skillset</a:t>
            </a:r>
            <a:endParaRPr sz="3600" b="0" i="0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609600" marR="0" lvl="0" indent="-571500" algn="l" rtl="0">
              <a:lnSpc>
                <a:spcPct val="150000"/>
              </a:lnSpc>
              <a:spcBef>
                <a:spcPts val="675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Arial"/>
              <a:buChar char="•"/>
            </a:pPr>
            <a:r>
              <a:rPr lang="en-US" sz="3600" b="0" i="0" u="none" strike="noStrike" cap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 Enterprise customers</a:t>
            </a:r>
            <a:endParaRPr sz="3600" b="0" i="0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609600" marR="0" lvl="0" indent="-571500" algn="l" rtl="0">
              <a:lnSpc>
                <a:spcPct val="150000"/>
              </a:lnSpc>
              <a:spcBef>
                <a:spcPts val="675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Arial"/>
              <a:buChar char="•"/>
            </a:pPr>
            <a:r>
              <a:rPr lang="en-US" sz="3600" b="0" i="0" u="none" strike="noStrike" cap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 Network security background - </a:t>
            </a:r>
            <a:r>
              <a:rPr lang="en-US" sz="36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integrating</a:t>
            </a:r>
            <a:r>
              <a:rPr lang="en-US" sz="3600" b="0" i="0" u="none" strike="noStrike" cap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 sandbox technology a</a:t>
            </a:r>
            <a:r>
              <a:rPr lang="en-US" sz="36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nd cyber security solutions</a:t>
            </a:r>
            <a:endParaRPr sz="3600" b="0" i="0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609600" marR="0" lvl="0" indent="-571500" algn="l" rtl="0">
              <a:lnSpc>
                <a:spcPct val="150000"/>
              </a:lnSpc>
              <a:spcBef>
                <a:spcPts val="675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Arial"/>
              <a:buChar char="•"/>
            </a:pPr>
            <a:r>
              <a:rPr lang="en-US" sz="3600" b="0" i="0" u="none" strike="noStrike" cap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 Competing regularly with PAN (TRAPS)</a:t>
            </a:r>
            <a:endParaRPr sz="3600" b="0" i="0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609600" marR="0" lvl="0" indent="-571500" algn="l" rtl="0">
              <a:lnSpc>
                <a:spcPct val="150000"/>
              </a:lnSpc>
              <a:spcBef>
                <a:spcPts val="675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Arial"/>
              <a:buChar char="•"/>
            </a:pPr>
            <a:r>
              <a:rPr lang="en-US" sz="3600" b="0" i="0" u="none" strike="noStrike" cap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 Ability to support their API integration (access to community support from SentinelOne)</a:t>
            </a:r>
            <a:endParaRPr sz="3600" b="0" i="0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609600" marR="0" lvl="0" indent="-571500" algn="l" rtl="0">
              <a:lnSpc>
                <a:spcPct val="150000"/>
              </a:lnSpc>
              <a:spcBef>
                <a:spcPts val="675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Arial"/>
              <a:buChar char="•"/>
            </a:pPr>
            <a:r>
              <a:rPr lang="en-US" sz="3600" b="0" i="0" u="none" strike="noStrike" cap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 Looking for new opportunities to disrupt incumbent legacy AV vendors in adjacent market to Network security</a:t>
            </a:r>
            <a:endParaRPr sz="3600" b="0" i="0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9" name="Shape 209"/>
          <p:cNvGrpSpPr/>
          <p:nvPr/>
        </p:nvGrpSpPr>
        <p:grpSpPr>
          <a:xfrm>
            <a:off x="-36721" y="-1"/>
            <a:ext cx="24579838" cy="13716004"/>
            <a:chOff x="0" y="0"/>
            <a:chExt cx="24579838" cy="13716002"/>
          </a:xfrm>
        </p:grpSpPr>
        <p:pic>
          <p:nvPicPr>
            <p:cNvPr id="210" name="Shape 210" descr="Picture 7"/>
            <p:cNvPicPr preferRelativeResize="0"/>
            <p:nvPr/>
          </p:nvPicPr>
          <p:blipFill rotWithShape="1">
            <a:blip r:embed="rId3">
              <a:alphaModFix/>
            </a:blip>
            <a:srcRect t="3844" b="3845"/>
            <a:stretch/>
          </p:blipFill>
          <p:spPr>
            <a:xfrm>
              <a:off x="0" y="0"/>
              <a:ext cx="24579838" cy="1371600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1" name="Shape 211"/>
            <p:cNvSpPr txBox="1"/>
            <p:nvPr/>
          </p:nvSpPr>
          <p:spPr>
            <a:xfrm>
              <a:off x="16649180" y="12634898"/>
              <a:ext cx="7748989" cy="5825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9082A8"/>
                </a:buClr>
                <a:buSzPts val="800"/>
                <a:buFont typeface="Lato Light"/>
                <a:buNone/>
              </a:pPr>
              <a:r>
                <a:rPr lang="en-US" sz="800" b="0" i="0" u="none" strike="noStrike" cap="none">
                  <a:solidFill>
                    <a:srgbClr val="9082A8"/>
                  </a:solidFill>
                  <a:latin typeface="Lato Light"/>
                  <a:ea typeface="Lato Light"/>
                  <a:cs typeface="Lato Light"/>
                  <a:sym typeface="Lato Light"/>
                </a:rPr>
                <a:t>© 2018 SentinelOne All Rights Reserved.    Confidential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12" name="Shape 212" descr="sentinelone_newlogo_ondark_narrow.png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20252683" y="771186"/>
              <a:ext cx="3246824" cy="64936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3" name="Shape 213" descr="fortinet-fabric-ready-partner.jpg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189328" y="591817"/>
              <a:ext cx="2687619" cy="99898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4" name="Shape 214" descr="Image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781208" y="1924291"/>
              <a:ext cx="23235027" cy="1604064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15" name="Shape 215"/>
          <p:cNvSpPr txBox="1"/>
          <p:nvPr/>
        </p:nvSpPr>
        <p:spPr>
          <a:xfrm>
            <a:off x="11760898" y="6576313"/>
            <a:ext cx="862204" cy="5604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"/>
              <a:buNone/>
            </a:pPr>
            <a:endParaRPr sz="3000" b="1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6" name="Shape 216"/>
          <p:cNvSpPr txBox="1"/>
          <p:nvPr/>
        </p:nvSpPr>
        <p:spPr>
          <a:xfrm>
            <a:off x="964463" y="3862164"/>
            <a:ext cx="15363417" cy="7366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500"/>
              <a:buFont typeface="Calibri"/>
              <a:buNone/>
            </a:pPr>
            <a:r>
              <a:rPr lang="en-US" sz="45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Already available: FortiSIEM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500"/>
              <a:buFont typeface="Calibri"/>
              <a:buNone/>
            </a:pPr>
            <a:endParaRPr sz="45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500"/>
              <a:buFont typeface="Calibri"/>
              <a:buNone/>
            </a:pPr>
            <a:r>
              <a:rPr lang="en-US" sz="45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Early April: FortiMail via FortiSandBox (threat intelligence)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500"/>
              <a:buFont typeface="Calibri"/>
              <a:buNone/>
            </a:pPr>
            <a:endParaRPr sz="45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500"/>
              <a:buFont typeface="Calibri"/>
              <a:buNone/>
            </a:pPr>
            <a:r>
              <a:rPr lang="en-US" sz="45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End of April: FortiGate (network quarantine)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500"/>
              <a:buFont typeface="Calibri"/>
              <a:buNone/>
            </a:pPr>
            <a:endParaRPr sz="45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500"/>
              <a:buFont typeface="Calibri"/>
              <a:buNone/>
            </a:pPr>
            <a:r>
              <a:rPr lang="en-US" sz="45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May: FortiAuthenticator (user isolation)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500"/>
              <a:buFont typeface="Calibri"/>
              <a:buNone/>
            </a:pPr>
            <a:endParaRPr sz="45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500"/>
              <a:buFont typeface="Calibri"/>
              <a:buNone/>
            </a:pPr>
            <a:r>
              <a:rPr lang="en-US" sz="45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More to come…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1" name="Shape 221"/>
          <p:cNvGrpSpPr/>
          <p:nvPr/>
        </p:nvGrpSpPr>
        <p:grpSpPr>
          <a:xfrm>
            <a:off x="0" y="-2252"/>
            <a:ext cx="24391997" cy="13720503"/>
            <a:chOff x="0" y="0"/>
            <a:chExt cx="24391994" cy="13720502"/>
          </a:xfrm>
        </p:grpSpPr>
        <p:pic>
          <p:nvPicPr>
            <p:cNvPr id="222" name="Shape 222" descr="Picture 6"/>
            <p:cNvPicPr preferRelativeResize="0"/>
            <p:nvPr/>
          </p:nvPicPr>
          <p:blipFill rotWithShape="1">
            <a:blip r:embed="rId3">
              <a:alphaModFix/>
            </a:blip>
            <a:srcRect b="22385"/>
            <a:stretch/>
          </p:blipFill>
          <p:spPr>
            <a:xfrm>
              <a:off x="0" y="0"/>
              <a:ext cx="24391993" cy="13720502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223" name="Shape 223"/>
            <p:cNvCxnSpPr/>
            <p:nvPr/>
          </p:nvCxnSpPr>
          <p:spPr>
            <a:xfrm rot="10800000">
              <a:off x="9746923" y="3362814"/>
              <a:ext cx="4898150" cy="3"/>
            </a:xfrm>
            <a:prstGeom prst="straightConnector1">
              <a:avLst/>
            </a:prstGeom>
            <a:solidFill>
              <a:srgbClr val="FFFFFF"/>
            </a:solidFill>
            <a:ln w="15875" cap="flat" cmpd="sng">
              <a:solidFill>
                <a:srgbClr val="FFFFFF">
                  <a:alpha val="50196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224" name="Shape 224"/>
            <p:cNvCxnSpPr/>
            <p:nvPr/>
          </p:nvCxnSpPr>
          <p:spPr>
            <a:xfrm flipH="1">
              <a:off x="9746923" y="10209689"/>
              <a:ext cx="4898150" cy="4"/>
            </a:xfrm>
            <a:prstGeom prst="straightConnector1">
              <a:avLst/>
            </a:prstGeom>
            <a:solidFill>
              <a:srgbClr val="FFFFFF"/>
            </a:solidFill>
            <a:ln w="15875" cap="flat" cmpd="sng">
              <a:solidFill>
                <a:srgbClr val="FFFFFF">
                  <a:alpha val="50196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225" name="Shape 225"/>
            <p:cNvSpPr txBox="1"/>
            <p:nvPr/>
          </p:nvSpPr>
          <p:spPr>
            <a:xfrm>
              <a:off x="16556686" y="12780556"/>
              <a:ext cx="7751531" cy="58269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9082A8"/>
                </a:buClr>
                <a:buSzPts val="800"/>
                <a:buFont typeface="Lato Light"/>
                <a:buNone/>
              </a:pPr>
              <a:r>
                <a:rPr lang="en-US" sz="800" b="0" i="0" u="none" strike="noStrike" cap="none">
                  <a:solidFill>
                    <a:srgbClr val="9082A8"/>
                  </a:solidFill>
                  <a:latin typeface="Lato Light"/>
                  <a:ea typeface="Lato Light"/>
                  <a:cs typeface="Lato Light"/>
                  <a:sym typeface="Lato Light"/>
                </a:rPr>
                <a:t>© 2018 SentinelOne All Rights Reserved.    Confidential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26" name="Shape 226" descr="sentinelone_newlogo_ondark_narrow.png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20161370" y="777441"/>
              <a:ext cx="3247890" cy="64957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7" name="Shape 227"/>
            <p:cNvSpPr/>
            <p:nvPr/>
          </p:nvSpPr>
          <p:spPr>
            <a:xfrm>
              <a:off x="0" y="1712681"/>
              <a:ext cx="24391994" cy="11242290"/>
            </a:xfrm>
            <a:prstGeom prst="rect">
              <a:avLst/>
            </a:prstGeom>
            <a:solidFill>
              <a:srgbClr val="FFFFFF"/>
            </a:solidFill>
            <a:ln w="12700" cap="flat" cmpd="sng">
              <a:solidFill>
                <a:srgbClr val="4472C4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00"/>
                <a:buFont typeface="Calibri"/>
                <a:buNone/>
              </a:pPr>
              <a:endParaRPr sz="13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228" name="Shape 228" descr="Image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819284" y="1786092"/>
              <a:ext cx="21316051" cy="1127617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9" name="Shape 229" descr="fortinet-fabric-ready-partner.jpg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1091763" y="598014"/>
              <a:ext cx="2688501" cy="999311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4" name="Shape 234"/>
          <p:cNvGrpSpPr/>
          <p:nvPr/>
        </p:nvGrpSpPr>
        <p:grpSpPr>
          <a:xfrm>
            <a:off x="-6871" y="-13933"/>
            <a:ext cx="24397741" cy="13743864"/>
            <a:chOff x="0" y="0"/>
            <a:chExt cx="24397741" cy="13743864"/>
          </a:xfrm>
        </p:grpSpPr>
        <p:pic>
          <p:nvPicPr>
            <p:cNvPr id="235" name="Shape 235" descr="Picture 1"/>
            <p:cNvPicPr preferRelativeResize="0"/>
            <p:nvPr/>
          </p:nvPicPr>
          <p:blipFill rotWithShape="1">
            <a:blip r:embed="rId3">
              <a:alphaModFix/>
            </a:blip>
            <a:srcRect t="2914" b="3901"/>
            <a:stretch/>
          </p:blipFill>
          <p:spPr>
            <a:xfrm>
              <a:off x="0" y="0"/>
              <a:ext cx="24397741" cy="1374386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6" name="Shape 236"/>
            <p:cNvSpPr txBox="1"/>
            <p:nvPr/>
          </p:nvSpPr>
          <p:spPr>
            <a:xfrm>
              <a:off x="16543392" y="12629381"/>
              <a:ext cx="7722898" cy="58054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9082A8"/>
                </a:buClr>
                <a:buSzPts val="800"/>
                <a:buFont typeface="Lato Light"/>
                <a:buNone/>
              </a:pPr>
              <a:r>
                <a:rPr lang="en-US" sz="800" b="0" i="0" u="none" strike="noStrike" cap="none">
                  <a:solidFill>
                    <a:srgbClr val="9082A8"/>
                  </a:solidFill>
                  <a:latin typeface="Lato Light"/>
                  <a:ea typeface="Lato Light"/>
                  <a:cs typeface="Lato Light"/>
                  <a:sym typeface="Lato Light"/>
                </a:rPr>
                <a:t>© 2018 SentinelOne All Rights Reserved.    Confidential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37" name="Shape 237" descr="sentinelone_newlogo_ondark_narrow.png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20134763" y="805614"/>
              <a:ext cx="3235893" cy="64718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38" name="Shape 238" descr="sentinelone_newlogo_onwhite_narrow.png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20136916" y="801069"/>
              <a:ext cx="3235890" cy="64718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39" name="Shape 239" descr="Image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774729" y="1858818"/>
              <a:ext cx="23115091" cy="149084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40" name="Shape 240" descr="fortinet-fabric-ready-partner.jpg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1135593" y="626849"/>
              <a:ext cx="2678570" cy="99562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41" name="Shape 241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82" y="0"/>
            <a:ext cx="24383236" cy="13716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6" name="Shape 24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883093" y="0"/>
            <a:ext cx="24383236" cy="13716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47" name="Shape 247"/>
          <p:cNvGrpSpPr/>
          <p:nvPr/>
        </p:nvGrpSpPr>
        <p:grpSpPr>
          <a:xfrm>
            <a:off x="-4548063" y="-958981"/>
            <a:ext cx="34211646" cy="19240763"/>
            <a:chOff x="0" y="-1"/>
            <a:chExt cx="34211646" cy="19240760"/>
          </a:xfrm>
        </p:grpSpPr>
        <p:pic>
          <p:nvPicPr>
            <p:cNvPr id="248" name="Shape 248" descr="Picture 6"/>
            <p:cNvPicPr preferRelativeResize="0"/>
            <p:nvPr/>
          </p:nvPicPr>
          <p:blipFill rotWithShape="1">
            <a:blip r:embed="rId4">
              <a:alphaModFix/>
            </a:blip>
            <a:srcRect t="6741" b="6740"/>
            <a:stretch/>
          </p:blipFill>
          <p:spPr>
            <a:xfrm>
              <a:off x="0" y="-1"/>
              <a:ext cx="34211646" cy="1924076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9" name="Shape 249"/>
            <p:cNvSpPr txBox="1"/>
            <p:nvPr/>
          </p:nvSpPr>
          <p:spPr>
            <a:xfrm>
              <a:off x="21675080" y="15102352"/>
              <a:ext cx="8122550" cy="6105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9082A8"/>
                </a:buClr>
                <a:buSzPts val="800"/>
                <a:buFont typeface="Lato Light"/>
                <a:buNone/>
              </a:pPr>
              <a:r>
                <a:rPr lang="en-US" sz="800" b="0" i="0" u="none" strike="noStrike" cap="none">
                  <a:solidFill>
                    <a:srgbClr val="9082A8"/>
                  </a:solidFill>
                  <a:latin typeface="Lato Light"/>
                  <a:ea typeface="Lato Light"/>
                  <a:cs typeface="Lato Light"/>
                  <a:sym typeface="Lato Light"/>
                </a:rPr>
                <a:t>© 2018 SentinelOne All Rights Reserved.    Confidential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50" name="Shape 250" descr="sentinelone_newlogo_onwhite_narrow.png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25454564" y="2661936"/>
              <a:ext cx="3403344" cy="68067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51" name="Shape 251" descr="fortinet-fabric-ready-partner.jpg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5469944" y="2478700"/>
              <a:ext cx="2817183" cy="104714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52" name="Shape 252" descr="Image"/>
            <p:cNvPicPr preferRelativeResize="0"/>
            <p:nvPr/>
          </p:nvPicPr>
          <p:blipFill rotWithShape="1">
            <a:blip r:embed="rId7">
              <a:alphaModFix/>
            </a:blip>
            <a:srcRect l="-877" r="-4897"/>
            <a:stretch/>
          </p:blipFill>
          <p:spPr>
            <a:xfrm>
              <a:off x="4913823" y="3902930"/>
              <a:ext cx="23121052" cy="147277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53" name="Shape 253"/>
          <p:cNvSpPr txBox="1"/>
          <p:nvPr/>
        </p:nvSpPr>
        <p:spPr>
          <a:xfrm>
            <a:off x="3040950" y="2455450"/>
            <a:ext cx="15613501" cy="182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4" name="Shape 25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066418" y="0"/>
            <a:ext cx="24383236" cy="13716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9" name="Shape 259"/>
          <p:cNvGrpSpPr/>
          <p:nvPr/>
        </p:nvGrpSpPr>
        <p:grpSpPr>
          <a:xfrm>
            <a:off x="1144" y="0"/>
            <a:ext cx="24377895" cy="13716001"/>
            <a:chOff x="0" y="0"/>
            <a:chExt cx="24377892" cy="13716001"/>
          </a:xfrm>
        </p:grpSpPr>
        <p:pic>
          <p:nvPicPr>
            <p:cNvPr id="260" name="Shape 260" descr="Picture 6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0" y="0"/>
              <a:ext cx="24377892" cy="137160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1" name="Shape 261"/>
            <p:cNvSpPr txBox="1"/>
            <p:nvPr/>
          </p:nvSpPr>
          <p:spPr>
            <a:xfrm>
              <a:off x="954210" y="5364477"/>
              <a:ext cx="22392900" cy="183556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9600"/>
                <a:buFont typeface="Calibri"/>
                <a:buNone/>
              </a:pPr>
              <a:r>
                <a:rPr lang="en-US" sz="96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SentinelOne thank you for your time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62" name="Shape 262" descr="sentinelone_newlogo_ondark_narrow.png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20151713" y="771184"/>
              <a:ext cx="3246825" cy="64936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63" name="Shape 263" descr="fortinet-fabric-ready-partner.jpg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088352" y="591815"/>
              <a:ext cx="2687620" cy="998984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389</Words>
  <Application>Microsoft Macintosh PowerPoint</Application>
  <PresentationFormat>Personnalisé</PresentationFormat>
  <Paragraphs>79</Paragraphs>
  <Slides>18</Slides>
  <Notes>18</Notes>
  <HiddenSlides>1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18</vt:i4>
      </vt:variant>
    </vt:vector>
  </HeadingPairs>
  <TitlesOfParts>
    <vt:vector size="26" baseType="lpstr">
      <vt:lpstr>Calibri</vt:lpstr>
      <vt:lpstr>Noto Sans Symbols</vt:lpstr>
      <vt:lpstr>Trebuchet MS</vt:lpstr>
      <vt:lpstr>Arial</vt:lpstr>
      <vt:lpstr>Helvetica Neue</vt:lpstr>
      <vt:lpstr>Helvetica Neue Light</vt:lpstr>
      <vt:lpstr>Lato Light</vt:lpstr>
      <vt:lpstr>White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15.0030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Perrine Jouan</cp:lastModifiedBy>
  <cp:revision>1</cp:revision>
  <dcterms:modified xsi:type="dcterms:W3CDTF">2018-03-27T14:18:38Z</dcterms:modified>
</cp:coreProperties>
</file>