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handoutMasterIdLst>
    <p:handoutMasterId r:id="rId40"/>
  </p:handoutMasterIdLst>
  <p:sldIdLst>
    <p:sldId id="2134803557" r:id="rId2"/>
    <p:sldId id="2147470914" r:id="rId3"/>
    <p:sldId id="2147470805" r:id="rId4"/>
    <p:sldId id="2147470888" r:id="rId5"/>
    <p:sldId id="2147470911" r:id="rId6"/>
    <p:sldId id="2141412320" r:id="rId7"/>
    <p:sldId id="2147470815" r:id="rId8"/>
    <p:sldId id="2147470889" r:id="rId9"/>
    <p:sldId id="2147470926" r:id="rId10"/>
    <p:sldId id="2147470927" r:id="rId11"/>
    <p:sldId id="2147470924" r:id="rId12"/>
    <p:sldId id="2147470925" r:id="rId13"/>
    <p:sldId id="2147470928" r:id="rId14"/>
    <p:sldId id="2147470932" r:id="rId15"/>
    <p:sldId id="2147470836" r:id="rId16"/>
    <p:sldId id="2147470934" r:id="rId17"/>
    <p:sldId id="2147470931" r:id="rId18"/>
    <p:sldId id="2147470840" r:id="rId19"/>
    <p:sldId id="2147470938" r:id="rId20"/>
    <p:sldId id="2147470891" r:id="rId21"/>
    <p:sldId id="2147470834" r:id="rId22"/>
    <p:sldId id="2147470838" r:id="rId23"/>
    <p:sldId id="2147470935" r:id="rId24"/>
    <p:sldId id="2147470808" r:id="rId25"/>
    <p:sldId id="2147470940" r:id="rId26"/>
    <p:sldId id="2141412310" r:id="rId27"/>
    <p:sldId id="2147470861" r:id="rId28"/>
    <p:sldId id="2147470894" r:id="rId29"/>
    <p:sldId id="2147470898" r:id="rId30"/>
    <p:sldId id="2147470936" r:id="rId31"/>
    <p:sldId id="2147470892" r:id="rId32"/>
    <p:sldId id="2147470896" r:id="rId33"/>
    <p:sldId id="2141412313" r:id="rId34"/>
    <p:sldId id="2141412319" r:id="rId35"/>
    <p:sldId id="2147470811" r:id="rId36"/>
    <p:sldId id="2147470897" r:id="rId37"/>
    <p:sldId id="214746965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144" userDrawn="1">
          <p15:clr>
            <a:srgbClr val="A4A3A4"/>
          </p15:clr>
        </p15:guide>
        <p15:guide id="2" orient="horz" pos="3648" userDrawn="1">
          <p15:clr>
            <a:srgbClr val="A4A3A4"/>
          </p15:clr>
        </p15:guide>
        <p15:guide id="3" orient="horz" pos="1104" userDrawn="1">
          <p15:clr>
            <a:srgbClr val="A4A3A4"/>
          </p15:clr>
        </p15:guide>
        <p15:guide id="4" orient="horz" pos="1368" userDrawn="1">
          <p15:clr>
            <a:srgbClr val="A4A3A4"/>
          </p15:clr>
        </p15:guide>
        <p15:guide id="5" orient="horz" pos="2592" userDrawn="1">
          <p15:clr>
            <a:srgbClr val="A4A3A4"/>
          </p15:clr>
        </p15:guide>
        <p15:guide id="6" orient="horz" pos="288" userDrawn="1">
          <p15:clr>
            <a:srgbClr val="A4A3A4"/>
          </p15:clr>
        </p15:guide>
        <p15:guide id="7" orient="horz" pos="984" userDrawn="1">
          <p15:clr>
            <a:srgbClr val="A4A3A4"/>
          </p15:clr>
        </p15:guide>
        <p15:guide id="8" orient="horz" pos="3960" userDrawn="1">
          <p15:clr>
            <a:srgbClr val="A4A3A4"/>
          </p15:clr>
        </p15:guide>
        <p15:guide id="9" orient="horz" pos="1272" userDrawn="1">
          <p15:clr>
            <a:srgbClr val="A4A3A4"/>
          </p15:clr>
        </p15:guide>
        <p15:guide id="10" orient="horz" pos="648" userDrawn="1">
          <p15:clr>
            <a:srgbClr val="A4A3A4"/>
          </p15:clr>
        </p15:guide>
        <p15:guide id="11" pos="7200" userDrawn="1">
          <p15:clr>
            <a:srgbClr val="A4A3A4"/>
          </p15:clr>
        </p15:guide>
        <p15:guide id="12" pos="525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Newton" initials="PN" lastIdx="3" clrIdx="0">
    <p:extLst>
      <p:ext uri="{19B8F6BF-5375-455C-9EA6-DF929625EA0E}">
        <p15:presenceInfo xmlns:p15="http://schemas.microsoft.com/office/powerpoint/2012/main" userId="S-1-5-21-1960408961-1383384898-1957994488-4996625" providerId="AD"/>
      </p:ext>
    </p:extLst>
  </p:cmAuthor>
  <p:cmAuthor id="2" name="Microsoft Office User" initials="Office" lastIdx="32" clrIdx="1">
    <p:extLst>
      <p:ext uri="{19B8F6BF-5375-455C-9EA6-DF929625EA0E}">
        <p15:presenceInfo xmlns:p15="http://schemas.microsoft.com/office/powerpoint/2012/main" userId="Microsoft Office User" providerId="None"/>
      </p:ext>
    </p:extLst>
  </p:cmAuthor>
  <p:cmAuthor id="3" name="Joe App" initials="JA" lastIdx="4" clrIdx="2"/>
  <p:cmAuthor id="4" name="Howard Poston" initials="HP" lastIdx="10" clrIdx="3">
    <p:extLst>
      <p:ext uri="{19B8F6BF-5375-455C-9EA6-DF929625EA0E}">
        <p15:presenceInfo xmlns:p15="http://schemas.microsoft.com/office/powerpoint/2012/main" userId="7b842ffa434f5d8d" providerId="Windows Live"/>
      </p:ext>
    </p:extLst>
  </p:cmAuthor>
  <p:cmAuthor id="5" name="Joseph App" initials="JA" lastIdx="13" clrIdx="4">
    <p:extLst>
      <p:ext uri="{19B8F6BF-5375-455C-9EA6-DF929625EA0E}">
        <p15:presenceInfo xmlns:p15="http://schemas.microsoft.com/office/powerpoint/2012/main" userId="S::joseph.app@navajocompany.com::bf1f0e64-9409-4202-adcc-c961e4dcd6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8211"/>
    <a:srgbClr val="223746"/>
    <a:srgbClr val="F77AA4"/>
    <a:srgbClr val="415152"/>
    <a:srgbClr val="DA281C"/>
    <a:srgbClr val="FF8200"/>
    <a:srgbClr val="8A0000"/>
    <a:srgbClr val="E4E5E6"/>
    <a:srgbClr val="000000"/>
    <a:srgbClr val="8566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6" autoAdjust="0"/>
    <p:restoredTop sz="76009" autoAdjust="0"/>
  </p:normalViewPr>
  <p:slideViewPr>
    <p:cSldViewPr snapToGrid="0">
      <p:cViewPr varScale="1">
        <p:scale>
          <a:sx n="90" d="100"/>
          <a:sy n="90" d="100"/>
        </p:scale>
        <p:origin x="1920" y="184"/>
      </p:cViewPr>
      <p:guideLst>
        <p:guide pos="6144"/>
        <p:guide orient="horz" pos="3648"/>
        <p:guide orient="horz" pos="1104"/>
        <p:guide orient="horz" pos="1368"/>
        <p:guide orient="horz" pos="2592"/>
        <p:guide orient="horz" pos="288"/>
        <p:guide orient="horz" pos="984"/>
        <p:guide orient="horz" pos="3960"/>
        <p:guide orient="horz" pos="1272"/>
        <p:guide orient="horz" pos="648"/>
        <p:guide pos="7200"/>
        <p:guide pos="52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93" d="100"/>
          <a:sy n="93" d="100"/>
        </p:scale>
        <p:origin x="2648"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8CBCE6-D012-459A-8356-337674344504}"/>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FB3FDE6D-C288-4D24-911F-557A79D21A3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ECE7084-7924-4ACD-A491-71C8902220B5}" type="datetimeFigureOut">
              <a:rPr lang="en-US" smtClean="0">
                <a:latin typeface="Arial" panose="020B0604020202020204" pitchFamily="34" charset="0"/>
              </a:rPr>
              <a:t>8/9/23</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E2B32F02-4414-4D44-BA0C-8A566EB1966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1C792BF4-EA57-4414-91AE-50E93C683D2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8D2A3A1-6D19-40A9-AA3D-2D0A14E43CD4}"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911096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Arial" panose="020B0604020202020204" pitchFamily="34" charset="0"/>
              </a:defRPr>
            </a:lvl1pPr>
          </a:lstStyle>
          <a:p>
            <a:fld id="{50469229-4DCC-4D4F-99E9-1378CDE5E56A}" type="datetimeFigureOut">
              <a:rPr lang="en-US" smtClean="0"/>
              <a:pPr/>
              <a:t>8/9/23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Arial" panose="020B0604020202020204" pitchFamily="34" charset="0"/>
              </a:defRPr>
            </a:lvl1pPr>
          </a:lstStyle>
          <a:p>
            <a:fld id="{6BA5BCC9-2D58-BC45-8057-F0927490CD17}" type="slidenum">
              <a:rPr lang="en-US" smtClean="0"/>
              <a:pPr/>
              <a:t>‹#›</a:t>
            </a:fld>
            <a:endParaRPr lang="en-US" dirty="0"/>
          </a:p>
        </p:txBody>
      </p:sp>
    </p:spTree>
    <p:extLst>
      <p:ext uri="{BB962C8B-B14F-4D97-AF65-F5344CB8AC3E}">
        <p14:creationId xmlns:p14="http://schemas.microsoft.com/office/powerpoint/2010/main" val="2708721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forticloud.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forticloud.co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Welcome to this Session, my name is Johanna </a:t>
            </a:r>
            <a:r>
              <a:rPr lang="en-US" noProof="0" dirty="0" err="1"/>
              <a:t>Caperman</a:t>
            </a:r>
            <a:r>
              <a:rPr lang="en-US" noProof="0" dirty="0"/>
              <a:t> and I work at Exclusive Networks as one of our Channel Account Managers here in Sweden. </a:t>
            </a:r>
          </a:p>
          <a:p>
            <a:r>
              <a:rPr lang="en-US" noProof="0" dirty="0"/>
              <a:t>Todays session will show you how easy it is to develop your MSSP services with Fortinet, to quickly increase your revenues and profitability.</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1</a:t>
            </a:fld>
            <a:endParaRPr lang="en-US" dirty="0"/>
          </a:p>
        </p:txBody>
      </p:sp>
    </p:spTree>
    <p:extLst>
      <p:ext uri="{BB962C8B-B14F-4D97-AF65-F5344CB8AC3E}">
        <p14:creationId xmlns:p14="http://schemas.microsoft.com/office/powerpoint/2010/main" val="2221508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Today we we'll be covering: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0" i="0" dirty="0">
                <a:solidFill>
                  <a:srgbClr val="374151"/>
                </a:solidFill>
                <a:effectLst/>
                <a:latin typeface="Söhne"/>
              </a:rPr>
              <a:t>We'll explore the driving forces behind the increasing demand for managed security services and the challenges that businesses face in securing their networks.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b="0" i="0" dirty="0">
              <a:solidFill>
                <a:srgbClr val="374151"/>
              </a:solidFill>
              <a:effectLst/>
              <a:latin typeface="Söhne"/>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0" i="0" dirty="0">
                <a:solidFill>
                  <a:srgbClr val="374151"/>
                </a:solidFill>
                <a:effectLst/>
                <a:latin typeface="Söhne"/>
              </a:rPr>
              <a:t>Moving on, we'll dive into the management platforms Fortinet provides to get you started very easily and quickly on your MSSP journey.</a:t>
            </a:r>
          </a:p>
          <a:p>
            <a:pPr marL="171450" indent="-171450">
              <a:buFontTx/>
              <a:buChar char="-"/>
            </a:pPr>
            <a:endParaRPr lang="en-GB" b="0" i="0" dirty="0">
              <a:solidFill>
                <a:srgbClr val="374151"/>
              </a:solidFill>
              <a:effectLst/>
              <a:latin typeface="Söhne"/>
            </a:endParaRPr>
          </a:p>
          <a:p>
            <a:pPr marL="171450" indent="-171450">
              <a:buFontTx/>
              <a:buChar char="-"/>
            </a:pPr>
            <a:r>
              <a:rPr lang="en-GB" b="0" i="0" dirty="0">
                <a:solidFill>
                  <a:srgbClr val="374151"/>
                </a:solidFill>
                <a:effectLst/>
                <a:latin typeface="Söhne"/>
              </a:rPr>
              <a:t>Next, we'll embark on the MSSP journey together. </a:t>
            </a:r>
            <a:br>
              <a:rPr lang="en-GB" b="0" i="0" dirty="0">
                <a:solidFill>
                  <a:srgbClr val="374151"/>
                </a:solidFill>
                <a:effectLst/>
                <a:latin typeface="Söhne"/>
              </a:rPr>
            </a:br>
            <a:r>
              <a:rPr lang="en-GB" b="0" i="0" dirty="0">
                <a:solidFill>
                  <a:srgbClr val="374151"/>
                </a:solidFill>
                <a:effectLst/>
                <a:latin typeface="Söhne"/>
              </a:rPr>
              <a:t>We will outline the different stages of this journey, with particular attention to the Advocate and Select MSSP levels. </a:t>
            </a:r>
          </a:p>
          <a:p>
            <a:pPr marL="171450" indent="-171450">
              <a:buFontTx/>
              <a:buChar char="-"/>
            </a:pPr>
            <a:endParaRPr lang="en-US" b="0" i="0" noProof="0" dirty="0">
              <a:solidFill>
                <a:srgbClr val="374151"/>
              </a:solidFill>
              <a:effectLst/>
              <a:latin typeface="Söhne"/>
            </a:endParaRPr>
          </a:p>
          <a:p>
            <a:pPr marL="171450" indent="-171450">
              <a:buFontTx/>
              <a:buChar char="-"/>
            </a:pPr>
            <a:r>
              <a:rPr lang="en-GB" b="0" i="0" dirty="0">
                <a:solidFill>
                  <a:srgbClr val="374151"/>
                </a:solidFill>
                <a:effectLst/>
                <a:latin typeface="Söhne"/>
              </a:rPr>
              <a:t>Lastly, as we wrap up this session, we'll provide you with a wealth of supporting resources. </a:t>
            </a:r>
            <a:br>
              <a:rPr lang="en-GB" b="0" i="0" dirty="0">
                <a:solidFill>
                  <a:srgbClr val="374151"/>
                </a:solidFill>
                <a:effectLst/>
                <a:latin typeface="Söhne"/>
              </a:rPr>
            </a:br>
            <a:br>
              <a:rPr lang="en-GB" b="0" i="0" dirty="0">
                <a:solidFill>
                  <a:srgbClr val="374151"/>
                </a:solidFill>
                <a:effectLst/>
                <a:latin typeface="Söhne"/>
              </a:rPr>
            </a:br>
            <a:r>
              <a:rPr lang="en-GB" b="0" i="0" dirty="0">
                <a:solidFill>
                  <a:srgbClr val="374151"/>
                </a:solidFill>
                <a:effectLst/>
                <a:latin typeface="Söhne"/>
              </a:rPr>
              <a:t>And we will conclude on the importance of taking action and putting the knowledge gained today into practice. </a:t>
            </a:r>
            <a:endParaRPr lang="en-US" b="0" noProof="0" dirty="0"/>
          </a:p>
          <a:p>
            <a:endParaRPr lang="en-US"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2</a:t>
            </a:fld>
            <a:endParaRPr lang="en-US"/>
          </a:p>
        </p:txBody>
      </p:sp>
    </p:spTree>
    <p:extLst>
      <p:ext uri="{BB962C8B-B14F-4D97-AF65-F5344CB8AC3E}">
        <p14:creationId xmlns:p14="http://schemas.microsoft.com/office/powerpoint/2010/main" val="1462767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So, without further ado, let's dive into our first topic: the driving forces behind the demand for managed security services. </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With the constant increase of cyber threats and compliance requirements, organizations are feeling the pressure to hire and keep specialized security expertise and deploy proactive measures to protect their data and infrastructure.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However, there is a shortage of skilled cybersecurity professionals, leading to a reliance on managed security service providers (MSSPs).</a:t>
            </a:r>
            <a:br>
              <a:rPr lang="en-GB" b="0" i="0" dirty="0">
                <a:solidFill>
                  <a:srgbClr val="374151"/>
                </a:solidFill>
                <a:effectLst/>
                <a:latin typeface="Söhne"/>
              </a:rPr>
            </a:br>
            <a:br>
              <a:rPr lang="en-GB" b="0" i="0" dirty="0">
                <a:solidFill>
                  <a:srgbClr val="374151"/>
                </a:solidFill>
                <a:effectLst/>
                <a:latin typeface="Söhne"/>
              </a:rPr>
            </a:br>
            <a:r>
              <a:rPr lang="en-GB" b="0" i="0" dirty="0">
                <a:solidFill>
                  <a:srgbClr val="374151"/>
                </a:solidFill>
                <a:effectLst/>
                <a:latin typeface="Söhne"/>
              </a:rPr>
              <a:t>This all results in a significant growth in security spend, particularly on remote monitoring and management services for SMBs.</a:t>
            </a:r>
            <a:endParaRPr lang="en-US" noProof="0" dirty="0"/>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3</a:t>
            </a:fld>
            <a:endParaRPr lang="en-US" dirty="0"/>
          </a:p>
        </p:txBody>
      </p:sp>
    </p:spTree>
    <p:extLst>
      <p:ext uri="{BB962C8B-B14F-4D97-AF65-F5344CB8AC3E}">
        <p14:creationId xmlns:p14="http://schemas.microsoft.com/office/powerpoint/2010/main" val="3376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74151"/>
                </a:solidFill>
                <a:effectLst/>
                <a:latin typeface="Söhne"/>
              </a:rPr>
              <a:t>By seizing this opportunity, you have the potential to grow your revenues very significantly:</a:t>
            </a:r>
            <a:endParaRPr lang="en-US" noProof="0" dirty="0"/>
          </a:p>
          <a:p>
            <a:endParaRPr lang="en-US" noProof="0" dirty="0"/>
          </a:p>
          <a:p>
            <a:r>
              <a:rPr lang="en-GB" b="0" i="0" dirty="0">
                <a:solidFill>
                  <a:srgbClr val="374151"/>
                </a:solidFill>
                <a:effectLst/>
                <a:latin typeface="Söhne"/>
              </a:rPr>
              <a:t>Let’s look at numbers. </a:t>
            </a:r>
            <a:endParaRPr lang="en-US" noProof="0" dirty="0"/>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endParaRPr lang="en-US" noProof="0" dirty="0"/>
          </a:p>
          <a:p>
            <a:r>
              <a:rPr lang="en-US" noProof="0" dirty="0"/>
              <a:t>   - Data from Analysts and from our own Channel Partners community indicate that, by simply adding MSSP services to your portfolio, </a:t>
            </a:r>
            <a:br>
              <a:rPr lang="en-US" noProof="0" dirty="0"/>
            </a:br>
            <a:r>
              <a:rPr lang="en-US" noProof="0" dirty="0"/>
              <a:t>      you could double the revenues you are already making by reselling network security products.</a:t>
            </a:r>
          </a:p>
          <a:p>
            <a:endParaRPr lang="en-US" noProof="0" dirty="0"/>
          </a:p>
          <a:p>
            <a:r>
              <a:rPr lang="en-US" noProof="0" dirty="0"/>
              <a:t>   - For SMB customers alone, the market for Managed Security Services is significantly bigger than the market for Network Security Products.</a:t>
            </a:r>
          </a:p>
          <a:p>
            <a:endParaRPr lang="en-US" noProof="0" dirty="0"/>
          </a:p>
          <a:p>
            <a:r>
              <a:rPr lang="en-US" noProof="0" dirty="0"/>
              <a:t>   - Moreover, this market is growing twice faster.</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endParaRPr lang="en-US" noProof="0" dirty="0"/>
          </a:p>
          <a:p>
            <a:r>
              <a:rPr lang="en-US" noProof="0" dirty="0"/>
              <a:t>And we observe the same trend with our Advocate and Select Partners community:  </a:t>
            </a:r>
          </a:p>
          <a:p>
            <a:endParaRPr lang="en-US" noProof="0" dirty="0"/>
          </a:p>
          <a:p>
            <a:r>
              <a:rPr lang="en-US" noProof="0" dirty="0"/>
              <a:t>   -Those with a MSSP Business Model generate, on average, about twice the revenues of those with only an Integrator Business Model.</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4</a:t>
            </a:fld>
            <a:endParaRPr lang="en-US" dirty="0"/>
          </a:p>
        </p:txBody>
      </p:sp>
    </p:spTree>
    <p:extLst>
      <p:ext uri="{BB962C8B-B14F-4D97-AF65-F5344CB8AC3E}">
        <p14:creationId xmlns:p14="http://schemas.microsoft.com/office/powerpoint/2010/main" val="1792469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The second business driver is Margins: </a:t>
            </a:r>
          </a:p>
          <a:p>
            <a:endParaRPr lang="en-US" noProof="0" dirty="0"/>
          </a:p>
          <a:p>
            <a:r>
              <a:rPr lang="en-US" noProof="0" dirty="0"/>
              <a:t>   - Managed Security Services generate much higher margins than just reselling Network Security Products.</a:t>
            </a:r>
          </a:p>
          <a:p>
            <a:endParaRPr lang="en-US" noProof="0" dirty="0"/>
          </a:p>
          <a:p>
            <a:r>
              <a:rPr lang="en-US" noProof="0" dirty="0"/>
              <a:t>Channel Reseller News reported that </a:t>
            </a:r>
            <a:r>
              <a:rPr lang="en-US" b="1" noProof="0" dirty="0"/>
              <a:t>Service-led</a:t>
            </a:r>
            <a:r>
              <a:rPr lang="en-US" noProof="0" dirty="0"/>
              <a:t> Partners generate, on average, Margins twice higher than their </a:t>
            </a:r>
            <a:r>
              <a:rPr lang="en-US" b="1" noProof="0" dirty="0"/>
              <a:t>Product-led</a:t>
            </a:r>
            <a:r>
              <a:rPr lang="en-US" noProof="0" dirty="0"/>
              <a:t> peers.</a:t>
            </a:r>
          </a:p>
          <a:p>
            <a:endParaRPr lang="en-US" noProof="0" dirty="0"/>
          </a:p>
          <a:p>
            <a:r>
              <a:rPr lang="en-US" noProof="0" dirty="0"/>
              <a:t>This is because Reseller </a:t>
            </a:r>
            <a:r>
              <a:rPr lang="en-US" sz="1200" kern="1200" noProof="0" dirty="0">
                <a:solidFill>
                  <a:schemeClr val="tx1"/>
                </a:solidFill>
                <a:effectLst/>
                <a:latin typeface="Arial" panose="020B0604020202020204" pitchFamily="34" charset="0"/>
                <a:ea typeface="+mn-ea"/>
                <a:cs typeface="+mn-cs"/>
              </a:rPr>
              <a:t>business is highly</a:t>
            </a:r>
            <a:r>
              <a:rPr lang="en-US" sz="1200" kern="1200" dirty="0">
                <a:solidFill>
                  <a:schemeClr val="tx1"/>
                </a:solidFill>
                <a:effectLst/>
                <a:latin typeface="Arial" panose="020B0604020202020204" pitchFamily="34" charset="0"/>
                <a:ea typeface="+mn-ea"/>
                <a:cs typeface="+mn-cs"/>
              </a:rPr>
              <a:t> competitive, which drives down margins, while Services allow for more differentiation. </a:t>
            </a:r>
            <a:endParaRPr lang="en-US" noProof="0" dirty="0"/>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And not only that: as an MSSP, you are entering a </a:t>
            </a:r>
            <a:r>
              <a:rPr lang="en-US" sz="1200" b="1" kern="1200" dirty="0">
                <a:solidFill>
                  <a:schemeClr val="tx1"/>
                </a:solidFill>
                <a:effectLst/>
                <a:latin typeface="Arial" panose="020B0604020202020204" pitchFamily="34" charset="0"/>
                <a:ea typeface="+mn-ea"/>
                <a:cs typeface="+mn-cs"/>
              </a:rPr>
              <a:t>different relationship </a:t>
            </a:r>
            <a:r>
              <a:rPr lang="en-US" sz="1200" kern="1200" dirty="0">
                <a:solidFill>
                  <a:schemeClr val="tx1"/>
                </a:solidFill>
                <a:effectLst/>
                <a:latin typeface="Arial" panose="020B0604020202020204" pitchFamily="34" charset="0"/>
                <a:ea typeface="+mn-ea"/>
                <a:cs typeface="+mn-cs"/>
              </a:rPr>
              <a:t>with your customers, moving to a </a:t>
            </a:r>
            <a:r>
              <a:rPr lang="en-US" sz="1200" b="1" kern="1200" dirty="0">
                <a:solidFill>
                  <a:schemeClr val="tx1"/>
                </a:solidFill>
                <a:effectLst/>
                <a:latin typeface="Arial" panose="020B0604020202020204" pitchFamily="34" charset="0"/>
                <a:ea typeface="+mn-ea"/>
                <a:cs typeface="+mn-cs"/>
              </a:rPr>
              <a:t>recurring revenue </a:t>
            </a:r>
            <a:r>
              <a:rPr lang="en-US" sz="1200" kern="1200" dirty="0">
                <a:solidFill>
                  <a:schemeClr val="tx1"/>
                </a:solidFill>
                <a:effectLst/>
                <a:latin typeface="Arial" panose="020B0604020202020204" pitchFamily="34" charset="0"/>
                <a:ea typeface="+mn-ea"/>
                <a:cs typeface="+mn-cs"/>
              </a:rPr>
              <a:t>model for the services you deliver. </a:t>
            </a:r>
          </a:p>
          <a:p>
            <a:pPr marL="0" marR="0" lvl="0" indent="0" algn="l" defTabSz="914400" rtl="0" eaLnBrk="1" fontAlgn="auto" latinLnBrk="0" hangingPunct="1">
              <a:lnSpc>
                <a:spcPct val="100000"/>
              </a:lnSpc>
              <a:spcBef>
                <a:spcPts val="0"/>
              </a:spcBef>
              <a:spcAft>
                <a:spcPts val="0"/>
              </a:spcAft>
              <a:buClrTx/>
              <a:buSzTx/>
              <a:buFontTx/>
              <a:buNone/>
              <a:tabLst/>
              <a:defRPr/>
            </a:pPr>
            <a:br>
              <a:rPr lang="fr-FR" sz="1200" kern="1200" dirty="0">
                <a:solidFill>
                  <a:schemeClr val="tx1"/>
                </a:solidFill>
                <a:effectLst/>
                <a:latin typeface="Arial" panose="020B0604020202020204" pitchFamily="34" charset="0"/>
                <a:ea typeface="+mn-ea"/>
                <a:cs typeface="+mn-cs"/>
              </a:rPr>
            </a:br>
            <a:r>
              <a:rPr lang="en-US" sz="1200" kern="1200" dirty="0">
                <a:solidFill>
                  <a:schemeClr val="tx1"/>
                </a:solidFill>
                <a:effectLst/>
                <a:latin typeface="Arial" panose="020B0604020202020204" pitchFamily="34" charset="0"/>
                <a:ea typeface="+mn-ea"/>
                <a:cs typeface="+mn-cs"/>
              </a:rPr>
              <a:t>This can be charged monthly, quarterly, yearly: either way, your finance team will thank you for this </a:t>
            </a:r>
            <a:r>
              <a:rPr lang="en-US" sz="1200" b="1" kern="1200" dirty="0">
                <a:solidFill>
                  <a:schemeClr val="tx1"/>
                </a:solidFill>
                <a:effectLst/>
                <a:latin typeface="Arial" panose="020B0604020202020204" pitchFamily="34" charset="0"/>
                <a:ea typeface="+mn-ea"/>
                <a:cs typeface="+mn-cs"/>
              </a:rPr>
              <a:t>predictability</a:t>
            </a:r>
            <a:r>
              <a:rPr lang="en-US" sz="1200" kern="1200" dirty="0">
                <a:solidFill>
                  <a:schemeClr val="tx1"/>
                </a:solidFill>
                <a:effectLst/>
                <a:latin typeface="Arial" panose="020B0604020202020204" pitchFamily="34" charset="0"/>
                <a:ea typeface="+mn-ea"/>
                <a:cs typeface="+mn-cs"/>
              </a:rPr>
              <a:t>, which will ultimately translate into more </a:t>
            </a:r>
            <a:r>
              <a:rPr lang="en-US" sz="1200" b="1" kern="1200" dirty="0">
                <a:solidFill>
                  <a:schemeClr val="tx1"/>
                </a:solidFill>
                <a:effectLst/>
                <a:latin typeface="Arial" panose="020B0604020202020204" pitchFamily="34" charset="0"/>
                <a:ea typeface="+mn-ea"/>
                <a:cs typeface="+mn-cs"/>
              </a:rPr>
              <a:t>profitability</a:t>
            </a:r>
            <a:r>
              <a:rPr lang="en-US" sz="1200" kern="1200" dirty="0">
                <a:solidFill>
                  <a:schemeClr val="tx1"/>
                </a:solidFill>
                <a:effectLst/>
                <a:latin typeface="Arial" panose="020B0604020202020204" pitchFamily="34" charset="0"/>
                <a:ea typeface="+mn-ea"/>
                <a:cs typeface="+mn-cs"/>
              </a:rPr>
              <a:t>.</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5</a:t>
            </a:fld>
            <a:endParaRPr lang="en-US" dirty="0"/>
          </a:p>
        </p:txBody>
      </p:sp>
    </p:spTree>
    <p:extLst>
      <p:ext uri="{BB962C8B-B14F-4D97-AF65-F5344CB8AC3E}">
        <p14:creationId xmlns:p14="http://schemas.microsoft.com/office/powerpoint/2010/main" val="227251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noProof="0" dirty="0">
                <a:solidFill>
                  <a:schemeClr val="tx1"/>
                </a:solidFill>
                <a:effectLst/>
                <a:latin typeface="Arial" panose="020B0604020202020204" pitchFamily="34" charset="0"/>
                <a:ea typeface="+mn-ea"/>
                <a:cs typeface="+mn-cs"/>
              </a:rPr>
              <a:t>We have already seen two of the main Business Drivers to move to MSSP:  profitability and growth, through recurring revenues.</a:t>
            </a:r>
          </a:p>
          <a:p>
            <a:endParaRPr lang="en-US" sz="1200" kern="1200" noProof="0" dirty="0">
              <a:solidFill>
                <a:schemeClr val="tx1"/>
              </a:solidFill>
              <a:effectLst/>
              <a:latin typeface="Arial" panose="020B0604020202020204" pitchFamily="34" charset="0"/>
              <a:ea typeface="+mn-ea"/>
              <a:cs typeface="+mn-cs"/>
            </a:endParaRPr>
          </a:p>
          <a:p>
            <a:r>
              <a:rPr lang="en-US" sz="1200" kern="1200" noProof="0" dirty="0">
                <a:solidFill>
                  <a:schemeClr val="tx1"/>
                </a:solidFill>
                <a:effectLst/>
                <a:latin typeface="Arial" panose="020B0604020202020204" pitchFamily="34" charset="0"/>
                <a:ea typeface="+mn-ea"/>
                <a:cs typeface="+mn-cs"/>
              </a:rPr>
              <a:t>But there are more benefits.</a:t>
            </a:r>
          </a:p>
          <a:p>
            <a:endParaRPr lang="en-US" sz="1200" kern="1200" noProof="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endParaRPr lang="en-US" sz="1200" kern="1200" noProof="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MSSP services also allow you to differentiate:</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Arial" panose="020B0604020202020204" pitchFamily="34" charset="0"/>
                <a:ea typeface="+mn-ea"/>
                <a:cs typeface="+mn-cs"/>
              </a:rPr>
            </a:br>
            <a:r>
              <a:rPr lang="en-US" sz="1200" kern="1200" dirty="0">
                <a:solidFill>
                  <a:schemeClr val="tx1"/>
                </a:solidFill>
                <a:effectLst/>
                <a:latin typeface="Arial" panose="020B0604020202020204" pitchFamily="34" charset="0"/>
                <a:ea typeface="+mn-ea"/>
                <a:cs typeface="+mn-cs"/>
              </a:rPr>
              <a:t>- The </a:t>
            </a:r>
            <a:r>
              <a:rPr lang="en-US" sz="1200" b="1" kern="1200" dirty="0">
                <a:solidFill>
                  <a:schemeClr val="tx1"/>
                </a:solidFill>
                <a:effectLst/>
                <a:latin typeface="Arial" panose="020B0604020202020204" pitchFamily="34" charset="0"/>
                <a:ea typeface="+mn-ea"/>
                <a:cs typeface="+mn-cs"/>
              </a:rPr>
              <a:t>products</a:t>
            </a:r>
            <a:r>
              <a:rPr lang="en-US" sz="1200" kern="1200" dirty="0">
                <a:solidFill>
                  <a:schemeClr val="tx1"/>
                </a:solidFill>
                <a:effectLst/>
                <a:latin typeface="Arial" panose="020B0604020202020204" pitchFamily="34" charset="0"/>
                <a:ea typeface="+mn-ea"/>
                <a:cs typeface="+mn-cs"/>
              </a:rPr>
              <a:t> you sell are the same as the products your competitors resell too.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Arial" panose="020B0604020202020204" pitchFamily="34" charset="0"/>
                <a:ea typeface="+mn-ea"/>
                <a:cs typeface="+mn-cs"/>
              </a:rPr>
            </a:br>
            <a:r>
              <a:rPr lang="en-US" sz="1200" kern="1200" dirty="0">
                <a:solidFill>
                  <a:schemeClr val="tx1"/>
                </a:solidFill>
                <a:effectLst/>
                <a:latin typeface="Arial" panose="020B0604020202020204" pitchFamily="34" charset="0"/>
                <a:ea typeface="+mn-ea"/>
                <a:cs typeface="+mn-cs"/>
              </a:rPr>
              <a:t>- As an MSSP you have many </a:t>
            </a:r>
            <a:r>
              <a:rPr lang="en-US" sz="1200" b="1" kern="1200" dirty="0">
                <a:solidFill>
                  <a:schemeClr val="tx1"/>
                </a:solidFill>
                <a:effectLst/>
                <a:latin typeface="Arial" panose="020B0604020202020204" pitchFamily="34" charset="0"/>
                <a:ea typeface="+mn-ea"/>
                <a:cs typeface="+mn-cs"/>
              </a:rPr>
              <a:t>Services</a:t>
            </a:r>
            <a:r>
              <a:rPr lang="en-US" sz="1200" kern="1200" dirty="0">
                <a:solidFill>
                  <a:schemeClr val="tx1"/>
                </a:solidFill>
                <a:effectLst/>
                <a:latin typeface="Arial" panose="020B0604020202020204" pitchFamily="34" charset="0"/>
                <a:ea typeface="+mn-ea"/>
                <a:cs typeface="+mn-cs"/>
              </a:rPr>
              <a:t> and </a:t>
            </a:r>
            <a:r>
              <a:rPr lang="en-US" sz="1200" b="1" kern="1200" dirty="0">
                <a:solidFill>
                  <a:schemeClr val="tx1"/>
                </a:solidFill>
                <a:effectLst/>
                <a:latin typeface="Arial" panose="020B0604020202020204" pitchFamily="34" charset="0"/>
                <a:ea typeface="+mn-ea"/>
                <a:cs typeface="+mn-cs"/>
              </a:rPr>
              <a:t>Services Level Agreements </a:t>
            </a:r>
            <a:r>
              <a:rPr lang="en-US" sz="1200" kern="1200" dirty="0">
                <a:solidFill>
                  <a:schemeClr val="tx1"/>
                </a:solidFill>
                <a:effectLst/>
                <a:latin typeface="Arial" panose="020B0604020202020204" pitchFamily="34" charset="0"/>
                <a:ea typeface="+mn-ea"/>
                <a:cs typeface="+mn-cs"/>
              </a:rPr>
              <a:t> (SLAs) you can implement and deliver, and the service and value you can add at the top is linked with your DNA as partners.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This gives you a real competitive advantage.</a:t>
            </a:r>
            <a:endParaRPr lang="en-US" sz="1200" kern="1200" noProof="0" dirty="0">
              <a:solidFill>
                <a:schemeClr val="tx1"/>
              </a:solidFill>
              <a:effectLst/>
              <a:latin typeface="Arial" panose="020B0604020202020204" pitchFamily="34" charset="0"/>
              <a:ea typeface="+mn-ea"/>
              <a:cs typeface="+mn-cs"/>
            </a:endParaRPr>
          </a:p>
          <a:p>
            <a:endParaRPr lang="en-US" sz="1200" kern="1200" noProof="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effectLst/>
                <a:latin typeface="Arial" panose="020B0604020202020204" pitchFamily="34" charset="0"/>
                <a:ea typeface="+mn-ea"/>
                <a:cs typeface="+mn-cs"/>
              </a:rPr>
              <a:t>Last but not least, MSSP Services help you win Customer Loyalty: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noProof="0" dirty="0">
                <a:solidFill>
                  <a:schemeClr val="tx1"/>
                </a:solidFill>
                <a:effectLst/>
                <a:latin typeface="Arial" panose="020B0604020202020204" pitchFamily="34" charset="0"/>
                <a:ea typeface="+mn-ea"/>
                <a:cs typeface="+mn-cs"/>
              </a:rPr>
            </a:br>
            <a:r>
              <a:rPr lang="en-US" sz="1200" kern="1200" noProof="0" dirty="0">
                <a:solidFill>
                  <a:schemeClr val="tx1"/>
                </a:solidFill>
                <a:effectLst/>
                <a:latin typeface="Arial" panose="020B0604020202020204" pitchFamily="34" charset="0"/>
                <a:ea typeface="+mn-ea"/>
                <a:cs typeface="+mn-cs"/>
              </a:rPr>
              <a:t>- </a:t>
            </a:r>
            <a:r>
              <a:rPr lang="en-US" sz="1200" kern="1200" dirty="0">
                <a:solidFill>
                  <a:schemeClr val="tx1"/>
                </a:solidFill>
                <a:effectLst/>
                <a:latin typeface="Arial" panose="020B0604020202020204" pitchFamily="34" charset="0"/>
                <a:ea typeface="+mn-ea"/>
                <a:cs typeface="+mn-cs"/>
              </a:rPr>
              <a:t>If the services you deliver are aligned with your customers’ expectations, why should they look at other service providers?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Managed Security Services will drastically change the relationship you have with your Customers, for the better.</a:t>
            </a:r>
          </a:p>
          <a:p>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6</a:t>
            </a:fld>
            <a:endParaRPr lang="en-US" dirty="0"/>
          </a:p>
        </p:txBody>
      </p:sp>
    </p:spTree>
    <p:extLst>
      <p:ext uri="{BB962C8B-B14F-4D97-AF65-F5344CB8AC3E}">
        <p14:creationId xmlns:p14="http://schemas.microsoft.com/office/powerpoint/2010/main" val="2364784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47E1EE-0039-4797-B978-F453418260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p:cNvSpPr>
            <a:spLocks noGrp="1" noRot="1" noChangeAspect="1"/>
          </p:cNvSpPr>
          <p:nvPr>
            <p:ph type="sldImg"/>
          </p:nvPr>
        </p:nvSpPr>
        <p:spPr>
          <a:xfrm>
            <a:off x="381000" y="381000"/>
            <a:ext cx="4572000" cy="2573338"/>
          </a:xfrm>
        </p:spPr>
      </p:sp>
      <p:sp>
        <p:nvSpPr>
          <p:cNvPr id="7" name="Notes Placeholder 6"/>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dirty="0"/>
              <a:t>Providing such services without proper Management tools is possible, but it is not easy.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1" i="0" u="sng" dirty="0">
                <a:solidFill>
                  <a:srgbClr val="374151"/>
                </a:solidFill>
                <a:effectLst/>
                <a:latin typeface="Arial" panose="020B0604020202020204" pitchFamily="34" charset="0"/>
                <a:cs typeface="Arial" panose="020B0604020202020204" pitchFamily="34" charset="0"/>
              </a:rPr>
              <a:t>Operational complexity </a:t>
            </a:r>
            <a:r>
              <a:rPr lang="en-GB" sz="6000" b="0" i="0" dirty="0">
                <a:solidFill>
                  <a:srgbClr val="374151"/>
                </a:solidFill>
                <a:effectLst/>
                <a:latin typeface="Arial" panose="020B0604020202020204" pitchFamily="34" charset="0"/>
                <a:cs typeface="Arial" panose="020B0604020202020204" pitchFamily="34" charset="0"/>
              </a:rPr>
              <a:t>arises as each firewall requires separate configuration, deployment, monitoring, and maintenance. </a:t>
            </a:r>
            <a:br>
              <a:rPr lang="en-GB" sz="6000" b="0" i="0" dirty="0">
                <a:solidFill>
                  <a:srgbClr val="374151"/>
                </a:solidFill>
                <a:effectLst/>
                <a:latin typeface="Arial" panose="020B0604020202020204" pitchFamily="34" charset="0"/>
                <a:cs typeface="Arial" panose="020B0604020202020204" pitchFamily="34" charset="0"/>
              </a:rPr>
            </a:br>
            <a:r>
              <a:rPr lang="en-GB" sz="6000" b="0" i="0" dirty="0">
                <a:solidFill>
                  <a:srgbClr val="374151"/>
                </a:solidFill>
                <a:effectLst/>
                <a:latin typeface="Arial" panose="020B0604020202020204" pitchFamily="34" charset="0"/>
                <a:cs typeface="Arial" panose="020B0604020202020204" pitchFamily="34" charset="0"/>
              </a:rPr>
              <a:t>This complexity leads to inefficiencies, potential errors, and difficulties in maintaining a standardized security posture across multiple devices.</a:t>
            </a:r>
            <a:br>
              <a:rPr lang="en-GB" sz="6000" dirty="0">
                <a:latin typeface="Arial" panose="020B0604020202020204" pitchFamily="34" charset="0"/>
                <a:cs typeface="Arial" panose="020B0604020202020204" pitchFamily="34" charset="0"/>
              </a:rPr>
            </a:br>
            <a:endParaRPr lang="en-GB" sz="6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1" i="0" u="sng" dirty="0">
                <a:solidFill>
                  <a:srgbClr val="374151"/>
                </a:solidFill>
                <a:effectLst/>
                <a:latin typeface="Arial" panose="020B0604020202020204" pitchFamily="34" charset="0"/>
                <a:cs typeface="Arial" panose="020B0604020202020204" pitchFamily="34" charset="0"/>
              </a:rPr>
              <a:t>Scalability</a:t>
            </a:r>
            <a:r>
              <a:rPr lang="en-GB" sz="6000" b="0" i="0" dirty="0">
                <a:solidFill>
                  <a:srgbClr val="374151"/>
                </a:solidFill>
                <a:effectLst/>
                <a:latin typeface="Arial" panose="020B0604020202020204" pitchFamily="34" charset="0"/>
                <a:cs typeface="Arial" panose="020B0604020202020204" pitchFamily="34" charset="0"/>
              </a:rPr>
              <a:t> becomes challenging as policy and firmware consistency must be ensured across numerous firewalls, along with asset management and licensing complexities.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1" i="0" u="sng" dirty="0">
                <a:solidFill>
                  <a:srgbClr val="374151"/>
                </a:solidFill>
                <a:effectLst/>
                <a:latin typeface="Arial" panose="020B0604020202020204" pitchFamily="34" charset="0"/>
                <a:cs typeface="Arial" panose="020B0604020202020204" pitchFamily="34" charset="0"/>
              </a:rPr>
              <a:t>Time and resource management </a:t>
            </a:r>
            <a:r>
              <a:rPr lang="en-GB" sz="6000" b="0" i="0" dirty="0">
                <a:solidFill>
                  <a:srgbClr val="374151"/>
                </a:solidFill>
                <a:effectLst/>
                <a:latin typeface="Arial" panose="020B0604020202020204" pitchFamily="34" charset="0"/>
                <a:cs typeface="Arial" panose="020B0604020202020204" pitchFamily="34" charset="0"/>
              </a:rPr>
              <a:t>suffer as handling individual firewalls demands significant resource allocation and impacts overall efficiency.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0" i="0" dirty="0">
                <a:solidFill>
                  <a:srgbClr val="374151"/>
                </a:solidFill>
                <a:effectLst/>
                <a:latin typeface="Arial" panose="020B0604020202020204" pitchFamily="34" charset="0"/>
                <a:cs typeface="Arial" panose="020B0604020202020204" pitchFamily="34" charset="0"/>
              </a:rPr>
              <a:t>Additionally, </a:t>
            </a:r>
            <a:r>
              <a:rPr lang="en-GB" sz="6000" b="1" i="0" u="sng" dirty="0">
                <a:solidFill>
                  <a:srgbClr val="374151"/>
                </a:solidFill>
                <a:effectLst/>
                <a:latin typeface="Arial" panose="020B0604020202020204" pitchFamily="34" charset="0"/>
                <a:cs typeface="Arial" panose="020B0604020202020204" pitchFamily="34" charset="0"/>
              </a:rPr>
              <a:t>Cost management </a:t>
            </a:r>
            <a:r>
              <a:rPr lang="en-GB" sz="6000" b="0" i="0" dirty="0">
                <a:solidFill>
                  <a:srgbClr val="374151"/>
                </a:solidFill>
                <a:effectLst/>
                <a:latin typeface="Arial" panose="020B0604020202020204" pitchFamily="34" charset="0"/>
                <a:cs typeface="Arial" panose="020B0604020202020204" pitchFamily="34" charset="0"/>
              </a:rPr>
              <a:t>becomes a concern due to increased administration and staffing costs.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0" i="0" dirty="0">
                <a:solidFill>
                  <a:srgbClr val="374151"/>
                </a:solidFill>
                <a:effectLst/>
                <a:latin typeface="Arial" panose="020B0604020202020204" pitchFamily="34" charset="0"/>
                <a:cs typeface="Arial" panose="020B0604020202020204" pitchFamily="34" charset="0"/>
              </a:rPr>
              <a:t>This is why </a:t>
            </a:r>
            <a:r>
              <a:rPr lang="en-GB" sz="6000" b="1" i="0" dirty="0">
                <a:solidFill>
                  <a:srgbClr val="374151"/>
                </a:solidFill>
                <a:effectLst/>
                <a:latin typeface="Arial" panose="020B0604020202020204" pitchFamily="34" charset="0"/>
                <a:cs typeface="Arial" panose="020B0604020202020204" pitchFamily="34" charset="0"/>
              </a:rPr>
              <a:t>streamlining</a:t>
            </a:r>
            <a:r>
              <a:rPr lang="en-GB" sz="6000" b="0" i="0" dirty="0">
                <a:solidFill>
                  <a:srgbClr val="374151"/>
                </a:solidFill>
                <a:effectLst/>
                <a:latin typeface="Arial" panose="020B0604020202020204" pitchFamily="34" charset="0"/>
                <a:cs typeface="Arial" panose="020B0604020202020204" pitchFamily="34" charset="0"/>
              </a:rPr>
              <a:t> and </a:t>
            </a:r>
            <a:r>
              <a:rPr lang="en-GB" sz="6000" b="1" i="0" dirty="0">
                <a:solidFill>
                  <a:srgbClr val="374151"/>
                </a:solidFill>
                <a:effectLst/>
                <a:latin typeface="Arial" panose="020B0604020202020204" pitchFamily="34" charset="0"/>
                <a:cs typeface="Arial" panose="020B0604020202020204" pitchFamily="34" charset="0"/>
              </a:rPr>
              <a:t>centralizing</a:t>
            </a:r>
            <a:r>
              <a:rPr lang="en-GB" sz="6000" b="0" i="0" dirty="0">
                <a:solidFill>
                  <a:srgbClr val="374151"/>
                </a:solidFill>
                <a:effectLst/>
                <a:latin typeface="Arial" panose="020B0604020202020204" pitchFamily="34" charset="0"/>
                <a:cs typeface="Arial" panose="020B0604020202020204" pitchFamily="34" charset="0"/>
              </a:rPr>
              <a:t> firewall management is crucial to overcome these challenges and deliver effective managed firewall services.</a:t>
            </a:r>
            <a:endParaRPr lang="en-GB" sz="4400" b="0" i="0" dirty="0">
              <a:solidFill>
                <a:srgbClr val="37415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1" i="0" dirty="0">
                <a:solidFill>
                  <a:srgbClr val="374151"/>
                </a:solidFill>
                <a:effectLst/>
                <a:latin typeface="Söhne"/>
              </a:rPr>
              <a:t>---------- ADDITIONAL NOTES TO THE PRESENTER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60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0" b="0" i="0" dirty="0">
                <a:solidFill>
                  <a:srgbClr val="374151"/>
                </a:solidFill>
                <a:effectLst/>
                <a:latin typeface="Söhne"/>
              </a:rPr>
              <a:t>This slide elaborates on the challenges faced by MSPs when delivering a managed firewall service while managing firewalls individually</a:t>
            </a:r>
          </a:p>
          <a:p>
            <a:pPr algn="l">
              <a:buFont typeface="Arial" panose="020B0604020202020204" pitchFamily="34" charset="0"/>
              <a:buNone/>
            </a:pPr>
            <a:endParaRPr lang="en-GB" sz="4400" b="1" i="0" dirty="0">
              <a:solidFill>
                <a:srgbClr val="374151"/>
              </a:solidFill>
              <a:effectLst/>
              <a:latin typeface="Söhne"/>
            </a:endParaRPr>
          </a:p>
          <a:p>
            <a:pPr algn="l">
              <a:buFont typeface="Arial" panose="020B0604020202020204" pitchFamily="34" charset="0"/>
              <a:buNone/>
            </a:pPr>
            <a:r>
              <a:rPr lang="en-GB" sz="4400" b="1" i="0" dirty="0">
                <a:solidFill>
                  <a:srgbClr val="374151"/>
                </a:solidFill>
                <a:effectLst/>
                <a:latin typeface="Söhne"/>
              </a:rPr>
              <a:t>Operational Complexity: </a:t>
            </a:r>
          </a:p>
          <a:p>
            <a:pPr algn="l">
              <a:buFont typeface="Arial" panose="020B0604020202020204" pitchFamily="34" charset="0"/>
              <a:buNone/>
            </a:pPr>
            <a:r>
              <a:rPr lang="en-GB" sz="4400" b="0" i="0" dirty="0">
                <a:solidFill>
                  <a:srgbClr val="374151"/>
                </a:solidFill>
                <a:effectLst/>
                <a:latin typeface="Söhne"/>
              </a:rPr>
              <a:t>When managing firewalls individually, MSPs face increased operational complexity. Each firewall requires separate configurations, deployments, and ongoing monitoring and maintenance efforts. This can lead to inconsistencies, errors, and difficulties in maintaining a standardized security posture across multiple devices. It becomes challenging to streamline processes and ensure efficient management of all firewalls simultaneously.</a:t>
            </a:r>
          </a:p>
          <a:p>
            <a:pPr algn="l">
              <a:buFont typeface="Arial" panose="020B0604020202020204" pitchFamily="34" charset="0"/>
              <a:buNone/>
            </a:pPr>
            <a:endParaRPr lang="en-GB" sz="4400" b="0" i="0" dirty="0">
              <a:solidFill>
                <a:srgbClr val="374151"/>
              </a:solidFill>
              <a:effectLst/>
              <a:latin typeface="Söhne"/>
            </a:endParaRPr>
          </a:p>
          <a:p>
            <a:pPr algn="l">
              <a:buFont typeface="Arial" panose="020B0604020202020204" pitchFamily="34" charset="0"/>
              <a:buNone/>
            </a:pPr>
            <a:r>
              <a:rPr lang="en-GB" sz="4400" b="1" i="0" dirty="0">
                <a:solidFill>
                  <a:srgbClr val="374151"/>
                </a:solidFill>
                <a:effectLst/>
                <a:latin typeface="Söhne"/>
              </a:rPr>
              <a:t>Scalability &amp; Flexibility: </a:t>
            </a:r>
          </a:p>
          <a:p>
            <a:pPr algn="l">
              <a:buFont typeface="Arial" panose="020B0604020202020204" pitchFamily="34" charset="0"/>
              <a:buNone/>
            </a:pPr>
            <a:r>
              <a:rPr lang="en-GB" sz="4400" b="0" i="0" dirty="0">
                <a:solidFill>
                  <a:srgbClr val="374151"/>
                </a:solidFill>
                <a:effectLst/>
                <a:latin typeface="Söhne"/>
              </a:rPr>
              <a:t>Managing individual firewalls poses scalability and flexibility challenges for MSPs. Ensuring policy and firmware consistency across numerous devices becomes a complex task, often resulting in inconsistencies and potential security vulnerabilities. Additionally, managing assets and licenses for each firewall separately can become cumbersome, hindering the ability to efficiently scale security services. Reporting and analytics may also suffer due to fragmented data across many devices.</a:t>
            </a:r>
          </a:p>
          <a:p>
            <a:pPr algn="l">
              <a:buFont typeface="Arial" panose="020B0604020202020204" pitchFamily="34" charset="0"/>
              <a:buNone/>
            </a:pPr>
            <a:endParaRPr lang="en-GB" sz="4400" b="0" i="0" dirty="0">
              <a:solidFill>
                <a:srgbClr val="374151"/>
              </a:solidFill>
              <a:effectLst/>
              <a:latin typeface="Söhne"/>
            </a:endParaRPr>
          </a:p>
          <a:p>
            <a:pPr algn="l">
              <a:buFont typeface="Arial" panose="020B0604020202020204" pitchFamily="34" charset="0"/>
              <a:buNone/>
            </a:pPr>
            <a:r>
              <a:rPr lang="en-GB" sz="4400" b="1" i="0" dirty="0">
                <a:solidFill>
                  <a:srgbClr val="374151"/>
                </a:solidFill>
                <a:effectLst/>
                <a:latin typeface="Söhne"/>
              </a:rPr>
              <a:t>Time &amp; Resource Management: </a:t>
            </a:r>
          </a:p>
          <a:p>
            <a:pPr algn="l">
              <a:buFont typeface="Arial" panose="020B0604020202020204" pitchFamily="34" charset="0"/>
              <a:buNone/>
            </a:pPr>
            <a:r>
              <a:rPr lang="en-GB" sz="4400" b="0" i="0" dirty="0">
                <a:solidFill>
                  <a:srgbClr val="374151"/>
                </a:solidFill>
                <a:effectLst/>
                <a:latin typeface="Söhne"/>
              </a:rPr>
              <a:t>Managing firewalls individually requires significant resource allocation, impacting time efficiency and resource management for MSPs. Handling numerous firewalls separately demands additional time and effort to configure, deploy, and maintain each device. This can strain the available resources, limiting the ability to effectively manage and support a growing customer base. Time spent on repetitive tasks for individual firewalls could be better utilized for strategic activities and customer-focused services.</a:t>
            </a:r>
          </a:p>
          <a:p>
            <a:pPr algn="l">
              <a:buFont typeface="Arial" panose="020B0604020202020204" pitchFamily="34" charset="0"/>
              <a:buNone/>
            </a:pPr>
            <a:endParaRPr lang="en-GB" sz="4400" b="0" i="0" dirty="0">
              <a:solidFill>
                <a:srgbClr val="374151"/>
              </a:solidFill>
              <a:effectLst/>
              <a:latin typeface="Söhne"/>
            </a:endParaRPr>
          </a:p>
          <a:p>
            <a:pPr algn="l">
              <a:buFont typeface="Arial" panose="020B0604020202020204" pitchFamily="34" charset="0"/>
              <a:buNone/>
            </a:pPr>
            <a:r>
              <a:rPr lang="en-GB" sz="4400" b="1" i="0" dirty="0">
                <a:solidFill>
                  <a:srgbClr val="374151"/>
                </a:solidFill>
                <a:effectLst/>
                <a:latin typeface="Söhne"/>
              </a:rPr>
              <a:t>Cost Management: </a:t>
            </a:r>
          </a:p>
          <a:p>
            <a:pPr algn="l">
              <a:buFont typeface="Arial" panose="020B0604020202020204" pitchFamily="34" charset="0"/>
              <a:buNone/>
            </a:pPr>
            <a:r>
              <a:rPr lang="en-GB" sz="4400" b="0" i="0" dirty="0">
                <a:solidFill>
                  <a:srgbClr val="374151"/>
                </a:solidFill>
                <a:effectLst/>
                <a:latin typeface="Söhne"/>
              </a:rPr>
              <a:t>Managing firewalls individually comes with cost implications for MSPs. Administration costs increase as each firewall requires separate management interfaces and tools. Staffing costs can rise due to the need for specialized expertise for each firewall platform. The cumulative expenses associated with managing individual firewalls can impact profitability and hinder cost-effectiveness.</a:t>
            </a:r>
          </a:p>
          <a:p>
            <a:pPr algn="l"/>
            <a:endParaRPr lang="en-GB" sz="4400" b="0" i="0" dirty="0">
              <a:solidFill>
                <a:srgbClr val="374151"/>
              </a:solidFill>
              <a:effectLst/>
              <a:latin typeface="Söhne"/>
            </a:endParaRPr>
          </a:p>
          <a:p>
            <a:pPr algn="l"/>
            <a:endParaRPr lang="en-GB" sz="4400" b="0" i="0" dirty="0">
              <a:solidFill>
                <a:srgbClr val="374151"/>
              </a:solidFill>
              <a:effectLst/>
              <a:latin typeface="Söhne"/>
            </a:endParaRPr>
          </a:p>
          <a:p>
            <a:endParaRPr lang="en-US" sz="3000" baseline="0" dirty="0"/>
          </a:p>
        </p:txBody>
      </p:sp>
    </p:spTree>
    <p:extLst>
      <p:ext uri="{BB962C8B-B14F-4D97-AF65-F5344CB8AC3E}">
        <p14:creationId xmlns:p14="http://schemas.microsoft.com/office/powerpoint/2010/main" val="1858935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Let’s see now how Fortinet can help you overcome these difficulties with centralized management tools that make MSSP easy!</a:t>
            </a:r>
            <a:br>
              <a:rPr lang="en-US" noProof="0" dirty="0"/>
            </a:br>
            <a:br>
              <a:rPr lang="en-US" noProof="0" dirty="0"/>
            </a:br>
            <a:r>
              <a:rPr lang="en-US" sz="1200" b="1" i="1" kern="1200" noProof="0" dirty="0">
                <a:solidFill>
                  <a:schemeClr val="tx1"/>
                </a:solidFill>
                <a:effectLst/>
                <a:latin typeface="Arial" panose="020B0604020202020204" pitchFamily="34" charset="0"/>
                <a:ea typeface="+mn-ea"/>
                <a:cs typeface="+mn-cs"/>
              </a:rPr>
              <a:t>[ click ]</a:t>
            </a:r>
          </a:p>
          <a:p>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8</a:t>
            </a:fld>
            <a:endParaRPr lang="en-US" dirty="0"/>
          </a:p>
        </p:txBody>
      </p:sp>
    </p:spTree>
    <p:extLst>
      <p:ext uri="{BB962C8B-B14F-4D97-AF65-F5344CB8AC3E}">
        <p14:creationId xmlns:p14="http://schemas.microsoft.com/office/powerpoint/2010/main" val="2214820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Let me first introduce the different options and steps we are going to describe.</a:t>
            </a:r>
          </a:p>
          <a:p>
            <a:endParaRPr lang="en-US" noProof="0" dirty="0"/>
          </a:p>
          <a:p>
            <a:r>
              <a:rPr lang="en-US" noProof="0" dirty="0"/>
              <a:t>I will go from the </a:t>
            </a:r>
            <a:r>
              <a:rPr lang="en-US" b="1" noProof="0" dirty="0"/>
              <a:t>simplest</a:t>
            </a:r>
            <a:r>
              <a:rPr lang="en-US" noProof="0" dirty="0"/>
              <a:t> to the </a:t>
            </a:r>
            <a:r>
              <a:rPr lang="en-US" b="1" noProof="0" dirty="0"/>
              <a:t>most profitable</a:t>
            </a:r>
            <a:r>
              <a:rPr lang="en-US" noProof="0" dirty="0"/>
              <a:t>.</a:t>
            </a:r>
          </a:p>
          <a:p>
            <a:endParaRPr lang="en-US" noProof="0" dirty="0"/>
          </a:p>
          <a:p>
            <a:r>
              <a:rPr lang="en-US" noProof="0" dirty="0"/>
              <a:t>The </a:t>
            </a:r>
            <a:r>
              <a:rPr lang="en-US" b="1" noProof="0" dirty="0"/>
              <a:t>first option </a:t>
            </a:r>
            <a:r>
              <a:rPr lang="en-US" noProof="0" dirty="0"/>
              <a:t>is relevant if you who would like to </a:t>
            </a:r>
            <a:r>
              <a:rPr lang="en-US" b="1" noProof="0" dirty="0"/>
              <a:t>test</a:t>
            </a:r>
            <a:r>
              <a:rPr lang="en-US" noProof="0" dirty="0"/>
              <a:t> and </a:t>
            </a:r>
            <a:r>
              <a:rPr lang="en-US" b="1" noProof="0" dirty="0"/>
              <a:t>better understand </a:t>
            </a:r>
            <a:r>
              <a:rPr lang="en-US" noProof="0" dirty="0"/>
              <a:t>the market potential with their Customers … before setting up your own Managed Services.</a:t>
            </a:r>
          </a:p>
          <a:p>
            <a:endParaRPr lang="en-US" noProof="0" dirty="0"/>
          </a:p>
          <a:p>
            <a:r>
              <a:rPr lang="en-US" noProof="0" dirty="0"/>
              <a:t>In this case, you can simply start reselling Fortinet Managed FortiGate Services to understand the market, pricing structure and demand for these services before setting your own.</a:t>
            </a:r>
          </a:p>
          <a:p>
            <a:endParaRPr lang="en-US" noProof="0" dirty="0"/>
          </a:p>
          <a:p>
            <a:r>
              <a:rPr lang="en-US" noProof="0" dirty="0"/>
              <a:t>Once you are ready, or if you are already decided, you can move to option B, which is about Managing Services Yourself.</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r>
              <a:rPr lang="en-US" noProof="0" dirty="0"/>
              <a:t>To help you doing this, Fortinet will provide several tools, which we will describe each in turn:</a:t>
            </a:r>
          </a:p>
          <a:p>
            <a:endParaRPr lang="en-US" noProof="0" dirty="0"/>
          </a:p>
          <a:p>
            <a:pPr marL="171450" indent="-171450">
              <a:buFontTx/>
              <a:buChar char="-"/>
            </a:pPr>
            <a:r>
              <a:rPr lang="en-US" noProof="0" dirty="0"/>
              <a:t>The first tool will help you manage FortiGate devices and their downstream environment</a:t>
            </a:r>
          </a:p>
          <a:p>
            <a:pPr marL="171450" indent="-171450">
              <a:buFontTx/>
              <a:buChar char="-"/>
            </a:pPr>
            <a:r>
              <a:rPr lang="en-US" noProof="0" dirty="0"/>
              <a:t>The second will help you scale up, as you manage more and more customers</a:t>
            </a:r>
          </a:p>
          <a:p>
            <a:pPr marL="171450" indent="-171450">
              <a:buFontTx/>
              <a:buChar char="-"/>
            </a:pPr>
            <a:r>
              <a:rPr lang="en-US" noProof="0" dirty="0"/>
              <a:t>The last one will help you develop business with advanced services</a:t>
            </a:r>
          </a:p>
          <a:p>
            <a:endParaRPr lang="en-US" noProof="0" dirty="0"/>
          </a:p>
          <a:p>
            <a:r>
              <a:rPr lang="en-US" noProof="0" dirty="0"/>
              <a:t>All these Management tools are provided “</a:t>
            </a:r>
            <a:r>
              <a:rPr lang="en-US" b="1" noProof="0" dirty="0"/>
              <a:t>As-a-Service</a:t>
            </a:r>
            <a:r>
              <a:rPr lang="en-US" noProof="0" dirty="0"/>
              <a:t>” which means that they are immediately actionable, without requiring you to deploy any management infrastructure.</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a:p>
            <a:endParaRPr lang="en-US" noProof="0" dirty="0"/>
          </a:p>
          <a:p>
            <a:endParaRPr lang="en-US" noProof="0" dirty="0"/>
          </a:p>
          <a:p>
            <a:endParaRPr lang="fr-FR" dirty="0"/>
          </a:p>
          <a:p>
            <a:r>
              <a:rPr lang="fr-FR" dirty="0"/>
              <a:t> </a:t>
            </a:r>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9</a:t>
            </a:fld>
            <a:endParaRPr lang="en-US" dirty="0"/>
          </a:p>
        </p:txBody>
      </p:sp>
    </p:spTree>
    <p:extLst>
      <p:ext uri="{BB962C8B-B14F-4D97-AF65-F5344CB8AC3E}">
        <p14:creationId xmlns:p14="http://schemas.microsoft.com/office/powerpoint/2010/main" val="390766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But let’s start with the first Option, which is about testing the MSSP Market ... if you are not ready or decided to setup your own services yet.</a:t>
            </a:r>
          </a:p>
          <a:p>
            <a:endParaRPr lang="en-US" noProof="0" dirty="0"/>
          </a:p>
          <a:p>
            <a:r>
              <a:rPr lang="en-US" noProof="0" dirty="0"/>
              <a:t>In this case, you can take advantage of Fortinet Managed FortiGate Service.</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10</a:t>
            </a:fld>
            <a:endParaRPr lang="en-US" dirty="0"/>
          </a:p>
        </p:txBody>
      </p:sp>
    </p:spTree>
    <p:extLst>
      <p:ext uri="{BB962C8B-B14F-4D97-AF65-F5344CB8AC3E}">
        <p14:creationId xmlns:p14="http://schemas.microsoft.com/office/powerpoint/2010/main" val="2600203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This is a Managed Security Service entirely managed by Fortinet … immediately actionable … with no upfront investment required on your side: </a:t>
            </a:r>
          </a:p>
          <a:p>
            <a:r>
              <a:rPr lang="en-US" noProof="0" dirty="0"/>
              <a:t>   - You just need to resell a simple SKU, added on top of any FortiGate device.</a:t>
            </a:r>
          </a:p>
          <a:p>
            <a:endParaRPr lang="en-US" noProof="0" dirty="0"/>
          </a:p>
          <a:p>
            <a:r>
              <a:rPr lang="en-US" noProof="0" dirty="0"/>
              <a:t>This Cloud-based managed service ranges all the way from Next-Gen Firewall provisioning and hardening, security policy learning and optimization, to complex secure SD-WAN set-ups and configuration changes.</a:t>
            </a:r>
          </a:p>
          <a:p>
            <a:endParaRPr lang="en-US" noProof="0" dirty="0"/>
          </a:p>
          <a:p>
            <a:r>
              <a:rPr lang="en-US" noProof="0" dirty="0"/>
              <a:t>Fortinet security experts will manage </a:t>
            </a:r>
            <a:r>
              <a:rPr lang="en-US" noProof="0" dirty="0" err="1"/>
              <a:t>FortiGates</a:t>
            </a:r>
            <a:r>
              <a:rPr lang="en-US" noProof="0" dirty="0"/>
              <a:t> on a 24x7 schedule, updating configurations on your Customer’s behalf, according to Fortinet Best Practices, from Network Operations Centers located in Germany, USA, Canada and Japan.</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a:p>
            <a:endParaRPr lang="en-US" noProof="0" dirty="0"/>
          </a:p>
          <a:p>
            <a:r>
              <a:rPr lang="en-US" noProof="0" dirty="0"/>
              <a:t>You may decide to simply resell this service and not get involved in its delivery at all: in this case, your Customer will dialog directly with Fortinet Managed Service Team and dialog with them for each of their request.</a:t>
            </a:r>
            <a:br>
              <a:rPr lang="en-US" noProof="0" dirty="0"/>
            </a:br>
            <a:br>
              <a:rPr lang="en-US" noProof="0" dirty="0"/>
            </a:br>
            <a:r>
              <a:rPr lang="en-US" noProof="0" dirty="0"/>
              <a:t>The service is available in English and runs on a 24x7 schedule.</a:t>
            </a:r>
          </a:p>
          <a:p>
            <a:endParaRPr lang="en-US" noProof="0" dirty="0"/>
          </a:p>
          <a:p>
            <a:r>
              <a:rPr lang="en-US" noProof="0" dirty="0"/>
              <a:t>- This will allow you to test demand for MSSP services, as well as understand the structure for this type of services and get a useful price reference point.</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a:p>
            <a:endParaRPr lang="en-US" noProof="0" dirty="0"/>
          </a:p>
          <a:p>
            <a:r>
              <a:rPr lang="en-US" noProof="0" dirty="0"/>
              <a:t>You may as well decide to be the interface between your Customers and Fortinet Managed Service Team. </a:t>
            </a:r>
            <a:br>
              <a:rPr lang="en-US" noProof="0" dirty="0"/>
            </a:br>
            <a:br>
              <a:rPr lang="en-US" noProof="0" dirty="0"/>
            </a:br>
            <a:r>
              <a:rPr lang="en-US" noProof="0" dirty="0"/>
              <a:t>- This will allow you to deliver managed services to your Customers </a:t>
            </a:r>
            <a:r>
              <a:rPr lang="en-US" b="1" noProof="0" dirty="0"/>
              <a:t>in their own language</a:t>
            </a:r>
            <a:r>
              <a:rPr lang="en-US" noProof="0" dirty="0"/>
              <a:t>, capture </a:t>
            </a:r>
            <a:r>
              <a:rPr lang="en-US" b="1" noProof="0" dirty="0"/>
              <a:t>more of the margins</a:t>
            </a:r>
            <a:r>
              <a:rPr lang="en-US" noProof="0" dirty="0"/>
              <a:t>, and gain </a:t>
            </a:r>
            <a:r>
              <a:rPr lang="en-US" b="1" noProof="0" dirty="0"/>
              <a:t>in-depth experience </a:t>
            </a:r>
            <a:r>
              <a:rPr lang="en-US" noProof="0" dirty="0"/>
              <a:t>with this type of service, preparing a </a:t>
            </a:r>
            <a:r>
              <a:rPr lang="en-US" b="1" noProof="0" dirty="0"/>
              <a:t>smooth transition to your own</a:t>
            </a:r>
            <a:r>
              <a:rPr lang="en-US" noProof="0" dirty="0"/>
              <a:t> future managed Network Security Services.</a:t>
            </a:r>
          </a:p>
          <a:p>
            <a:endParaRPr lang="en-US" noProof="0" dirty="0"/>
          </a:p>
          <a:p>
            <a:r>
              <a:rPr lang="en-US" noProof="0" dirty="0"/>
              <a:t>Either way, this is your easiest option to test the MSSP market.</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11</a:t>
            </a:fld>
            <a:endParaRPr lang="en-US" dirty="0"/>
          </a:p>
        </p:txBody>
      </p:sp>
    </p:spTree>
    <p:extLst>
      <p:ext uri="{BB962C8B-B14F-4D97-AF65-F5344CB8AC3E}">
        <p14:creationId xmlns:p14="http://schemas.microsoft.com/office/powerpoint/2010/main" val="1235359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Again, there is no upfront investment needed … and this service is immediately actionable.</a:t>
            </a:r>
            <a:br>
              <a:rPr lang="en-US" noProof="0" dirty="0"/>
            </a:br>
            <a:br>
              <a:rPr lang="en-US" noProof="0" dirty="0"/>
            </a:br>
            <a:r>
              <a:rPr lang="en-US" noProof="0" dirty="0"/>
              <a:t>If you don’t feel ready yet to provide your own MSSP services, this is an option to consider. </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12</a:t>
            </a:fld>
            <a:endParaRPr lang="en-US" dirty="0"/>
          </a:p>
        </p:txBody>
      </p:sp>
    </p:spTree>
    <p:extLst>
      <p:ext uri="{BB962C8B-B14F-4D97-AF65-F5344CB8AC3E}">
        <p14:creationId xmlns:p14="http://schemas.microsoft.com/office/powerpoint/2010/main" val="1806000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The most profitable path to the MSSP market, however, is to manage Network Security Services yourself, and for this we provide easy-to-use Cloud-based SaaS Management Platforms.</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Let me first introduce FortiGate Cloud, the best ally for Managed Security Service Providers (MSSPs) in their mission to deliver effective &amp; profitable managed firewall services. </a:t>
            </a:r>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13</a:t>
            </a:fld>
            <a:endParaRPr lang="en-US" dirty="0"/>
          </a:p>
        </p:txBody>
      </p:sp>
    </p:spTree>
    <p:extLst>
      <p:ext uri="{BB962C8B-B14F-4D97-AF65-F5344CB8AC3E}">
        <p14:creationId xmlns:p14="http://schemas.microsoft.com/office/powerpoint/2010/main" val="3782329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Let’s start with a typical Customer base situation.</a:t>
            </a:r>
          </a:p>
          <a:p>
            <a:endParaRPr lang="en-US" noProof="0" dirty="0"/>
          </a:p>
          <a:p>
            <a:r>
              <a:rPr lang="en-US" noProof="0" dirty="0"/>
              <a:t>Some Customers use FortiGate devices primarily for their NextGen firewalling capabilities, most of the time with the added benefits of FortiGuard security services.</a:t>
            </a:r>
            <a:br>
              <a:rPr lang="en-US" noProof="0" dirty="0"/>
            </a:br>
            <a:br>
              <a:rPr lang="en-US" noProof="0" dirty="0"/>
            </a:br>
            <a:r>
              <a:rPr lang="en-US" noProof="0" dirty="0"/>
              <a:t>Many also take advantage of the convergence with networking to activate SD-WAN capabilities and deploy various combinations of networking devices downstream, such as FortiSwitches, FortiAPs and FortiExtenders.</a:t>
            </a:r>
          </a:p>
          <a:p>
            <a:endParaRPr lang="en-US" noProof="0" dirty="0"/>
          </a:p>
          <a:p>
            <a:r>
              <a:rPr lang="en-US" noProof="0" dirty="0"/>
              <a:t>As an MSSP, the best tool to manage them all is FortiGate Cloud.</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a:p>
            <a:r>
              <a:rPr lang="en-US" noProof="0" dirty="0"/>
              <a:t>This is a Cloud-based Software-as-a-Service platform, so you don’t need to deploy anything.</a:t>
            </a:r>
          </a:p>
          <a:p>
            <a:endParaRPr lang="en-US" noProof="0" dirty="0"/>
          </a:p>
          <a:p>
            <a:r>
              <a:rPr lang="en-US" noProof="0" dirty="0"/>
              <a:t>It is also very scalable:</a:t>
            </a:r>
            <a:r>
              <a:rPr lang="en-GB" sz="1200" b="0" i="0" kern="1200" noProof="0" dirty="0">
                <a:solidFill>
                  <a:srgbClr val="374151"/>
                </a:solidFill>
                <a:effectLst/>
                <a:latin typeface="Söhne"/>
                <a:ea typeface="+mn-ea"/>
                <a:cs typeface="+mn-cs"/>
              </a:rPr>
              <a:t> </a:t>
            </a:r>
            <a:r>
              <a:rPr lang="en-US" sz="1200" b="0" i="0" kern="1200" dirty="0">
                <a:solidFill>
                  <a:schemeClr val="tx1"/>
                </a:solidFill>
                <a:effectLst/>
                <a:latin typeface="Arial" panose="020B0604020202020204" pitchFamily="34" charset="0"/>
                <a:ea typeface="+mn-ea"/>
                <a:cs typeface="+mn-cs"/>
              </a:rPr>
              <a:t>FortiGate Cloud can grow with your requirements from a single FortiGate to a complete managed security services management solution, for thousands of devices across multiple customers.</a:t>
            </a:r>
            <a:br>
              <a:rPr lang="en-US" sz="1200" b="0" i="0" kern="1200" dirty="0">
                <a:solidFill>
                  <a:schemeClr val="tx1"/>
                </a:solidFill>
                <a:effectLst/>
                <a:latin typeface="Arial" panose="020B0604020202020204" pitchFamily="34" charset="0"/>
                <a:ea typeface="+mn-ea"/>
                <a:cs typeface="+mn-cs"/>
              </a:rPr>
            </a:br>
            <a:r>
              <a:rPr lang="fr-FR" sz="1200" b="0" i="0" kern="1200" dirty="0">
                <a:solidFill>
                  <a:schemeClr val="tx1"/>
                </a:solidFill>
                <a:effectLst/>
                <a:latin typeface="Arial" panose="020B0604020202020204" pitchFamily="34" charset="0"/>
                <a:ea typeface="+mn-ea"/>
                <a:cs typeface="+mn-cs"/>
              </a:rPr>
              <a:t>This </a:t>
            </a:r>
            <a:r>
              <a:rPr lang="en-GB" b="0" i="0" dirty="0">
                <a:solidFill>
                  <a:srgbClr val="374151"/>
                </a:solidFill>
                <a:effectLst/>
                <a:latin typeface="Söhne"/>
              </a:rPr>
              <a:t>allows you to efficiently scale your operations as your customer base expands. </a:t>
            </a:r>
            <a:endParaRPr lang="en-US" noProof="0" dirty="0"/>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Let’s explore the services delivered by FortiGate Cloud in more details.</a:t>
            </a:r>
            <a:endParaRPr lang="en-US" noProof="0" dirty="0"/>
          </a:p>
          <a:p>
            <a:endParaRPr lang="en-US" noProof="0" dirty="0"/>
          </a:p>
          <a:p>
            <a:r>
              <a:rPr lang="en-US" sz="1200" b="1" i="1" kern="1200" noProof="0" dirty="0">
                <a:solidFill>
                  <a:schemeClr val="tx1"/>
                </a:solidFill>
                <a:effectLst/>
                <a:latin typeface="Arial" panose="020B0604020202020204" pitchFamily="34" charset="0"/>
                <a:ea typeface="+mn-ea"/>
                <a:cs typeface="+mn-cs"/>
              </a:rPr>
              <a:t>[ click ]</a:t>
            </a:r>
          </a:p>
        </p:txBody>
      </p:sp>
      <p:sp>
        <p:nvSpPr>
          <p:cNvPr id="4" name="Slide Number Placeholder 3"/>
          <p:cNvSpPr>
            <a:spLocks noGrp="1"/>
          </p:cNvSpPr>
          <p:nvPr>
            <p:ph type="sldNum" sz="quarter" idx="5"/>
          </p:nvPr>
        </p:nvSpPr>
        <p:spPr/>
        <p:txBody>
          <a:bodyPr/>
          <a:lstStyle/>
          <a:p>
            <a:fld id="{6BA5BCC9-2D58-BC45-8057-F0927490CD17}" type="slidenum">
              <a:rPr lang="en-US" smtClean="0"/>
              <a:pPr/>
              <a:t>14</a:t>
            </a:fld>
            <a:endParaRPr lang="en-US" dirty="0"/>
          </a:p>
        </p:txBody>
      </p:sp>
    </p:spTree>
    <p:extLst>
      <p:ext uri="{BB962C8B-B14F-4D97-AF65-F5344CB8AC3E}">
        <p14:creationId xmlns:p14="http://schemas.microsoft.com/office/powerpoint/2010/main" val="3451298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0" i="0" dirty="0">
                <a:solidFill>
                  <a:srgbClr val="374151"/>
                </a:solidFill>
                <a:effectLst/>
                <a:latin typeface="Söhne"/>
              </a:rPr>
              <a:t>With FortiGate Cloud, MSSPs can easily configure, secure, monitor and troubleshoot their customers’ secure networking devices from a single, intuitive dashboard</a:t>
            </a:r>
            <a:r>
              <a:rPr lang="en-GB" sz="1200" b="0" i="0" dirty="0">
                <a:solidFill>
                  <a:srgbClr val="374151"/>
                </a:solidFill>
                <a:effectLst/>
                <a:latin typeface="Söhne"/>
              </a:rPr>
              <a:t>. </a:t>
            </a:r>
          </a:p>
          <a:p>
            <a:pPr lvl="0"/>
            <a:endParaRPr lang="en-GB" sz="1200" b="0" i="0" dirty="0">
              <a:solidFill>
                <a:srgbClr val="374151"/>
              </a:solidFill>
              <a:effectLst/>
              <a:latin typeface="Söhne"/>
            </a:endParaRPr>
          </a:p>
          <a:p>
            <a:pPr lvl="0"/>
            <a:r>
              <a:rPr lang="en-GB" sz="1200" b="0" i="0" dirty="0">
                <a:solidFill>
                  <a:srgbClr val="EF4444"/>
                </a:solidFill>
                <a:effectLst/>
                <a:latin typeface="Söhne"/>
              </a:rPr>
              <a:t>With a user-friendly dashboard, managing the network becomes a breeze, allowing them to focus on delivering exceptional managed security services to their customers.</a:t>
            </a:r>
          </a:p>
          <a:p>
            <a:pPr lvl="0"/>
            <a:endParaRPr lang="en-GB" b="0" i="0" dirty="0">
              <a:solidFill>
                <a:srgbClr val="374151"/>
              </a:solidFill>
              <a:effectLst/>
              <a:latin typeface="Söhne"/>
            </a:endParaRPr>
          </a:p>
          <a:p>
            <a:pPr lvl="0"/>
            <a:r>
              <a:rPr lang="en-GB" b="0" i="0" dirty="0">
                <a:solidFill>
                  <a:srgbClr val="374151"/>
                </a:solidFill>
                <a:effectLst/>
                <a:latin typeface="Söhne"/>
              </a:rPr>
              <a:t>Let’s now look at its management capabilities.</a:t>
            </a:r>
          </a:p>
          <a:p>
            <a:pPr lvl="0"/>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endParaRPr lang="en-GB" b="0" i="0" dirty="0">
              <a:solidFill>
                <a:srgbClr val="374151"/>
              </a:solidFill>
              <a:effectLst/>
              <a:latin typeface="Söhne"/>
            </a:endParaRPr>
          </a:p>
          <a:p>
            <a:pPr lvl="0"/>
            <a:r>
              <a:rPr lang="en-US" sz="1200" b="0" i="0" kern="1200" dirty="0">
                <a:solidFill>
                  <a:schemeClr val="tx1"/>
                </a:solidFill>
                <a:effectLst/>
                <a:latin typeface="Arial" panose="020B0604020202020204" pitchFamily="34" charset="0"/>
                <a:ea typeface="+mn-ea"/>
                <a:cs typeface="+mn-cs"/>
              </a:rPr>
              <a:t>First of all, FortiGate Cloud simplifies the </a:t>
            </a:r>
            <a:r>
              <a:rPr lang="en-US" sz="1200" b="1" i="0" kern="1200" dirty="0">
                <a:solidFill>
                  <a:schemeClr val="tx1"/>
                </a:solidFill>
                <a:effectLst/>
                <a:latin typeface="Arial" panose="020B0604020202020204" pitchFamily="34" charset="0"/>
                <a:ea typeface="+mn-ea"/>
                <a:cs typeface="+mn-cs"/>
              </a:rPr>
              <a:t>initial deployment </a:t>
            </a:r>
            <a:r>
              <a:rPr lang="en-US" sz="1200" b="0" i="0" kern="1200" dirty="0">
                <a:solidFill>
                  <a:schemeClr val="tx1"/>
                </a:solidFill>
                <a:effectLst/>
                <a:latin typeface="Arial" panose="020B0604020202020204" pitchFamily="34" charset="0"/>
                <a:ea typeface="+mn-ea"/>
                <a:cs typeface="+mn-cs"/>
              </a:rPr>
              <a:t>with zero-touch provisioning.</a:t>
            </a:r>
          </a:p>
          <a:p>
            <a:pPr lvl="0"/>
            <a:endParaRPr lang="en-US" sz="1200" b="0" i="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mn-cs"/>
              </a:rPr>
              <a:t>Then, FortiGate Cloud provides a management console to </a:t>
            </a:r>
            <a:r>
              <a:rPr lang="en-US" sz="1200" b="1" i="0" kern="1200" dirty="0">
                <a:solidFill>
                  <a:schemeClr val="tx1"/>
                </a:solidFill>
                <a:effectLst/>
                <a:latin typeface="Arial" panose="020B0604020202020204" pitchFamily="34" charset="0"/>
                <a:ea typeface="+mn-ea"/>
                <a:cs typeface="+mn-cs"/>
              </a:rPr>
              <a:t>centrally configure</a:t>
            </a:r>
            <a:r>
              <a:rPr lang="en-US" sz="1200" b="0" i="0" kern="1200" dirty="0">
                <a:solidFill>
                  <a:schemeClr val="tx1"/>
                </a:solidFill>
                <a:effectLst/>
                <a:latin typeface="Arial" panose="020B0604020202020204" pitchFamily="34" charset="0"/>
                <a:ea typeface="+mn-ea"/>
                <a:cs typeface="+mn-cs"/>
              </a:rPr>
              <a:t> individual devices or push configuration to multiple devices, with powerful capabilities to automate and scale:</a:t>
            </a:r>
            <a:br>
              <a:rPr lang="en-US" dirty="0"/>
            </a:br>
            <a:r>
              <a:rPr lang="en-US" dirty="0"/>
              <a:t>- </a:t>
            </a:r>
            <a:r>
              <a:rPr lang="en-GB" b="0" i="0" dirty="0">
                <a:solidFill>
                  <a:srgbClr val="374151"/>
                </a:solidFill>
                <a:effectLst/>
                <a:latin typeface="Söhne"/>
              </a:rPr>
              <a:t>You can use </a:t>
            </a:r>
            <a:r>
              <a:rPr lang="en-GB" b="1" i="0" dirty="0">
                <a:solidFill>
                  <a:srgbClr val="374151"/>
                </a:solidFill>
                <a:effectLst/>
                <a:latin typeface="Söhne"/>
              </a:rPr>
              <a:t>scripts</a:t>
            </a:r>
            <a:r>
              <a:rPr lang="en-GB" b="0" i="0" dirty="0">
                <a:solidFill>
                  <a:srgbClr val="374151"/>
                </a:solidFill>
                <a:effectLst/>
                <a:latin typeface="Söhne"/>
              </a:rPr>
              <a:t> to perform repetitive tasks, such as device configuration updates, saving time and effort.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 You can also plan and automate </a:t>
            </a:r>
            <a:r>
              <a:rPr lang="en-GB" b="1" i="0" dirty="0">
                <a:solidFill>
                  <a:srgbClr val="374151"/>
                </a:solidFill>
                <a:effectLst/>
                <a:latin typeface="Söhne"/>
              </a:rPr>
              <a:t>firmware upgrades </a:t>
            </a:r>
            <a:r>
              <a:rPr lang="en-GB" b="0" i="0" dirty="0">
                <a:solidFill>
                  <a:srgbClr val="374151"/>
                </a:solidFill>
                <a:effectLst/>
                <a:latin typeface="Söhne"/>
              </a:rPr>
              <a:t>across multiple devices simultaneously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mn-cs"/>
              </a:rPr>
              <a:t>To aid in reporting, detailed </a:t>
            </a:r>
            <a:r>
              <a:rPr lang="en-US" sz="1200" b="1" i="0" kern="1200" dirty="0">
                <a:solidFill>
                  <a:schemeClr val="tx1"/>
                </a:solidFill>
                <a:effectLst/>
                <a:latin typeface="Arial" panose="020B0604020202020204" pitchFamily="34" charset="0"/>
                <a:ea typeface="+mn-ea"/>
                <a:cs typeface="+mn-cs"/>
              </a:rPr>
              <a:t>preconfigured and custom reports </a:t>
            </a:r>
            <a:r>
              <a:rPr lang="en-US" sz="1200" b="0" i="0" kern="1200" dirty="0">
                <a:solidFill>
                  <a:schemeClr val="tx1"/>
                </a:solidFill>
                <a:effectLst/>
                <a:latin typeface="Arial" panose="020B0604020202020204" pitchFamily="34" charset="0"/>
                <a:ea typeface="+mn-ea"/>
                <a:cs typeface="+mn-cs"/>
              </a:rPr>
              <a:t>can be run </a:t>
            </a:r>
            <a:r>
              <a:rPr lang="en-US" sz="1200" b="1" i="0" kern="1200" dirty="0">
                <a:solidFill>
                  <a:schemeClr val="tx1"/>
                </a:solidFill>
                <a:effectLst/>
                <a:latin typeface="Arial" panose="020B0604020202020204" pitchFamily="34" charset="0"/>
                <a:ea typeface="+mn-ea"/>
                <a:cs typeface="+mn-cs"/>
              </a:rPr>
              <a:t>on demand or scheduled </a:t>
            </a:r>
            <a:r>
              <a:rPr lang="en-US" sz="1200" b="0" i="0" kern="1200" dirty="0">
                <a:solidFill>
                  <a:schemeClr val="tx1"/>
                </a:solidFill>
                <a:effectLst/>
                <a:latin typeface="Arial" panose="020B0604020202020204" pitchFamily="34" charset="0"/>
                <a:ea typeface="+mn-ea"/>
                <a:cs typeface="+mn-cs"/>
              </a:rPr>
              <a:t>for certain times and distributed by email.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These will help you demonstrate the effectiveness of your security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FortiGate Cloud offers </a:t>
            </a:r>
            <a:r>
              <a:rPr lang="en-GB" b="1" i="0" dirty="0">
                <a:solidFill>
                  <a:srgbClr val="374151"/>
                </a:solidFill>
                <a:effectLst/>
                <a:latin typeface="Söhne"/>
              </a:rPr>
              <a:t>secure Cloud backups </a:t>
            </a:r>
            <a:r>
              <a:rPr lang="en-GB" b="0" i="0" dirty="0">
                <a:solidFill>
                  <a:srgbClr val="374151"/>
                </a:solidFill>
                <a:effectLst/>
                <a:latin typeface="Söhne"/>
              </a:rPr>
              <a:t>for device configurations, ensuring quick recovery in case of device failures or configuration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Finally, FortiGate Cloud includes a generous </a:t>
            </a:r>
            <a:r>
              <a:rPr lang="en-GB" b="1" i="0" dirty="0">
                <a:solidFill>
                  <a:srgbClr val="374151"/>
                </a:solidFill>
                <a:effectLst/>
                <a:latin typeface="Söhne"/>
              </a:rPr>
              <a:t>12 Months Unlimited Log Storage </a:t>
            </a:r>
            <a:r>
              <a:rPr lang="en-GB" b="0" i="0" dirty="0">
                <a:solidFill>
                  <a:srgbClr val="374151"/>
                </a:solidFill>
                <a:effectLst/>
                <a:latin typeface="Söhne"/>
              </a:rPr>
              <a:t>capability, allowing MSSPs to retain and analyse firewall logs for an extended period.   This is crucial for compliance, threat detection, and forensic analysis.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b="0" i="0" dirty="0">
                <a:solidFill>
                  <a:srgbClr val="374151"/>
                </a:solidFill>
                <a:effectLst/>
                <a:latin typeface="Söhne"/>
              </a:rPr>
            </a:br>
            <a:r>
              <a:rPr lang="en-GB" b="0" i="0" dirty="0">
                <a:solidFill>
                  <a:srgbClr val="374151"/>
                </a:solidFill>
                <a:effectLst/>
                <a:latin typeface="Söhne"/>
              </a:rPr>
              <a:t>Remember that many entry-level FortiGate appliances have no or very limited storage capabilities: in such cases, this capability is a tremendous benefit for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All these management benefits are available not only for FortiGate devices, appliances or virtual machines, but also to all the </a:t>
            </a:r>
            <a:r>
              <a:rPr lang="en-GB" b="1" i="0" dirty="0">
                <a:solidFill>
                  <a:srgbClr val="374151"/>
                </a:solidFill>
                <a:effectLst/>
                <a:latin typeface="Söhne"/>
              </a:rPr>
              <a:t>FortiGuard</a:t>
            </a:r>
            <a:r>
              <a:rPr lang="en-GB" b="0" i="0" dirty="0">
                <a:solidFill>
                  <a:srgbClr val="374151"/>
                </a:solidFill>
                <a:effectLst/>
                <a:latin typeface="Söhne"/>
              </a:rPr>
              <a:t> services deployed on these devices, and all the networking devices attached downstream: </a:t>
            </a:r>
            <a:r>
              <a:rPr lang="en-GB" b="1" i="0" dirty="0" err="1">
                <a:solidFill>
                  <a:srgbClr val="374151"/>
                </a:solidFill>
                <a:effectLst/>
                <a:latin typeface="Söhne"/>
              </a:rPr>
              <a:t>FortiSwitches</a:t>
            </a:r>
            <a:r>
              <a:rPr lang="en-GB" b="0" i="0" dirty="0">
                <a:solidFill>
                  <a:srgbClr val="374151"/>
                </a:solidFill>
                <a:effectLst/>
                <a:latin typeface="Söhne"/>
              </a:rPr>
              <a:t>, </a:t>
            </a:r>
            <a:r>
              <a:rPr lang="en-GB" b="1" i="0" dirty="0" err="1">
                <a:solidFill>
                  <a:srgbClr val="374151"/>
                </a:solidFill>
                <a:effectLst/>
                <a:latin typeface="Söhne"/>
              </a:rPr>
              <a:t>FortiAPs</a:t>
            </a:r>
            <a:r>
              <a:rPr lang="en-GB" b="0" i="0" dirty="0">
                <a:solidFill>
                  <a:srgbClr val="374151"/>
                </a:solidFill>
                <a:effectLst/>
                <a:latin typeface="Söhne"/>
              </a:rPr>
              <a:t>, and </a:t>
            </a:r>
            <a:r>
              <a:rPr lang="en-GB" b="1" i="0" dirty="0" err="1">
                <a:solidFill>
                  <a:srgbClr val="374151"/>
                </a:solidFill>
                <a:effectLst/>
                <a:latin typeface="Söhne"/>
              </a:rPr>
              <a:t>FortiExtenders</a:t>
            </a:r>
            <a:r>
              <a:rPr lang="en-GB" b="0" i="0" dirty="0">
                <a:solidFill>
                  <a:srgbClr val="374151"/>
                </a:solidFill>
                <a:effectLst/>
                <a:latin typeface="Söhne"/>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This expanded capability allows MSSPs to deliver end-to-end network security, providing a seamless and unified experience for both MSSPs and their clients.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dirty="0">
                <a:solidFill>
                  <a:srgbClr val="374151"/>
                </a:solidFill>
                <a:effectLst/>
                <a:latin typeface="Söhne"/>
              </a:rPr>
              <a:t>---------- ADDITIONAL NOTES TO THE PRESENTER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GB" b="1" i="0" dirty="0">
                <a:solidFill>
                  <a:srgbClr val="374151"/>
                </a:solidFill>
                <a:effectLst/>
                <a:latin typeface="Söhne"/>
              </a:rPr>
              <a:t>Script functionality</a:t>
            </a:r>
            <a:r>
              <a:rPr lang="en-GB" b="0" i="0" dirty="0">
                <a:solidFill>
                  <a:srgbClr val="374151"/>
                </a:solidFill>
                <a:effectLst/>
                <a:latin typeface="Söhne"/>
              </a:rPr>
              <a:t> to enable </a:t>
            </a:r>
            <a:r>
              <a:rPr lang="en-GB" b="1" i="0" dirty="0">
                <a:solidFill>
                  <a:srgbClr val="374151"/>
                </a:solidFill>
                <a:effectLst/>
                <a:latin typeface="Söhne"/>
              </a:rPr>
              <a:t>automation</a:t>
            </a:r>
            <a:r>
              <a:rPr lang="en-GB" b="0" i="0" dirty="0">
                <a:solidFill>
                  <a:srgbClr val="374151"/>
                </a:solidFill>
                <a:effectLst/>
                <a:latin typeface="Söhne"/>
              </a:rPr>
              <a:t> and customization of management tasks: </a:t>
            </a:r>
            <a:br>
              <a:rPr lang="en-GB" b="0" i="0" dirty="0">
                <a:solidFill>
                  <a:srgbClr val="374151"/>
                </a:solidFill>
                <a:effectLst/>
                <a:latin typeface="Söhne"/>
              </a:rPr>
            </a:br>
            <a:r>
              <a:rPr lang="en-GB" b="0" i="0" dirty="0">
                <a:solidFill>
                  <a:srgbClr val="374151"/>
                </a:solidFill>
                <a:effectLst/>
                <a:latin typeface="Söhne"/>
              </a:rPr>
              <a:t>You can create and deploy scripts to perform repetitive tasks, such as device configuration updates or firmware upgrades, saving time and effort.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Automating routine operations helps you focus more on strategic security initiatives and customer engagement.</a:t>
            </a:r>
          </a:p>
          <a:p>
            <a:pPr lvl="0"/>
            <a:endParaRPr lang="en-GB" b="0" i="0" dirty="0">
              <a:solidFill>
                <a:srgbClr val="374151"/>
              </a:solidFill>
              <a:effectLst/>
              <a:latin typeface="Söhne"/>
            </a:endParaRPr>
          </a:p>
          <a:p>
            <a:pPr lvl="0"/>
            <a:r>
              <a:rPr lang="en-GB" b="1" i="0" dirty="0">
                <a:solidFill>
                  <a:srgbClr val="374151"/>
                </a:solidFill>
                <a:effectLst/>
                <a:latin typeface="Söhne"/>
              </a:rPr>
              <a:t>Scheduled upgrade feature:</a:t>
            </a: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Keeping your customers' FortiGate devices up to date is essential for optimal performance and security. </a:t>
            </a:r>
            <a:br>
              <a:rPr lang="en-GB" b="0" i="0" dirty="0">
                <a:solidFill>
                  <a:srgbClr val="374151"/>
                </a:solidFill>
                <a:effectLst/>
                <a:latin typeface="Söhne"/>
              </a:rPr>
            </a:br>
            <a:r>
              <a:rPr lang="en-GB" b="0" i="0" dirty="0">
                <a:solidFill>
                  <a:srgbClr val="374151"/>
                </a:solidFill>
                <a:effectLst/>
                <a:latin typeface="Söhne"/>
              </a:rPr>
              <a:t>With the </a:t>
            </a:r>
            <a:r>
              <a:rPr lang="en-GB" b="1" i="0" dirty="0">
                <a:solidFill>
                  <a:srgbClr val="374151"/>
                </a:solidFill>
                <a:effectLst/>
                <a:latin typeface="Söhne"/>
              </a:rPr>
              <a:t>scheduled upgrade feature</a:t>
            </a:r>
            <a:r>
              <a:rPr lang="en-GB" b="0" i="0" dirty="0">
                <a:solidFill>
                  <a:srgbClr val="374151"/>
                </a:solidFill>
                <a:effectLst/>
                <a:latin typeface="Söhne"/>
              </a:rPr>
              <a:t>, you can plan and automate </a:t>
            </a:r>
            <a:r>
              <a:rPr lang="en-GB" b="1" i="0" dirty="0">
                <a:solidFill>
                  <a:srgbClr val="374151"/>
                </a:solidFill>
                <a:effectLst/>
                <a:latin typeface="Söhne"/>
              </a:rPr>
              <a:t>firmware upgrades </a:t>
            </a:r>
            <a:r>
              <a:rPr lang="en-GB" b="0" i="0" dirty="0">
                <a:solidFill>
                  <a:srgbClr val="374151"/>
                </a:solidFill>
                <a:effectLst/>
                <a:latin typeface="Söhne"/>
              </a:rPr>
              <a:t>across multiple devices simultaneously. </a:t>
            </a:r>
            <a:br>
              <a:rPr lang="en-GB" b="0" i="0" dirty="0">
                <a:solidFill>
                  <a:srgbClr val="374151"/>
                </a:solidFill>
                <a:effectLst/>
                <a:latin typeface="Söhne"/>
              </a:rPr>
            </a:br>
            <a:r>
              <a:rPr lang="en-GB" b="0" i="0" dirty="0">
                <a:solidFill>
                  <a:srgbClr val="374151"/>
                </a:solidFill>
                <a:effectLst/>
                <a:latin typeface="Söhne"/>
              </a:rPr>
              <a:t>This ensures that your customers' firewalls are always running the latest software versions, benefiting from new features, bug fixes, and security patches.</a:t>
            </a:r>
          </a:p>
          <a:p>
            <a:pPr lvl="0"/>
            <a:endParaRPr lang="en-GB" b="0" i="0" dirty="0">
              <a:solidFill>
                <a:srgbClr val="374151"/>
              </a:solidFill>
              <a:effectLst/>
              <a:latin typeface="Söhne"/>
            </a:endParaRPr>
          </a:p>
          <a:p>
            <a:r>
              <a:rPr lang="en-US" sz="1200" b="0" i="0" kern="1200" dirty="0">
                <a:solidFill>
                  <a:schemeClr val="tx1"/>
                </a:solidFill>
                <a:effectLst/>
                <a:latin typeface="Arial" panose="020B0604020202020204" pitchFamily="34" charset="0"/>
                <a:ea typeface="+mn-ea"/>
                <a:cs typeface="+mn-cs"/>
              </a:rPr>
              <a:t>The FortiGate Cloud dashboard provides </a:t>
            </a:r>
            <a:r>
              <a:rPr lang="en-US" sz="1200" b="1" i="0" kern="1200" dirty="0">
                <a:solidFill>
                  <a:schemeClr val="tx1"/>
                </a:solidFill>
                <a:effectLst/>
                <a:latin typeface="Arial" panose="020B0604020202020204" pitchFamily="34" charset="0"/>
                <a:ea typeface="+mn-ea"/>
                <a:cs typeface="+mn-cs"/>
              </a:rPr>
              <a:t>visibility and control </a:t>
            </a:r>
            <a:r>
              <a:rPr lang="en-US" sz="1200" b="0" i="0" kern="1200" dirty="0">
                <a:solidFill>
                  <a:schemeClr val="tx1"/>
                </a:solidFill>
                <a:effectLst/>
                <a:latin typeface="Arial" panose="020B0604020202020204" pitchFamily="34" charset="0"/>
                <a:ea typeface="+mn-ea"/>
                <a:cs typeface="+mn-cs"/>
              </a:rPr>
              <a:t>of the health of the entire network. </a:t>
            </a:r>
          </a:p>
          <a:p>
            <a:r>
              <a:rPr lang="en-US" sz="1200" b="0" i="0" kern="1200" dirty="0">
                <a:solidFill>
                  <a:schemeClr val="tx1"/>
                </a:solidFill>
                <a:effectLst/>
                <a:latin typeface="Arial" panose="020B0604020202020204" pitchFamily="34" charset="0"/>
                <a:ea typeface="+mn-ea"/>
                <a:cs typeface="+mn-cs"/>
              </a:rPr>
              <a:t>It provides detailed information on the applications being used and by whom, bandwidth consumption by AP, client, or application, and much more. </a:t>
            </a:r>
          </a:p>
          <a:p>
            <a:r>
              <a:rPr lang="en-US" sz="1200" b="0" i="0" kern="1200" dirty="0">
                <a:solidFill>
                  <a:schemeClr val="tx1"/>
                </a:solidFill>
                <a:effectLst/>
                <a:latin typeface="Arial" panose="020B0604020202020204" pitchFamily="34" charset="0"/>
                <a:ea typeface="+mn-ea"/>
                <a:cs typeface="+mn-cs"/>
              </a:rPr>
              <a:t>FortiGate Cloud </a:t>
            </a:r>
            <a:r>
              <a:rPr lang="en-US" sz="1200" b="1" i="0" kern="1200" dirty="0">
                <a:solidFill>
                  <a:schemeClr val="tx1"/>
                </a:solidFill>
                <a:effectLst/>
                <a:latin typeface="Arial" panose="020B0604020202020204" pitchFamily="34" charset="0"/>
                <a:ea typeface="+mn-ea"/>
                <a:cs typeface="+mn-cs"/>
              </a:rPr>
              <a:t>analytics include granular drill-down </a:t>
            </a:r>
            <a:r>
              <a:rPr lang="en-US" sz="1200" b="0" i="0" kern="1200" dirty="0">
                <a:solidFill>
                  <a:schemeClr val="tx1"/>
                </a:solidFill>
                <a:effectLst/>
                <a:latin typeface="Arial" panose="020B0604020202020204" pitchFamily="34" charset="0"/>
                <a:ea typeface="+mn-ea"/>
                <a:cs typeface="+mn-cs"/>
              </a:rPr>
              <a:t>and filtering functionality to instantly determine how applications, websites, users, and threats are impacting your network.</a:t>
            </a:r>
          </a:p>
          <a:p>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To aid in reporting, detailed </a:t>
            </a:r>
            <a:r>
              <a:rPr lang="en-US" sz="1200" b="1" i="0" kern="1200" dirty="0">
                <a:solidFill>
                  <a:schemeClr val="tx1"/>
                </a:solidFill>
                <a:effectLst/>
                <a:latin typeface="Arial" panose="020B0604020202020204" pitchFamily="34" charset="0"/>
                <a:ea typeface="+mn-ea"/>
                <a:cs typeface="+mn-cs"/>
              </a:rPr>
              <a:t>preconfigured and custom reports </a:t>
            </a:r>
            <a:r>
              <a:rPr lang="en-US" sz="1200" b="0" i="0" kern="1200" dirty="0">
                <a:solidFill>
                  <a:schemeClr val="tx1"/>
                </a:solidFill>
                <a:effectLst/>
                <a:latin typeface="Arial" panose="020B0604020202020204" pitchFamily="34" charset="0"/>
                <a:ea typeface="+mn-ea"/>
                <a:cs typeface="+mn-cs"/>
              </a:rPr>
              <a:t>can be run </a:t>
            </a:r>
            <a:r>
              <a:rPr lang="en-US" sz="1200" b="1" i="0" kern="1200" dirty="0">
                <a:solidFill>
                  <a:schemeClr val="tx1"/>
                </a:solidFill>
                <a:effectLst/>
                <a:latin typeface="Arial" panose="020B0604020202020204" pitchFamily="34" charset="0"/>
                <a:ea typeface="+mn-ea"/>
                <a:cs typeface="+mn-cs"/>
              </a:rPr>
              <a:t>on demand or scheduled </a:t>
            </a:r>
            <a:r>
              <a:rPr lang="en-US" sz="1200" b="0" i="0" kern="1200" dirty="0">
                <a:solidFill>
                  <a:schemeClr val="tx1"/>
                </a:solidFill>
                <a:effectLst/>
                <a:latin typeface="Arial" panose="020B0604020202020204" pitchFamily="34" charset="0"/>
                <a:ea typeface="+mn-ea"/>
                <a:cs typeface="+mn-cs"/>
              </a:rPr>
              <a:t>for certain times and distributed by email to interested parties.</a:t>
            </a:r>
            <a:r>
              <a:rPr lang="en-US" dirty="0"/>
              <a:t> </a:t>
            </a:r>
            <a:br>
              <a:rPr lang="en-US" dirty="0"/>
            </a:br>
            <a:r>
              <a:rPr lang="fr-FR" dirty="0"/>
              <a:t>You have</a:t>
            </a:r>
            <a:r>
              <a:rPr lang="en-GB" b="0" i="0" dirty="0">
                <a:solidFill>
                  <a:srgbClr val="374151"/>
                </a:solidFill>
                <a:effectLst/>
                <a:latin typeface="Söhne"/>
              </a:rPr>
              <a:t> access to a comprehensive report library, with detailed reports on various metrics, including traffic patterns, threat activities, and device health. </a:t>
            </a:r>
          </a:p>
          <a:p>
            <a:r>
              <a:rPr lang="en-GB" b="0" i="0" dirty="0">
                <a:solidFill>
                  <a:srgbClr val="374151"/>
                </a:solidFill>
                <a:effectLst/>
                <a:latin typeface="Söhne"/>
              </a:rPr>
              <a:t>These help you present your customers with professional reports that demonstrate the effectiveness of your security services and provide actionable recommendations for improvement.</a:t>
            </a:r>
          </a:p>
          <a:p>
            <a:endParaRPr lang="en-US"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FortiGate Cloud offers </a:t>
            </a:r>
            <a:r>
              <a:rPr lang="en-GB" b="1" i="0" dirty="0">
                <a:solidFill>
                  <a:srgbClr val="374151"/>
                </a:solidFill>
                <a:effectLst/>
                <a:latin typeface="Söhne"/>
              </a:rPr>
              <a:t>secure Cloud backups </a:t>
            </a:r>
            <a:r>
              <a:rPr lang="en-GB" b="0" i="0" dirty="0">
                <a:solidFill>
                  <a:srgbClr val="374151"/>
                </a:solidFill>
                <a:effectLst/>
                <a:latin typeface="Söhne"/>
              </a:rPr>
              <a:t>for device configurations.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You can conveniently store and restore configurations, ensuring quick recovery in case of device failures or configuration issues.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Imagine the peace of mind knowing that you have reliable backups readily available to minimize downtime and accelerate recovery processes.</a:t>
            </a:r>
          </a:p>
          <a:p>
            <a:pPr algn="l">
              <a:buFont typeface="+mj-lt"/>
              <a:buNone/>
            </a:pPr>
            <a:endParaRPr lang="en-GB" b="0" i="0" dirty="0">
              <a:solidFill>
                <a:srgbClr val="374151"/>
              </a:solidFill>
              <a:effectLst/>
              <a:latin typeface="Söhne"/>
            </a:endParaRPr>
          </a:p>
          <a:p>
            <a:pPr algn="l">
              <a:buFont typeface="+mj-lt"/>
              <a:buNone/>
            </a:pPr>
            <a:r>
              <a:rPr lang="en-GB" b="0" i="0" dirty="0">
                <a:solidFill>
                  <a:srgbClr val="374151"/>
                </a:solidFill>
                <a:effectLst/>
                <a:latin typeface="Söhne"/>
              </a:rPr>
              <a:t>The subscription includes a generous </a:t>
            </a:r>
            <a:r>
              <a:rPr lang="en-GB" b="1" i="0" dirty="0">
                <a:solidFill>
                  <a:srgbClr val="374151"/>
                </a:solidFill>
                <a:effectLst/>
                <a:latin typeface="Söhne"/>
              </a:rPr>
              <a:t>12 Months Unlimited Log Storage </a:t>
            </a:r>
            <a:r>
              <a:rPr lang="en-GB" b="0" i="0" dirty="0">
                <a:solidFill>
                  <a:srgbClr val="374151"/>
                </a:solidFill>
                <a:effectLst/>
                <a:latin typeface="Söhne"/>
              </a:rPr>
              <a:t>capability, allowing MSSPs to retain and analyse firewall logs for an extended period. </a:t>
            </a:r>
          </a:p>
          <a:p>
            <a:pPr algn="l">
              <a:buFont typeface="+mj-lt"/>
              <a:buNone/>
            </a:pPr>
            <a:r>
              <a:rPr lang="en-GB" b="0" i="0" dirty="0">
                <a:solidFill>
                  <a:srgbClr val="374151"/>
                </a:solidFill>
                <a:effectLst/>
                <a:latin typeface="Söhne"/>
              </a:rPr>
              <a:t>This is crucial for compliance, threat detection, and forensic analysis. </a:t>
            </a:r>
          </a:p>
          <a:p>
            <a:pPr algn="l">
              <a:buFont typeface="+mj-lt"/>
              <a:buNone/>
            </a:pPr>
            <a:r>
              <a:rPr lang="en-GB" b="0" i="0" dirty="0">
                <a:solidFill>
                  <a:srgbClr val="374151"/>
                </a:solidFill>
                <a:effectLst/>
                <a:latin typeface="Söhne"/>
              </a:rPr>
              <a:t>Imagine having access to historical logs for a full year, enabling you to investigate security incidents and identify patterns or trends to enhance your customers' protection.</a:t>
            </a:r>
          </a:p>
          <a:p>
            <a:pPr algn="l">
              <a:buFont typeface="+mj-lt"/>
              <a:buNone/>
            </a:pPr>
            <a:endParaRPr lang="en-GB" b="0" i="0" dirty="0">
              <a:solidFill>
                <a:srgbClr val="374151"/>
              </a:solidFill>
              <a:effectLst/>
              <a:latin typeface="Söhne"/>
            </a:endParaRPr>
          </a:p>
          <a:p>
            <a:pPr algn="l"/>
            <a:r>
              <a:rPr lang="en-GB" b="0" i="0" dirty="0">
                <a:solidFill>
                  <a:srgbClr val="374151"/>
                </a:solidFill>
                <a:effectLst/>
                <a:latin typeface="Söhne"/>
              </a:rPr>
              <a:t>The central management of downstream </a:t>
            </a:r>
            <a:r>
              <a:rPr lang="en-GB" b="1" i="0" dirty="0">
                <a:solidFill>
                  <a:srgbClr val="374151"/>
                </a:solidFill>
                <a:effectLst/>
                <a:latin typeface="Söhne"/>
              </a:rPr>
              <a:t>FortiSwitches</a:t>
            </a:r>
            <a:r>
              <a:rPr lang="en-GB" b="0" i="0" dirty="0">
                <a:solidFill>
                  <a:srgbClr val="374151"/>
                </a:solidFill>
                <a:effectLst/>
                <a:latin typeface="Söhne"/>
              </a:rPr>
              <a:t> ensures consistent network access control, enhances threat detection capabilities, and simplifies network management tasks. </a:t>
            </a:r>
          </a:p>
          <a:p>
            <a:pPr algn="l"/>
            <a:endParaRPr lang="en-GB" b="0" i="0" dirty="0">
              <a:solidFill>
                <a:srgbClr val="374151"/>
              </a:solidFill>
              <a:effectLst/>
              <a:latin typeface="Söhne"/>
            </a:endParaRPr>
          </a:p>
          <a:p>
            <a:pPr algn="l"/>
            <a:r>
              <a:rPr lang="en-GB" b="1" i="0" dirty="0">
                <a:solidFill>
                  <a:srgbClr val="374151"/>
                </a:solidFill>
                <a:effectLst/>
                <a:latin typeface="Söhne"/>
              </a:rPr>
              <a:t>FortiAP</a:t>
            </a:r>
            <a:r>
              <a:rPr lang="en-GB" b="0" i="0" dirty="0">
                <a:solidFill>
                  <a:srgbClr val="374151"/>
                </a:solidFill>
                <a:effectLst/>
                <a:latin typeface="Söhne"/>
              </a:rPr>
              <a:t> management through FortiGate Cloud provides MSSPs with unified control over wireless access points, enabling them to efficiently configure, monitor, and secure wireless networks. </a:t>
            </a:r>
          </a:p>
          <a:p>
            <a:pPr algn="l"/>
            <a:r>
              <a:rPr lang="en-GB" b="0" i="0" dirty="0">
                <a:solidFill>
                  <a:srgbClr val="374151"/>
                </a:solidFill>
                <a:effectLst/>
                <a:latin typeface="Söhne"/>
              </a:rPr>
              <a:t>This integration allows for centralized management of wireless security policies, seamless roaming capabilities, and simplified troubleshooting, delivering a comprehensive and secure wireless experience for clients.</a:t>
            </a:r>
          </a:p>
          <a:p>
            <a:pPr algn="l"/>
            <a:endParaRPr lang="en-GB" b="0" i="0" dirty="0">
              <a:solidFill>
                <a:srgbClr val="374151"/>
              </a:solidFill>
              <a:effectLst/>
              <a:latin typeface="Söhne"/>
            </a:endParaRPr>
          </a:p>
          <a:p>
            <a:pPr algn="l"/>
            <a:r>
              <a:rPr lang="en-GB" b="0" i="0" dirty="0">
                <a:solidFill>
                  <a:srgbClr val="374151"/>
                </a:solidFill>
                <a:effectLst/>
                <a:latin typeface="Söhne"/>
              </a:rPr>
              <a:t>Furthermore, </a:t>
            </a:r>
            <a:r>
              <a:rPr lang="en-GB" b="1" i="0" dirty="0">
                <a:solidFill>
                  <a:srgbClr val="374151"/>
                </a:solidFill>
                <a:effectLst/>
                <a:latin typeface="Söhne"/>
              </a:rPr>
              <a:t>FortiExtender</a:t>
            </a:r>
            <a:r>
              <a:rPr lang="en-GB" b="0" i="0" dirty="0">
                <a:solidFill>
                  <a:srgbClr val="374151"/>
                </a:solidFill>
                <a:effectLst/>
                <a:latin typeface="Söhne"/>
              </a:rPr>
              <a:t> integration expands the management capabilities to cellular network devices. </a:t>
            </a:r>
          </a:p>
          <a:p>
            <a:pPr algn="l"/>
            <a:r>
              <a:rPr lang="en-GB" b="0" i="0" dirty="0">
                <a:solidFill>
                  <a:srgbClr val="374151"/>
                </a:solidFill>
                <a:effectLst/>
                <a:latin typeface="Söhne"/>
              </a:rPr>
              <a:t>MSSPs can leverage FortiGate Cloud to oversee and control FortiExtenders, which provide secure connectivity for remote or mobile environments. </a:t>
            </a:r>
          </a:p>
          <a:p>
            <a:pPr algn="l"/>
            <a:r>
              <a:rPr lang="en-GB" b="0" i="0" dirty="0">
                <a:solidFill>
                  <a:srgbClr val="374151"/>
                </a:solidFill>
                <a:effectLst/>
                <a:latin typeface="Söhne"/>
              </a:rPr>
              <a:t>This integration enables efficient management and monitoring of cellular connections, ensuring reliable and secure network access for clients in various deployment scenarios.</a:t>
            </a:r>
          </a:p>
          <a:p>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15</a:t>
            </a:fld>
            <a:endParaRPr lang="en-US" dirty="0"/>
          </a:p>
        </p:txBody>
      </p:sp>
    </p:spTree>
    <p:extLst>
      <p:ext uri="{BB962C8B-B14F-4D97-AF65-F5344CB8AC3E}">
        <p14:creationId xmlns:p14="http://schemas.microsoft.com/office/powerpoint/2010/main" val="2745034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74151"/>
                </a:solidFill>
                <a:effectLst/>
                <a:latin typeface="Söhne"/>
              </a:rPr>
              <a:t>So, what you probably want to know now is, what is the cost to get started? </a:t>
            </a:r>
          </a:p>
          <a:p>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GB" b="0" i="0" dirty="0">
              <a:solidFill>
                <a:srgbClr val="374151"/>
              </a:solidFill>
              <a:effectLst/>
              <a:latin typeface="Söhne"/>
            </a:endParaRPr>
          </a:p>
          <a:p>
            <a:pPr marL="0" indent="0" algn="l">
              <a:buFont typeface="+mj-lt"/>
              <a:buNone/>
            </a:pPr>
            <a:r>
              <a:rPr lang="en-GB" sz="1200" b="0" i="0" dirty="0">
                <a:solidFill>
                  <a:srgbClr val="EF4444"/>
                </a:solidFill>
                <a:effectLst/>
                <a:latin typeface="Söhne"/>
              </a:rPr>
              <a:t>FortiGate Cloud operates on a pay-as-you-grow model, enabling MSSPs to start with small installations with a cost-effective solution, </a:t>
            </a:r>
            <a:br>
              <a:rPr lang="en-GB" sz="1200" b="0" i="0" dirty="0">
                <a:solidFill>
                  <a:srgbClr val="EF4444"/>
                </a:solidFill>
                <a:effectLst/>
                <a:latin typeface="Söhne"/>
              </a:rPr>
            </a:br>
            <a:r>
              <a:rPr lang="en-GB" sz="1200" b="0" i="0" dirty="0">
                <a:solidFill>
                  <a:srgbClr val="EF4444"/>
                </a:solidFill>
                <a:effectLst/>
                <a:latin typeface="Söhne"/>
              </a:rPr>
              <a:t>and easily expand to larger deployments as their customer base grows. </a:t>
            </a:r>
          </a:p>
          <a:p>
            <a:pPr marL="0" indent="0" algn="l">
              <a:buFont typeface="+mj-lt"/>
              <a:buNone/>
            </a:pPr>
            <a:endParaRPr lang="en-GB" sz="1200" b="0" i="0" dirty="0">
              <a:solidFill>
                <a:srgbClr val="EF4444"/>
              </a:solidFill>
              <a:effectLst/>
              <a:latin typeface="Söhne"/>
            </a:endParaRPr>
          </a:p>
          <a:p>
            <a:pPr marL="0" indent="0" algn="l">
              <a:buFont typeface="+mj-lt"/>
              <a:buNone/>
            </a:pPr>
            <a:r>
              <a:rPr lang="en-GB" b="0" i="0" u="sng" dirty="0">
                <a:solidFill>
                  <a:srgbClr val="374151"/>
                </a:solidFill>
                <a:effectLst/>
                <a:latin typeface="Söhne"/>
              </a:rPr>
              <a:t>The cost for a 1-year subscription is typically between 10-15% of the hardware or UTP (Unified Threat Protection) bundle price.</a:t>
            </a:r>
          </a:p>
          <a:p>
            <a:endParaRPr lang="en-US" dirty="0"/>
          </a:p>
          <a:p>
            <a:pPr marL="0" indent="0" algn="l">
              <a:buFont typeface="+mj-lt"/>
              <a:buNone/>
            </a:pPr>
            <a:r>
              <a:rPr lang="en-GB" sz="1200" b="0" i="0" dirty="0">
                <a:solidFill>
                  <a:srgbClr val="EF4444"/>
                </a:solidFill>
                <a:effectLst/>
                <a:latin typeface="Söhne"/>
              </a:rPr>
              <a:t>This scalability ensures that MSSPs can meet the evolving needs of their clients without significant upfront infrastructure costs. </a:t>
            </a:r>
          </a:p>
          <a:p>
            <a:endParaRPr lang="en-US" dirty="0"/>
          </a:p>
          <a:p>
            <a:r>
              <a:rPr lang="en-US" dirty="0"/>
              <a:t>And Remember that with FortiGate Cloud, Customers also gain </a:t>
            </a:r>
            <a:r>
              <a:rPr lang="en-GB" b="0" i="0" dirty="0">
                <a:solidFill>
                  <a:srgbClr val="374151"/>
                </a:solidFill>
                <a:effectLst/>
                <a:latin typeface="Söhne"/>
              </a:rPr>
              <a:t>12 months of unlimited log storage for each FortiGate device.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dirty="0"/>
          </a:p>
          <a:p>
            <a:pPr marL="0" indent="0" algn="l">
              <a:buFont typeface="+mj-lt"/>
              <a:buNone/>
            </a:pPr>
            <a:r>
              <a:rPr lang="en-GB" sz="1200" b="0" i="0" dirty="0">
                <a:solidFill>
                  <a:srgbClr val="EF4444"/>
                </a:solidFill>
                <a:effectLst/>
                <a:latin typeface="Söhne"/>
              </a:rPr>
              <a:t>In addition, FortiGate Cloud offers multitenancy capabilities, with complete tenant isolation, allowing MSPs to confidently manage multiple tenants while maintaining data privacy and security.</a:t>
            </a:r>
          </a:p>
          <a:p>
            <a:pPr marL="0" indent="0" algn="l">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sng" dirty="0">
                <a:solidFill>
                  <a:srgbClr val="374151"/>
                </a:solidFill>
                <a:effectLst/>
                <a:latin typeface="Söhne"/>
              </a:rPr>
              <a:t>This Multi-Tenant license, has an annual suggested retail price (RRP) below $1,500</a:t>
            </a:r>
            <a:r>
              <a:rPr lang="en-GB" b="0" i="0" dirty="0">
                <a:solidFill>
                  <a:srgbClr val="374151"/>
                </a:solidFill>
                <a:effectLst/>
                <a:latin typeface="Söhne"/>
              </a:rPr>
              <a:t>, which offers amazing value as it unlocks unlimited sub-accounts.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dirty="0">
                <a:solidFill>
                  <a:srgbClr val="374151"/>
                </a:solidFill>
                <a:effectLst/>
                <a:latin typeface="Söhne"/>
              </a:rPr>
              <a:t>To put it into perspective, we have seen single accounts successfully managing over 25,000 devices through many sub-accounts.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By leveraging the FortiGate Cloud Multi-Tenant License, MSSPs can really unlock the full potential of FortiGate Cloud.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16</a:t>
            </a:fld>
            <a:endParaRPr lang="en-US" dirty="0"/>
          </a:p>
        </p:txBody>
      </p:sp>
    </p:spTree>
    <p:extLst>
      <p:ext uri="{BB962C8B-B14F-4D97-AF65-F5344CB8AC3E}">
        <p14:creationId xmlns:p14="http://schemas.microsoft.com/office/powerpoint/2010/main" val="4076216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To summarize, FortiGate Cloud allows you to develop managed security services for all the FortiGate devices of your Customers, along with attached FortiGuard services and downstream networking devices, with a scalable licensing model and very minimal upfront investment.</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17</a:t>
            </a:fld>
            <a:endParaRPr lang="en-US" dirty="0"/>
          </a:p>
        </p:txBody>
      </p:sp>
    </p:spTree>
    <p:extLst>
      <p:ext uri="{BB962C8B-B14F-4D97-AF65-F5344CB8AC3E}">
        <p14:creationId xmlns:p14="http://schemas.microsoft.com/office/powerpoint/2010/main" val="1115750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As you expand your business and increase the number of managed Customers, you will be looking for any opportunity to save time on repetitive tasks and streamline your operations.</a:t>
            </a:r>
          </a:p>
          <a:p>
            <a:endParaRPr lang="en-US" noProof="0" dirty="0"/>
          </a:p>
          <a:p>
            <a:r>
              <a:rPr lang="en-US" noProof="0" dirty="0"/>
              <a:t>For example, when someone calls support with a Support Ticket number, you’ll want to very quickly find back all information about this Customer.</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a:p>
            <a:r>
              <a:rPr lang="en-US" noProof="0" dirty="0"/>
              <a:t>It is the same story if you need to make a search from a Serial Number or a License Number. </a:t>
            </a:r>
            <a:br>
              <a:rPr lang="en-US" noProof="0" dirty="0"/>
            </a:br>
            <a:r>
              <a:rPr lang="en-US" noProof="0" dirty="0"/>
              <a:t>You will also want to be able to search across your whole Customer base for expired or decommissioned units.</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a:p>
            <a:r>
              <a:rPr lang="en-US" noProof="0" dirty="0"/>
              <a:t>With many accounts, each with its own credentials, you will want to streamline your navigation from one account to another with Single-Sign-On.</a:t>
            </a:r>
          </a:p>
          <a:p>
            <a:r>
              <a:rPr lang="en-US" noProof="0" dirty="0"/>
              <a:t>You will also face more sophisticated request, such as integrating with a third-party vendor used by a Customer for Identity Management.</a:t>
            </a:r>
          </a:p>
          <a:p>
            <a:endParaRPr lang="en-US" noProof="0" dirty="0"/>
          </a:p>
          <a:p>
            <a:r>
              <a:rPr lang="en-US" noProof="0" dirty="0"/>
              <a:t>The question is not only whether you can do these tasks or not, but how easily and fast you can do them.</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18</a:t>
            </a:fld>
            <a:endParaRPr lang="en-US" dirty="0"/>
          </a:p>
        </p:txBody>
      </p:sp>
    </p:spTree>
    <p:extLst>
      <p:ext uri="{BB962C8B-B14F-4D97-AF65-F5344CB8AC3E}">
        <p14:creationId xmlns:p14="http://schemas.microsoft.com/office/powerpoint/2010/main" val="769452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To help you with all these scalability issues related to Support, Asset and Identity Management, we have developed a dedicated management platform: FortiCloud.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19</a:t>
            </a:fld>
            <a:endParaRPr lang="en-US" dirty="0"/>
          </a:p>
        </p:txBody>
      </p:sp>
    </p:spTree>
    <p:extLst>
      <p:ext uri="{BB962C8B-B14F-4D97-AF65-F5344CB8AC3E}">
        <p14:creationId xmlns:p14="http://schemas.microsoft.com/office/powerpoint/2010/main" val="896400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FortiCloud is a top-layer MSSP Management platform, that enhances your capacity to manage large numbers of Customers.</a:t>
            </a:r>
          </a:p>
          <a:p>
            <a:endParaRPr lang="en-US" noProof="0" dirty="0"/>
          </a:p>
          <a:p>
            <a:r>
              <a:rPr lang="en-US" noProof="0" dirty="0"/>
              <a:t>As we will see later, it can help you with the management of much more than just FortiGate Cloud.</a:t>
            </a:r>
          </a:p>
          <a:p>
            <a:endParaRPr lang="en-US" noProof="0" dirty="0"/>
          </a:p>
          <a:p>
            <a:r>
              <a:rPr lang="en-US" noProof="0" dirty="0"/>
              <a:t>But let’s have a look at its capabilities.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20</a:t>
            </a:fld>
            <a:endParaRPr lang="en-US" dirty="0"/>
          </a:p>
        </p:txBody>
      </p:sp>
    </p:spTree>
    <p:extLst>
      <p:ext uri="{BB962C8B-B14F-4D97-AF65-F5344CB8AC3E}">
        <p14:creationId xmlns:p14="http://schemas.microsoft.com/office/powerpoint/2010/main" val="42464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200" u="none" dirty="0">
                <a:effectLst/>
                <a:latin typeface="MV Boli" panose="02000500030200090000" pitchFamily="2" charset="0"/>
              </a:rPr>
              <a:t>FortiCloud provides a consolidated view of the complete managed estate through </a:t>
            </a:r>
            <a:r>
              <a:rPr lang="en-GB" sz="1200" dirty="0">
                <a:effectLst/>
                <a:latin typeface="MV Boli" panose="02000500030200090000" pitchFamily="2" charset="0"/>
              </a:rPr>
              <a:t>a </a:t>
            </a:r>
            <a:r>
              <a:rPr lang="en-GB" sz="1200" b="1" dirty="0">
                <a:effectLst/>
                <a:latin typeface="MV Boli" panose="02000500030200090000" pitchFamily="2" charset="0"/>
              </a:rPr>
              <a:t>single FortiCloud account per MSSP.</a:t>
            </a:r>
          </a:p>
          <a:p>
            <a:pPr marL="0" marR="0">
              <a:spcBef>
                <a:spcPts val="0"/>
              </a:spcBef>
              <a:spcAft>
                <a:spcPts val="0"/>
              </a:spcAft>
            </a:pPr>
            <a:endParaRPr lang="en-GB" sz="1200" b="1" u="sng" dirty="0">
              <a:effectLst/>
              <a:latin typeface="MV Boli" panose="02000500030200090000" pitchFamily="2" charset="0"/>
            </a:endParaRPr>
          </a:p>
          <a:p>
            <a:pPr marL="0" marR="0">
              <a:spcBef>
                <a:spcPts val="0"/>
              </a:spcBef>
              <a:spcAft>
                <a:spcPts val="0"/>
              </a:spcAft>
            </a:pPr>
            <a:endParaRPr lang="en-GB" sz="1200" u="sng"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74151"/>
                </a:solidFill>
                <a:effectLst/>
                <a:latin typeface="Söhne"/>
              </a:rPr>
              <a:t>It </a:t>
            </a:r>
            <a:r>
              <a:rPr lang="en-GB" sz="1200" b="1" i="0" u="none" dirty="0">
                <a:solidFill>
                  <a:srgbClr val="374151"/>
                </a:solidFill>
                <a:effectLst/>
                <a:latin typeface="Söhne"/>
              </a:rPr>
              <a:t>simplifies operations </a:t>
            </a:r>
            <a:r>
              <a:rPr lang="en-GB" sz="1200" b="0" i="0" dirty="0">
                <a:solidFill>
                  <a:srgbClr val="374151"/>
                </a:solidFill>
                <a:effectLst/>
                <a:latin typeface="Söhne"/>
              </a:rPr>
              <a:t>by providing a centralized platform for managing Support, Assets, Identities and Access across multiple customer deployments, offering a unified view of all managed Fortinet devices.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74151"/>
                </a:solidFill>
                <a:effectLst/>
                <a:latin typeface="Söhne"/>
              </a:rPr>
              <a:t>It enables rapid deployment and configuration, saving time during onboarding.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74151"/>
                </a:solidFill>
                <a:effectLst/>
                <a:latin typeface="Söhne"/>
              </a:rPr>
              <a:t>MSSPs can deliver a </a:t>
            </a:r>
            <a:r>
              <a:rPr lang="en-GB" sz="1200" b="1" i="0" u="none" dirty="0">
                <a:solidFill>
                  <a:srgbClr val="374151"/>
                </a:solidFill>
                <a:effectLst/>
                <a:latin typeface="Söhne"/>
              </a:rPr>
              <a:t>better customer experience </a:t>
            </a:r>
            <a:r>
              <a:rPr lang="en-GB" sz="1200" b="0" i="0" dirty="0">
                <a:solidFill>
                  <a:srgbClr val="374151"/>
                </a:solidFill>
                <a:effectLst/>
                <a:latin typeface="Söhne"/>
              </a:rPr>
              <a:t>with simplified management, proactive monitoring, and quick response capabilities.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74151"/>
                </a:solidFill>
                <a:effectLst/>
                <a:latin typeface="Söhne"/>
              </a:rPr>
              <a:t>Additionally, seamless </a:t>
            </a:r>
            <a:r>
              <a:rPr lang="en-GB" sz="1200" b="1" i="0" u="none" dirty="0">
                <a:solidFill>
                  <a:srgbClr val="374151"/>
                </a:solidFill>
                <a:effectLst/>
                <a:latin typeface="Söhne"/>
              </a:rPr>
              <a:t>integration with the broader Fortinet ecosystem </a:t>
            </a:r>
            <a:r>
              <a:rPr lang="en-GB" sz="1200" b="0" i="0" dirty="0">
                <a:solidFill>
                  <a:srgbClr val="374151"/>
                </a:solidFill>
                <a:effectLst/>
                <a:latin typeface="Söhne"/>
              </a:rPr>
              <a:t>empowers MSSPs to enhance their service offerings and provide comprehensive security solutions to their customers.</a:t>
            </a:r>
            <a:r>
              <a:rPr lang="en-GB" sz="1000" dirty="0">
                <a:effectLst/>
                <a:latin typeface="MV Boli" panose="02000500030200090000" pitchFamily="2" charset="0"/>
              </a:rPr>
              <a:t> </a:t>
            </a:r>
          </a:p>
          <a:p>
            <a:pPr marL="0" marR="0">
              <a:spcBef>
                <a:spcPts val="0"/>
              </a:spcBef>
              <a:spcAft>
                <a:spcPts val="0"/>
              </a:spcAft>
            </a:pPr>
            <a:endParaRPr lang="en-GB" sz="1200" u="sng"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marL="0" marR="0">
              <a:spcBef>
                <a:spcPts val="0"/>
              </a:spcBef>
              <a:spcAft>
                <a:spcPts val="0"/>
              </a:spcAft>
            </a:pPr>
            <a:endParaRPr lang="en-GB" sz="1200" u="sng" dirty="0">
              <a:effectLst/>
              <a:latin typeface="MV Boli" panose="02000500030200090000" pitchFamily="2" charset="0"/>
            </a:endParaRPr>
          </a:p>
          <a:p>
            <a:pPr marL="0" marR="0">
              <a:spcBef>
                <a:spcPts val="0"/>
              </a:spcBef>
              <a:spcAft>
                <a:spcPts val="0"/>
              </a:spcAft>
            </a:pPr>
            <a:endParaRPr lang="en-GB" sz="1200" u="sng"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dirty="0">
                <a:solidFill>
                  <a:srgbClr val="374151"/>
                </a:solidFill>
                <a:effectLst/>
                <a:latin typeface="Söhne"/>
              </a:rPr>
              <a:t>---------- ADDITIONAL NOTES TO THE PRESENTER --------------------------------------------</a:t>
            </a:r>
          </a:p>
          <a:p>
            <a:pPr marL="0" marR="0">
              <a:spcBef>
                <a:spcPts val="0"/>
              </a:spcBef>
              <a:spcAft>
                <a:spcPts val="0"/>
              </a:spcAft>
            </a:pPr>
            <a:endParaRPr lang="en-GB" sz="10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u="sng" dirty="0">
                <a:effectLst/>
                <a:latin typeface="MV Boli" panose="02000500030200090000" pitchFamily="2" charset="0"/>
              </a:rPr>
              <a:t>Detailed list of Benefits</a:t>
            </a:r>
          </a:p>
          <a:p>
            <a:pPr marL="0" marR="0">
              <a:spcBef>
                <a:spcPts val="0"/>
              </a:spcBef>
              <a:spcAft>
                <a:spcPts val="0"/>
              </a:spcAft>
            </a:pPr>
            <a:endParaRPr lang="en-GB" sz="1800" dirty="0">
              <a:effectLst/>
              <a:latin typeface="MV Boli" panose="0200050003020009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GB" sz="1800" dirty="0">
                <a:effectLst/>
                <a:latin typeface="MV Boli" panose="02000500030200090000" pitchFamily="2" charset="0"/>
              </a:rPr>
              <a:t>Simplified Operations: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1800" dirty="0">
                <a:effectLst/>
                <a:latin typeface="MV Boli" panose="02000500030200090000" pitchFamily="2" charset="0"/>
              </a:rPr>
              <a:t>FortiCloud provides a centralized platform for managing multiple customer deployments from a single interface. This simplifies the management process for small MSSPs by offering a unified view of their customers' Fortinet devices, including firewalls, switches, and access points. It reduces complexity and streamlines management tasks, allowing MSSPs to efficiently oversee their customers' networks.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1800" dirty="0">
                <a:effectLst/>
                <a:latin typeface="MV Boli" panose="02000500030200090000" pitchFamily="2" charset="0"/>
              </a:rPr>
              <a:t>FortiCloud also enables rapid deployment of Fortinet devices. Small MSSPs can quickly set up and configure customer devices using intuitive user interface available in the platform. This saves time and effort during the initial deployment phase, allowing MSSPs to onboard customers more efficiently. </a:t>
            </a:r>
          </a:p>
          <a:p>
            <a:pPr marL="0" marR="0">
              <a:spcBef>
                <a:spcPts val="0"/>
              </a:spcBef>
              <a:spcAft>
                <a:spcPts val="0"/>
              </a:spcAft>
            </a:pPr>
            <a:endParaRPr lang="en-GB" sz="1800" dirty="0">
              <a:effectLst/>
              <a:latin typeface="MV Boli" panose="02000500030200090000" pitchFamily="2" charset="0"/>
            </a:endParaRPr>
          </a:p>
          <a:p>
            <a:pPr marL="0" marR="0">
              <a:spcBef>
                <a:spcPts val="0"/>
              </a:spcBef>
              <a:spcAft>
                <a:spcPts val="0"/>
              </a:spcAft>
            </a:pPr>
            <a:r>
              <a:rPr lang="en-GB" sz="1800" dirty="0">
                <a:effectLst/>
                <a:latin typeface="MV Boli" panose="02000500030200090000" pitchFamily="2" charset="0"/>
              </a:rPr>
              <a:t>2. Scalability and Flexibility: </a:t>
            </a:r>
          </a:p>
          <a:p>
            <a:pPr marL="800100" marR="0" lvl="1" indent="-342900">
              <a:spcBef>
                <a:spcPts val="0"/>
              </a:spcBef>
              <a:spcAft>
                <a:spcPts val="0"/>
              </a:spcAft>
              <a:buFont typeface="+mj-lt"/>
              <a:buAutoNum type="alphaLcPeriod"/>
            </a:pPr>
            <a:r>
              <a:rPr lang="en-GB" sz="1800" dirty="0">
                <a:effectLst/>
                <a:latin typeface="MV Boli" panose="02000500030200090000" pitchFamily="2" charset="0"/>
              </a:rPr>
              <a:t>FortiCloud is scalable and flexible, catering to the needs of small MSSPs. Whether managing a small number of customer deployments or scaling up to handle additional customers, FortiCloud can adapt to accommodate growth. MSSPs can start small and expand their services as their customer base increases, without worrying about infrastructure limitations.</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V Boli" panose="02000500030200090000" pitchFamily="2" charset="0"/>
              </a:rPr>
              <a:t>3. Enhanced Profitability: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1800" dirty="0">
                <a:effectLst/>
                <a:latin typeface="MV Boli" panose="02000500030200090000" pitchFamily="2" charset="0"/>
              </a:rPr>
              <a:t>FortiCloud offers cost efficiency advantages for small MSSPs. It eliminates the need for significant upfront investments in hardware or software infrastructure, reducing capital expenses. Additionally, </a:t>
            </a:r>
            <a:r>
              <a:rPr lang="en-GB" sz="1800" dirty="0" err="1">
                <a:effectLst/>
                <a:latin typeface="MV Boli" panose="02000500030200090000" pitchFamily="2" charset="0"/>
              </a:rPr>
              <a:t>FortiCloud's</a:t>
            </a:r>
            <a:r>
              <a:rPr lang="en-GB" sz="1800" dirty="0">
                <a:effectLst/>
                <a:latin typeface="MV Boli" panose="02000500030200090000" pitchFamily="2" charset="0"/>
              </a:rPr>
              <a:t> cloud-based model eliminates the need for ongoing maintenance and hardware upgrades, reducing operational expenses for MSSPs. This reduces the overall cost of delivering a managed service, increasing the likelihood of delivering a profitable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V Boli" panose="02000500030200090000" pitchFamily="2" charset="0"/>
              </a:rPr>
              <a:t>4. Improved Customer Experience: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1800" dirty="0">
                <a:effectLst/>
                <a:latin typeface="MV Boli" panose="02000500030200090000" pitchFamily="2" charset="0"/>
              </a:rPr>
              <a:t>FortiCloud enables small MSSPs to deliver a better customer experience. The platform's simplified management, proactive monitoring, and quick response capabilities allow MSSPs to efficiently address customer needs, provide timely support, and ensure high levels of customer satisfaction.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V Boli" panose="02000500030200090000" pitchFamily="2" charset="0"/>
              </a:rPr>
              <a:t>5. Fabric Integration: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1800" dirty="0">
                <a:effectLst/>
                <a:latin typeface="MV Boli" panose="02000500030200090000" pitchFamily="2" charset="0"/>
              </a:rPr>
              <a:t>FortiCloud seamlessly integrates with other Fortinet solutions and services, offering additional opportunities for small MSSPs. They can leverage the broader Fortinet ecosystem to enhance their service offerings, expand their security capabilities, and provide comprehensive solutions to their customers.</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2800" b="0" i="0" dirty="0">
                <a:solidFill>
                  <a:srgbClr val="374151"/>
                </a:solidFill>
                <a:effectLst/>
                <a:latin typeface="Söhne"/>
              </a:rPr>
              <a:t>For example: FortiCloud integrates seamlessly with FortiGate firewalls, providing centralized management and control. MSSPs can efficiently monitor and configure FortiGate devices through the FortiCloud platform, ensuring consistent policies and security across the network.</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lang="en-GB" sz="2800" b="0" i="0" dirty="0" err="1">
                <a:solidFill>
                  <a:srgbClr val="374151"/>
                </a:solidFill>
                <a:effectLst/>
                <a:latin typeface="Söhne"/>
              </a:rPr>
              <a:t>FortiSandbox</a:t>
            </a:r>
            <a:r>
              <a:rPr lang="en-GB" sz="2800" b="0" i="0" dirty="0">
                <a:solidFill>
                  <a:srgbClr val="374151"/>
                </a:solidFill>
                <a:effectLst/>
                <a:latin typeface="Söhne"/>
              </a:rPr>
              <a:t>: By integrating with </a:t>
            </a:r>
            <a:r>
              <a:rPr lang="en-GB" sz="2800" b="0" i="0" dirty="0" err="1">
                <a:solidFill>
                  <a:srgbClr val="374151"/>
                </a:solidFill>
                <a:effectLst/>
                <a:latin typeface="Söhne"/>
              </a:rPr>
              <a:t>FortiSandbox</a:t>
            </a:r>
            <a:r>
              <a:rPr lang="en-GB" sz="2800" b="0" i="0" dirty="0">
                <a:solidFill>
                  <a:srgbClr val="374151"/>
                </a:solidFill>
                <a:effectLst/>
                <a:latin typeface="Söhne"/>
              </a:rPr>
              <a:t>, FortiCloud enables advanced threat detection and analysis. MSSPs can utilize sandboxing capabilities to identify and mitigate sophisticated threats, enhancing their security offerings and protecting customers from evolving cyber threats.</a:t>
            </a:r>
            <a:endParaRPr lang="en-GB" sz="1800" dirty="0">
              <a:effectLst/>
              <a:latin typeface="MV Boli" panose="02000500030200090000" pitchFamily="2" charset="0"/>
            </a:endParaRPr>
          </a:p>
          <a:p>
            <a:pPr marL="0" marR="0">
              <a:spcBef>
                <a:spcPts val="0"/>
              </a:spcBef>
              <a:spcAft>
                <a:spcPts val="0"/>
              </a:spcAft>
            </a:pPr>
            <a:endParaRPr lang="en-GB" sz="1200" dirty="0">
              <a:effectLst/>
              <a:latin typeface="MV Boli" panose="02000500030200090000" pitchFamily="2" charset="0"/>
            </a:endParaRPr>
          </a:p>
          <a:p>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21</a:t>
            </a:fld>
            <a:endParaRPr lang="en-US" dirty="0"/>
          </a:p>
        </p:txBody>
      </p:sp>
    </p:spTree>
    <p:extLst>
      <p:ext uri="{BB962C8B-B14F-4D97-AF65-F5344CB8AC3E}">
        <p14:creationId xmlns:p14="http://schemas.microsoft.com/office/powerpoint/2010/main" val="243050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74151"/>
                </a:solidFill>
                <a:effectLst/>
                <a:latin typeface="Söhne"/>
              </a:rPr>
              <a:t>The great news about FortiCloud platform is that it is </a:t>
            </a:r>
            <a:r>
              <a:rPr lang="en-GB" b="1" i="0" dirty="0">
                <a:solidFill>
                  <a:srgbClr val="374151"/>
                </a:solidFill>
                <a:effectLst/>
                <a:latin typeface="Söhne"/>
              </a:rPr>
              <a:t>entirely free</a:t>
            </a:r>
            <a:r>
              <a:rPr lang="en-GB" b="0" i="0" dirty="0">
                <a:solidFill>
                  <a:srgbClr val="374151"/>
                </a:solidFill>
                <a:effectLst/>
                <a:latin typeface="Söhne"/>
              </a:rPr>
              <a:t>!</a:t>
            </a:r>
          </a:p>
          <a:p>
            <a:pPr algn="l"/>
            <a:endParaRPr lang="en-GB" b="0" i="0" dirty="0">
              <a:solidFill>
                <a:srgbClr val="374151"/>
              </a:solidFill>
              <a:effectLst/>
              <a:latin typeface="Söhne"/>
            </a:endParaRPr>
          </a:p>
          <a:p>
            <a:pPr algn="l"/>
            <a:r>
              <a:rPr lang="en-GB" b="0" i="0" dirty="0">
                <a:solidFill>
                  <a:srgbClr val="374151"/>
                </a:solidFill>
                <a:effectLst/>
                <a:latin typeface="Söhne"/>
              </a:rPr>
              <a:t>To access your FortiCloud platform, simply visit </a:t>
            </a:r>
            <a:r>
              <a:rPr lang="en-GB" b="0" i="0" u="sng" dirty="0">
                <a:solidFill>
                  <a:srgbClr val="374151"/>
                </a:solidFill>
                <a:effectLst/>
                <a:latin typeface="Söhne"/>
                <a:hlinkClick r:id="rId3"/>
              </a:rPr>
              <a:t>www.forticloud.com</a:t>
            </a:r>
            <a:r>
              <a:rPr lang="en-GB" b="0" i="0" dirty="0">
                <a:solidFill>
                  <a:srgbClr val="374151"/>
                </a:solidFill>
                <a:effectLst/>
                <a:latin typeface="Söhne"/>
              </a:rPr>
              <a:t>. </a:t>
            </a:r>
            <a:br>
              <a:rPr lang="en-GB" b="0" i="0" dirty="0">
                <a:solidFill>
                  <a:srgbClr val="374151"/>
                </a:solidFill>
                <a:effectLst/>
                <a:latin typeface="Söhne"/>
              </a:rPr>
            </a:br>
            <a:endParaRPr lang="en-GB" b="0" i="0" dirty="0">
              <a:solidFill>
                <a:srgbClr val="374151"/>
              </a:solidFill>
              <a:effectLst/>
              <a:latin typeface="Söhne"/>
            </a:endParaRPr>
          </a:p>
          <a:p>
            <a:pPr algn="l"/>
            <a:r>
              <a:rPr lang="en-GB" b="0" i="0" dirty="0">
                <a:solidFill>
                  <a:srgbClr val="374151"/>
                </a:solidFill>
                <a:effectLst/>
                <a:latin typeface="Söhne"/>
              </a:rPr>
              <a:t>If you already have a support portal account, you can seamlessly transition into FortiCloud using your existing login credentials. </a:t>
            </a:r>
          </a:p>
          <a:p>
            <a:pPr algn="l"/>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22</a:t>
            </a:fld>
            <a:endParaRPr lang="en-US" dirty="0"/>
          </a:p>
        </p:txBody>
      </p:sp>
    </p:spTree>
    <p:extLst>
      <p:ext uri="{BB962C8B-B14F-4D97-AF65-F5344CB8AC3E}">
        <p14:creationId xmlns:p14="http://schemas.microsoft.com/office/powerpoint/2010/main" val="2807628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To summarize, FortiCloud improves scalability when you need to manage many FortiGate deployments, saving you time and helping you deliver better customer experience through faster responses and proactive actions.</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23</a:t>
            </a:fld>
            <a:endParaRPr lang="en-US" dirty="0"/>
          </a:p>
        </p:txBody>
      </p:sp>
    </p:spTree>
    <p:extLst>
      <p:ext uri="{BB962C8B-B14F-4D97-AF65-F5344CB8AC3E}">
        <p14:creationId xmlns:p14="http://schemas.microsoft.com/office/powerpoint/2010/main" val="4017228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4572000" cy="2573338"/>
          </a:xfrm>
        </p:spPr>
      </p:sp>
      <p:sp>
        <p:nvSpPr>
          <p:cNvPr id="3" name="Notes Placeholder 2"/>
          <p:cNvSpPr>
            <a:spLocks noGrp="1"/>
          </p:cNvSpPr>
          <p:nvPr>
            <p:ph type="body" idx="1"/>
          </p:nvPr>
        </p:nvSpPr>
        <p:spPr/>
        <p:txBody>
          <a:bodyPr>
            <a:normAutofit fontScale="85000" lnSpcReduction="20000"/>
          </a:bodyPr>
          <a:lstStyle/>
          <a:p>
            <a:pPr lvl="0" algn="l"/>
            <a:r>
              <a:rPr lang="en-US" dirty="0"/>
              <a:t>FortiCloud doesn’t only add value to FortiGate Cloud: it is your MSSP top-layer management platform for all Cloud-based SaaS services .</a:t>
            </a:r>
          </a:p>
          <a:p>
            <a:pPr lvl="0"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lgn="l"/>
            <a:endParaRPr lang="en-US" dirty="0"/>
          </a:p>
          <a:p>
            <a:pPr lvl="0" algn="l"/>
            <a:r>
              <a:rPr lang="en-US" dirty="0"/>
              <a:t>It helps you manage all your FortiGate deployments, from simple NextGen Firewall …</a:t>
            </a:r>
          </a:p>
          <a:p>
            <a:pPr lvl="0"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lgn="l"/>
            <a:endParaRPr lang="en-US" dirty="0"/>
          </a:p>
          <a:p>
            <a:pPr lvl="0" algn="l"/>
            <a:r>
              <a:rPr lang="en-US" dirty="0"/>
              <a:t>… and Unified Threat Protection …</a:t>
            </a:r>
          </a:p>
          <a:p>
            <a:pPr lvl="0"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lgn="l"/>
            <a:endParaRPr lang="en-US" dirty="0"/>
          </a:p>
          <a:p>
            <a:pPr lvl="0" algn="l"/>
            <a:r>
              <a:rPr lang="en-US" dirty="0"/>
              <a:t>… to the management of the whole Secure Office Networking environment, with downstream FortiSwitches, FortiAPs and FortiExtenders.</a:t>
            </a:r>
          </a:p>
          <a:p>
            <a:pPr lvl="0"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lgn="l"/>
            <a:endParaRPr lang="en-US" dirty="0"/>
          </a:p>
          <a:p>
            <a:pPr lvl="0" algn="l"/>
            <a:r>
              <a:rPr lang="en-US" dirty="0"/>
              <a:t>But there are many more Cloud-based SaaS services that benefit from FortiCloud capabilities, with for example FortiClient Cloud, for the management of Endpoint security, FortiSASE </a:t>
            </a:r>
            <a:r>
              <a:rPr lang="en-US" dirty="0" err="1"/>
              <a:t>etc</a:t>
            </a:r>
            <a:r>
              <a:rPr lang="en-US" dirty="0"/>
              <a:t>, </a:t>
            </a:r>
            <a:r>
              <a:rPr lang="en-US" dirty="0" err="1"/>
              <a:t>etc</a:t>
            </a:r>
            <a:r>
              <a:rPr lang="en-US" dirty="0"/>
              <a:t>…</a:t>
            </a:r>
          </a:p>
          <a:p>
            <a:pPr lvl="0" algn="l"/>
            <a:endParaRPr lang="en-US" dirty="0"/>
          </a:p>
          <a:p>
            <a:pPr lvl="0" algn="l"/>
            <a:r>
              <a:rPr lang="en-US" dirty="0"/>
              <a:t>This is a flexible and future-proof platform that will help you expand your managed security services … at your own pace.</a:t>
            </a:r>
          </a:p>
          <a:p>
            <a:pPr lvl="0"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pPr lvl="0" algn="l"/>
            <a:r>
              <a:rPr lang="en-US" dirty="0"/>
              <a:t> </a:t>
            </a:r>
            <a:endParaRPr lang="en-US" sz="1600"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lvl="0"/>
            <a:endParaRPr lang="en-US" dirty="0"/>
          </a:p>
        </p:txBody>
      </p:sp>
      <p:sp>
        <p:nvSpPr>
          <p:cNvPr id="4" name="Slide Number Placeholder 3"/>
          <p:cNvSpPr>
            <a:spLocks noGrp="1"/>
          </p:cNvSpPr>
          <p:nvPr>
            <p:ph type="sldNum" sz="quarter" idx="10"/>
          </p:nvPr>
        </p:nvSpPr>
        <p:spPr/>
        <p:txBody>
          <a:bodyPr/>
          <a:lstStyle/>
          <a:p>
            <a:fld id="{8547E1EE-0039-4797-B978-F453418260D1}" type="slidenum">
              <a:rPr lang="en-US" smtClean="0"/>
              <a:pPr/>
              <a:t>24</a:t>
            </a:fld>
            <a:endParaRPr lang="en-US"/>
          </a:p>
        </p:txBody>
      </p:sp>
    </p:spTree>
    <p:extLst>
      <p:ext uri="{BB962C8B-B14F-4D97-AF65-F5344CB8AC3E}">
        <p14:creationId xmlns:p14="http://schemas.microsoft.com/office/powerpoint/2010/main" val="2209370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Wrapping it up, Fortinet made it easy to start your MSSP journey with Fortinet, with minimal upfront investment and quick time to market.</a:t>
            </a:r>
          </a:p>
          <a:p>
            <a:endParaRPr lang="en-US" noProof="0" dirty="0"/>
          </a:p>
          <a:p>
            <a:r>
              <a:rPr lang="en-US" noProof="0" dirty="0"/>
              <a:t>With this, you can build your MSSP strategy </a:t>
            </a:r>
            <a:r>
              <a:rPr lang="en-US" b="1" noProof="0" dirty="0"/>
              <a:t>at your own pace </a:t>
            </a:r>
            <a:r>
              <a:rPr lang="en-US" noProof="0" dirty="0"/>
              <a:t>and generate </a:t>
            </a:r>
            <a:r>
              <a:rPr lang="en-US" b="1" noProof="0" dirty="0"/>
              <a:t>more profitable Business </a:t>
            </a:r>
            <a:r>
              <a:rPr lang="en-US" noProof="0" dirty="0"/>
              <a:t>while increasing Customer loyalty.</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25</a:t>
            </a:fld>
            <a:endParaRPr lang="en-US" dirty="0"/>
          </a:p>
        </p:txBody>
      </p:sp>
    </p:spTree>
    <p:extLst>
      <p:ext uri="{BB962C8B-B14F-4D97-AF65-F5344CB8AC3E}">
        <p14:creationId xmlns:p14="http://schemas.microsoft.com/office/powerpoint/2010/main" val="3121806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a:p>
            <a:r>
              <a:rPr lang="en-US" noProof="0" dirty="0"/>
              <a:t>Let’s now have a look at your MSSP journey with Fortinet Engage Partner Program.</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26</a:t>
            </a:fld>
            <a:endParaRPr lang="en-US" dirty="0"/>
          </a:p>
        </p:txBody>
      </p:sp>
    </p:spTree>
    <p:extLst>
      <p:ext uri="{BB962C8B-B14F-4D97-AF65-F5344CB8AC3E}">
        <p14:creationId xmlns:p14="http://schemas.microsoft.com/office/powerpoint/2010/main" val="28600210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74151"/>
                </a:solidFill>
                <a:effectLst/>
                <a:latin typeface="Söhne"/>
              </a:rPr>
              <a:t>Fortinet Partner Program recognizes your commitment to engage on an MSSP journey with Fortinet with the MSSP Business Model.</a:t>
            </a:r>
          </a:p>
          <a:p>
            <a:pPr algn="l"/>
            <a:endParaRPr lang="en-GB" b="0" i="0" dirty="0">
              <a:solidFill>
                <a:srgbClr val="374151"/>
              </a:solidFill>
              <a:effectLst/>
              <a:latin typeface="Söhne"/>
            </a:endParaRPr>
          </a:p>
          <a:p>
            <a:pPr algn="l"/>
            <a:r>
              <a:rPr lang="en-GB" b="0" i="0" dirty="0">
                <a:solidFill>
                  <a:srgbClr val="374151"/>
                </a:solidFill>
                <a:effectLst/>
                <a:latin typeface="Söhne"/>
              </a:rPr>
              <a:t>Being recognized as an MSSP within our Engage Partner Program distinguishes you from simple Integrators and showcases your dedication to delivering specialized security services.   In other words, it helps establish your identity and reputation in the market.</a:t>
            </a:r>
          </a:p>
          <a:p>
            <a:pPr algn="l"/>
            <a:endParaRPr lang="en-GB" b="0" i="0" dirty="0">
              <a:solidFill>
                <a:srgbClr val="374151"/>
              </a:solidFill>
              <a:effectLst/>
              <a:latin typeface="Söhne"/>
            </a:endParaRPr>
          </a:p>
          <a:p>
            <a:pPr algn="l"/>
            <a:r>
              <a:rPr lang="en-GB" b="0" i="0" u="sng" dirty="0">
                <a:solidFill>
                  <a:srgbClr val="374151"/>
                </a:solidFill>
                <a:effectLst/>
                <a:latin typeface="Söhne"/>
              </a:rPr>
              <a:t>Key Requirements:</a:t>
            </a:r>
          </a:p>
          <a:p>
            <a:pPr algn="l"/>
            <a:r>
              <a:rPr lang="en-GB" b="0" i="0" dirty="0">
                <a:solidFill>
                  <a:srgbClr val="374151"/>
                </a:solidFill>
                <a:effectLst/>
                <a:latin typeface="Söhne"/>
              </a:rPr>
              <a:t>For </a:t>
            </a:r>
            <a:r>
              <a:rPr lang="en-GB" b="1" i="0" dirty="0">
                <a:solidFill>
                  <a:srgbClr val="374151"/>
                </a:solidFill>
                <a:effectLst/>
                <a:latin typeface="Söhne"/>
              </a:rPr>
              <a:t>Advocate Partners</a:t>
            </a:r>
            <a:r>
              <a:rPr lang="en-GB" b="0" i="0" dirty="0">
                <a:solidFill>
                  <a:srgbClr val="374151"/>
                </a:solidFill>
                <a:effectLst/>
                <a:latin typeface="Söhne"/>
              </a:rPr>
              <a:t>, the </a:t>
            </a:r>
            <a:r>
              <a:rPr lang="en-GB" b="1" i="0" dirty="0">
                <a:solidFill>
                  <a:srgbClr val="374151"/>
                </a:solidFill>
                <a:effectLst/>
                <a:latin typeface="Söhne"/>
              </a:rPr>
              <a:t>technical</a:t>
            </a:r>
            <a:r>
              <a:rPr lang="en-GB" b="0" i="0" dirty="0">
                <a:solidFill>
                  <a:srgbClr val="374151"/>
                </a:solidFill>
                <a:effectLst/>
                <a:latin typeface="Söhne"/>
              </a:rPr>
              <a:t> requirements is the same as for the Integrator Business Model:  achieve </a:t>
            </a:r>
            <a:r>
              <a:rPr lang="en-GB" b="1" i="0" dirty="0">
                <a:solidFill>
                  <a:srgbClr val="374151"/>
                </a:solidFill>
                <a:effectLst/>
                <a:latin typeface="Söhne"/>
              </a:rPr>
              <a:t>1 x Fortinet Certified Fundamentals </a:t>
            </a:r>
            <a:r>
              <a:rPr lang="en-GB" b="0" i="0" dirty="0">
                <a:solidFill>
                  <a:srgbClr val="374151"/>
                </a:solidFill>
                <a:effectLst/>
                <a:latin typeface="Söhne"/>
              </a:rPr>
              <a:t>certification.</a:t>
            </a:r>
          </a:p>
          <a:p>
            <a:pPr algn="l"/>
            <a:r>
              <a:rPr lang="en-GB" b="0" i="0" dirty="0">
                <a:solidFill>
                  <a:srgbClr val="374151"/>
                </a:solidFill>
                <a:effectLst/>
                <a:latin typeface="Söhne"/>
              </a:rPr>
              <a:t>Fortinet will also ask you to fill-in an </a:t>
            </a:r>
            <a:r>
              <a:rPr lang="en-GB" b="1" i="0" dirty="0">
                <a:solidFill>
                  <a:srgbClr val="374151"/>
                </a:solidFill>
                <a:effectLst/>
                <a:latin typeface="Söhne"/>
              </a:rPr>
              <a:t>MSSP Eligibility Survey</a:t>
            </a:r>
            <a:r>
              <a:rPr lang="en-GB" b="0" i="0" dirty="0">
                <a:solidFill>
                  <a:srgbClr val="374151"/>
                </a:solidFill>
                <a:effectLst/>
                <a:latin typeface="Söhne"/>
              </a:rPr>
              <a:t>, where you will need to confirm that a certain </a:t>
            </a:r>
            <a:r>
              <a:rPr lang="en-GB" b="1" i="0" dirty="0">
                <a:solidFill>
                  <a:srgbClr val="374151"/>
                </a:solidFill>
                <a:effectLst/>
                <a:latin typeface="Söhne"/>
              </a:rPr>
              <a:t>percentage of your revenues comes from Services</a:t>
            </a:r>
            <a:r>
              <a:rPr lang="en-GB" b="0" i="0" dirty="0">
                <a:solidFill>
                  <a:srgbClr val="374151"/>
                </a:solidFill>
                <a:effectLst/>
                <a:latin typeface="Söhne"/>
              </a:rPr>
              <a:t>.</a:t>
            </a:r>
          </a:p>
          <a:p>
            <a:pPr algn="l"/>
            <a:endParaRPr lang="en-GB" b="0" i="0" dirty="0">
              <a:solidFill>
                <a:srgbClr val="374151"/>
              </a:solidFill>
              <a:effectLst/>
              <a:latin typeface="Söhne"/>
            </a:endParaRPr>
          </a:p>
          <a:p>
            <a:pPr algn="l"/>
            <a:r>
              <a:rPr lang="en-GB" b="0" i="0" dirty="0">
                <a:solidFill>
                  <a:srgbClr val="374151"/>
                </a:solidFill>
                <a:effectLst/>
                <a:latin typeface="Söhne"/>
              </a:rPr>
              <a:t>By joining the Advocate MSSP community, you will benefit from tailored communication and gain access to a network of like-minded partners focused on managed security services. This community provides opportunities for collaboration, knowledge sharing, and learning from industry experts. </a:t>
            </a:r>
          </a:p>
          <a:p>
            <a:pPr algn="l"/>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Söhne"/>
              </a:rPr>
              <a:t>And by embracing this opportunity to grow and thrive in the managed security services market with Fortinet, you will soon become eligible for the </a:t>
            </a:r>
            <a:r>
              <a:rPr lang="en-GB" b="1" i="0" dirty="0">
                <a:effectLst/>
                <a:latin typeface="Söhne"/>
              </a:rPr>
              <a:t>Select level</a:t>
            </a:r>
            <a:r>
              <a:rPr lang="en-GB" b="0" i="0" dirty="0">
                <a:effectLst/>
                <a:latin typeface="Söhne"/>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sng"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27</a:t>
            </a:fld>
            <a:endParaRPr lang="en-US" dirty="0"/>
          </a:p>
        </p:txBody>
      </p:sp>
    </p:spTree>
    <p:extLst>
      <p:ext uri="{BB962C8B-B14F-4D97-AF65-F5344CB8AC3E}">
        <p14:creationId xmlns:p14="http://schemas.microsoft.com/office/powerpoint/2010/main" val="722919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u="sng" dirty="0">
              <a:solidFill>
                <a:srgbClr val="374151"/>
              </a:solidFill>
              <a:effectLst/>
              <a:latin typeface="Söhne"/>
            </a:endParaRPr>
          </a:p>
          <a:p>
            <a:pPr algn="l"/>
            <a:r>
              <a:rPr lang="en-GB" b="0" i="0" dirty="0">
                <a:effectLst/>
                <a:latin typeface="Söhne"/>
              </a:rPr>
              <a:t>The </a:t>
            </a:r>
            <a:r>
              <a:rPr lang="en-GB" b="1" i="0" dirty="0">
                <a:effectLst/>
                <a:latin typeface="Söhne"/>
              </a:rPr>
              <a:t>Select level </a:t>
            </a:r>
            <a:r>
              <a:rPr lang="en-GB" b="0" i="0" dirty="0">
                <a:effectLst/>
                <a:latin typeface="Söhne"/>
              </a:rPr>
              <a:t>offers enhanced resources, deeper engagement, and a broader scope to differentiate yourself in the market. </a:t>
            </a:r>
          </a:p>
          <a:p>
            <a:pPr algn="l"/>
            <a:endParaRPr lang="en-GB" b="0" i="0" dirty="0">
              <a:solidFill>
                <a:srgbClr val="374151"/>
              </a:solidFill>
              <a:effectLst/>
              <a:latin typeface="Söhne"/>
            </a:endParaRPr>
          </a:p>
          <a:p>
            <a:pPr algn="l"/>
            <a:r>
              <a:rPr lang="en-GB" b="0" i="0" dirty="0">
                <a:solidFill>
                  <a:srgbClr val="374151"/>
                </a:solidFill>
                <a:effectLst/>
                <a:latin typeface="Söhne"/>
              </a:rPr>
              <a:t>The benefits associated with this level are designed to support and enhance your core offering, enabling you to provide even greater value to your customers.</a:t>
            </a:r>
          </a:p>
          <a:p>
            <a:pPr algn="l"/>
            <a:endParaRPr lang="en-GB" b="0" i="0" dirty="0">
              <a:solidFill>
                <a:srgbClr val="374151"/>
              </a:solidFill>
              <a:effectLst/>
              <a:latin typeface="Söhne"/>
            </a:endParaRPr>
          </a:p>
          <a:p>
            <a:pPr algn="l"/>
            <a:r>
              <a:rPr lang="en-GB" b="0" i="0" u="sng" dirty="0">
                <a:solidFill>
                  <a:srgbClr val="374151"/>
                </a:solidFill>
                <a:effectLst/>
                <a:latin typeface="Söhne"/>
              </a:rPr>
              <a:t>Key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To achieve </a:t>
            </a:r>
            <a:r>
              <a:rPr lang="en-GB" b="1" i="0" dirty="0">
                <a:solidFill>
                  <a:srgbClr val="374151"/>
                </a:solidFill>
                <a:effectLst/>
                <a:latin typeface="Söhne"/>
              </a:rPr>
              <a:t>Select MSSP </a:t>
            </a:r>
            <a:r>
              <a:rPr lang="en-GB" b="0" i="0" dirty="0">
                <a:solidFill>
                  <a:srgbClr val="374151"/>
                </a:solidFill>
                <a:effectLst/>
                <a:latin typeface="Söhne"/>
              </a:rPr>
              <a:t>status, there are a few key requirements that demonstrate your readiness and commitment to excellence.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These requirements include </a:t>
            </a:r>
            <a:r>
              <a:rPr lang="en-GB" b="1" i="0" dirty="0">
                <a:solidFill>
                  <a:srgbClr val="374151"/>
                </a:solidFill>
                <a:effectLst/>
                <a:latin typeface="Söhne"/>
              </a:rPr>
              <a:t>meeting specific revenue thresholds</a:t>
            </a:r>
            <a:r>
              <a:rPr lang="en-GB" b="0" i="0" dirty="0">
                <a:solidFill>
                  <a:srgbClr val="374151"/>
                </a:solidFill>
                <a:effectLst/>
                <a:latin typeface="Söhne"/>
              </a:rPr>
              <a:t>, developing a </a:t>
            </a:r>
            <a:r>
              <a:rPr lang="en-GB" b="1" i="0" dirty="0">
                <a:solidFill>
                  <a:srgbClr val="374151"/>
                </a:solidFill>
                <a:effectLst/>
                <a:latin typeface="Söhne"/>
              </a:rPr>
              <a:t>comprehensive business plan</a:t>
            </a:r>
            <a:r>
              <a:rPr lang="en-GB" b="0" i="0" dirty="0">
                <a:solidFill>
                  <a:srgbClr val="374151"/>
                </a:solidFill>
                <a:effectLst/>
                <a:latin typeface="Söhne"/>
              </a:rPr>
              <a:t>, and obtaining at least one core </a:t>
            </a:r>
            <a:r>
              <a:rPr lang="en-GB" b="1" i="0" dirty="0">
                <a:solidFill>
                  <a:srgbClr val="374151"/>
                </a:solidFill>
                <a:effectLst/>
                <a:latin typeface="Söhne"/>
              </a:rPr>
              <a:t>NSE</a:t>
            </a:r>
            <a:r>
              <a:rPr lang="en-GB" b="0" i="0" dirty="0">
                <a:solidFill>
                  <a:srgbClr val="374151"/>
                </a:solidFill>
                <a:effectLst/>
                <a:latin typeface="Söhne"/>
              </a:rPr>
              <a:t> certification in </a:t>
            </a:r>
            <a:r>
              <a:rPr lang="en-GB" b="1" i="0" dirty="0">
                <a:solidFill>
                  <a:srgbClr val="374151"/>
                </a:solidFill>
                <a:effectLst/>
                <a:latin typeface="Söhne"/>
              </a:rPr>
              <a:t>Network Security </a:t>
            </a:r>
            <a:r>
              <a:rPr lang="en-GB" b="0" i="0" dirty="0">
                <a:solidFill>
                  <a:srgbClr val="374151"/>
                </a:solidFill>
                <a:effectLst/>
                <a:latin typeface="Söhne"/>
              </a:rPr>
              <a:t>and </a:t>
            </a:r>
            <a:r>
              <a:rPr lang="en-GB" b="1" i="0" dirty="0">
                <a:solidFill>
                  <a:srgbClr val="374151"/>
                </a:solidFill>
                <a:effectLst/>
                <a:latin typeface="Söhne"/>
              </a:rPr>
              <a:t>Security Operations</a:t>
            </a:r>
            <a:r>
              <a:rPr lang="en-GB" b="0" i="0" dirty="0">
                <a:solidFill>
                  <a:srgbClr val="374151"/>
                </a:solidFill>
                <a:effectLst/>
                <a:latin typeface="Söhne"/>
              </a:rPr>
              <a:t>.</a:t>
            </a:r>
          </a:p>
          <a:p>
            <a:pPr algn="l"/>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sng" dirty="0">
                <a:solidFill>
                  <a:srgbClr val="374151"/>
                </a:solidFill>
                <a:effectLst/>
                <a:latin typeface="Söhne"/>
              </a:rPr>
              <a:t>Key Benefits:</a:t>
            </a:r>
            <a:endParaRPr lang="en-GB" b="0" i="0" dirty="0">
              <a:solidFill>
                <a:srgbClr val="374151"/>
              </a:solidFill>
              <a:effectLst/>
              <a:latin typeface="Söhne"/>
            </a:endParaRPr>
          </a:p>
          <a:p>
            <a:pPr algn="l"/>
            <a:r>
              <a:rPr lang="en-GB" b="0" i="0" dirty="0">
                <a:solidFill>
                  <a:srgbClr val="374151"/>
                </a:solidFill>
                <a:effectLst/>
                <a:latin typeface="Söhne"/>
              </a:rPr>
              <a:t>Upon attaining Select MSSP status, you unlock a range of key benefits that will further empower your business:</a:t>
            </a:r>
          </a:p>
          <a:p>
            <a:pPr marL="228600" indent="-228600" algn="l">
              <a:buFont typeface="+mj-lt"/>
              <a:buAutoNum type="arabicPeriod"/>
            </a:pPr>
            <a:r>
              <a:rPr lang="en-GB" b="1" i="0" dirty="0">
                <a:solidFill>
                  <a:srgbClr val="374151"/>
                </a:solidFill>
                <a:effectLst/>
                <a:latin typeface="Söhne"/>
              </a:rPr>
              <a:t>Additional Discount,</a:t>
            </a:r>
            <a:r>
              <a:rPr lang="en-GB" b="0" i="0" dirty="0">
                <a:solidFill>
                  <a:srgbClr val="374151"/>
                </a:solidFill>
                <a:effectLst/>
                <a:latin typeface="Söhne"/>
              </a:rPr>
              <a:t> providing your greater margins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0" i="0" dirty="0">
                <a:solidFill>
                  <a:srgbClr val="374151"/>
                </a:solidFill>
                <a:effectLst/>
                <a:latin typeface="Söhne"/>
              </a:rPr>
              <a:t>Eligible for </a:t>
            </a:r>
            <a:r>
              <a:rPr lang="en-GB" b="1" i="0" dirty="0">
                <a:solidFill>
                  <a:srgbClr val="374151"/>
                </a:solidFill>
                <a:effectLst/>
                <a:latin typeface="Söhne"/>
              </a:rPr>
              <a:t>Specialization</a:t>
            </a:r>
            <a:r>
              <a:rPr lang="en-GB" b="0" i="0" dirty="0">
                <a:solidFill>
                  <a:srgbClr val="374151"/>
                </a:solidFill>
                <a:effectLst/>
                <a:latin typeface="Söhne"/>
              </a:rPr>
              <a:t>, allowing you to differentiate yourself in specific areas and further elevate your expertise.</a:t>
            </a:r>
          </a:p>
          <a:p>
            <a:pPr marL="228600" indent="-228600" algn="l">
              <a:buFont typeface="+mj-lt"/>
              <a:buAutoNum type="arabicPeriod"/>
            </a:pPr>
            <a:r>
              <a:rPr lang="en-GB" b="1" i="0" dirty="0">
                <a:solidFill>
                  <a:srgbClr val="374151"/>
                </a:solidFill>
                <a:effectLst/>
                <a:latin typeface="Söhne"/>
              </a:rPr>
              <a:t>Technical Support Privileges</a:t>
            </a:r>
            <a:r>
              <a:rPr lang="en-GB" b="0" i="0" dirty="0">
                <a:solidFill>
                  <a:srgbClr val="374151"/>
                </a:solidFill>
                <a:effectLst/>
                <a:latin typeface="Söhne"/>
              </a:rPr>
              <a:t>, ensuring that you have access to expert guidance and assistance whenever you need it.</a:t>
            </a:r>
          </a:p>
          <a:p>
            <a:pPr marL="228600" indent="-228600" algn="l">
              <a:buFont typeface="+mj-lt"/>
              <a:buAutoNum type="arabicPeriod"/>
            </a:pPr>
            <a:r>
              <a:rPr lang="en-GB" b="0" i="0" dirty="0">
                <a:solidFill>
                  <a:srgbClr val="374151"/>
                </a:solidFill>
                <a:effectLst/>
                <a:latin typeface="Söhne"/>
              </a:rPr>
              <a:t>Eligibility for </a:t>
            </a:r>
            <a:r>
              <a:rPr lang="en-GB" b="1" i="0" dirty="0">
                <a:solidFill>
                  <a:srgbClr val="374151"/>
                </a:solidFill>
                <a:effectLst/>
                <a:latin typeface="Söhne"/>
              </a:rPr>
              <a:t>Consumption Programs</a:t>
            </a:r>
            <a:r>
              <a:rPr lang="en-GB" b="0" i="0" dirty="0">
                <a:solidFill>
                  <a:srgbClr val="374151"/>
                </a:solidFill>
                <a:effectLst/>
                <a:latin typeface="Söhne"/>
              </a:rPr>
              <a:t>, offering innovative pricing models and flexible deployment options to meet the evolving needs of your customers.</a:t>
            </a:r>
            <a:endParaRPr lang="en-GB" b="0" i="0" dirty="0">
              <a:solidFill>
                <a:schemeClr val="tx1"/>
              </a:solidFill>
              <a:effectLst/>
              <a:latin typeface="Söhne"/>
            </a:endParaRPr>
          </a:p>
          <a:p>
            <a:pPr marL="228600" indent="-228600" algn="l">
              <a:buFont typeface="+mj-lt"/>
              <a:buAutoNum type="arabicPeriod"/>
            </a:pPr>
            <a:r>
              <a:rPr lang="en-GB" b="1" i="0" dirty="0">
                <a:solidFill>
                  <a:srgbClr val="374151"/>
                </a:solidFill>
                <a:effectLst/>
                <a:latin typeface="Söhne"/>
              </a:rPr>
              <a:t>Free FortiCloud Premium License</a:t>
            </a:r>
            <a:r>
              <a:rPr lang="en-GB" b="0" i="0" dirty="0">
                <a:solidFill>
                  <a:srgbClr val="374151"/>
                </a:solidFill>
                <a:effectLst/>
                <a:latin typeface="Söhne"/>
              </a:rPr>
              <a:t>, providing you with advanced capabilities for managing and securing your customers' networks.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As you can see, transitioning to the Select MSSP level brings significant advantages and opens new avenues for growth and success.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Let’s have a look at the benefits that you will get from your free FortiCloud Premium licence.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28</a:t>
            </a:fld>
            <a:endParaRPr lang="en-US" dirty="0"/>
          </a:p>
        </p:txBody>
      </p:sp>
    </p:spTree>
    <p:extLst>
      <p:ext uri="{BB962C8B-B14F-4D97-AF65-F5344CB8AC3E}">
        <p14:creationId xmlns:p14="http://schemas.microsoft.com/office/powerpoint/2010/main" val="3795848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FortiCloud Premium unlocks capabilities that will help you develop advanced MSSP Services.</a:t>
            </a:r>
          </a:p>
          <a:p>
            <a:endParaRPr lang="en-US" noProof="0" dirty="0"/>
          </a:p>
          <a:p>
            <a:r>
              <a:rPr lang="en-US" noProof="0" dirty="0"/>
              <a:t>The most important is the capability to activate free trials, on-demand, for additional cloud-based SaaS services beyond FortiGate Cloud.</a:t>
            </a:r>
            <a:br>
              <a:rPr lang="en-US" noProof="0" dirty="0"/>
            </a:br>
            <a:r>
              <a:rPr lang="en-US" noProof="0" dirty="0"/>
              <a:t>This is where the full strength of FortiCloud as a central management platform for all Fortinet SaaS services comes into play.</a:t>
            </a:r>
          </a:p>
          <a:p>
            <a:endParaRPr lang="en-US" noProof="0" dirty="0"/>
          </a:p>
          <a:p>
            <a:r>
              <a:rPr lang="en-US" noProof="0" dirty="0"/>
              <a:t>For example, you can activate free trials of:</a:t>
            </a:r>
            <a:br>
              <a:rPr lang="en-US" noProof="0" dirty="0"/>
            </a:br>
            <a:endParaRPr lang="en-US" noProof="0" dirty="0"/>
          </a:p>
          <a:p>
            <a:pPr marL="171450" indent="-171450">
              <a:buFontTx/>
              <a:buChar char="-"/>
            </a:pPr>
            <a:r>
              <a:rPr lang="en-US" b="1" noProof="0" dirty="0"/>
              <a:t>FortiClient Cloud</a:t>
            </a:r>
            <a:r>
              <a:rPr lang="en-US" noProof="0" dirty="0"/>
              <a:t>, which will enable you to easily deploy and manage FortiClient (trial limited to 3 Endpoints)</a:t>
            </a:r>
            <a:br>
              <a:rPr lang="en-US" noProof="0" dirty="0"/>
            </a:br>
            <a:r>
              <a:rPr lang="en-US" noProof="0" dirty="0"/>
              <a:t> </a:t>
            </a:r>
          </a:p>
          <a:p>
            <a:pPr marL="171450" indent="-171450">
              <a:buFontTx/>
              <a:buChar char="-"/>
            </a:pPr>
            <a:r>
              <a:rPr lang="en-US" sz="1200" b="1" i="0" kern="1200" dirty="0">
                <a:solidFill>
                  <a:schemeClr val="tx1"/>
                </a:solidFill>
                <a:effectLst/>
                <a:latin typeface="Arial" panose="020B0604020202020204" pitchFamily="34" charset="0"/>
                <a:ea typeface="+mn-ea"/>
                <a:cs typeface="+mn-cs"/>
              </a:rPr>
              <a:t>FortiPhish Cloud</a:t>
            </a:r>
            <a:r>
              <a:rPr lang="en-US" sz="1200" b="0" i="0" kern="1200" dirty="0">
                <a:solidFill>
                  <a:schemeClr val="tx1"/>
                </a:solidFill>
                <a:effectLst/>
                <a:latin typeface="Arial" panose="020B0604020202020204" pitchFamily="34" charset="0"/>
                <a:ea typeface="+mn-ea"/>
                <a:cs typeface="+mn-cs"/>
              </a:rPr>
              <a:t>, a phishing simulation service providing regular testing against real-world simulated phishing threats, </a:t>
            </a:r>
            <a:br>
              <a:rPr lang="en-US" sz="1200" b="0" i="0" kern="1200" dirty="0">
                <a:solidFill>
                  <a:schemeClr val="tx1"/>
                </a:solidFill>
                <a:effectLst/>
                <a:latin typeface="Arial" panose="020B0604020202020204" pitchFamily="34" charset="0"/>
                <a:ea typeface="+mn-ea"/>
                <a:cs typeface="+mn-cs"/>
              </a:rPr>
            </a:br>
            <a:r>
              <a:rPr lang="en-US" sz="1200" b="0" i="0" kern="1200" dirty="0">
                <a:solidFill>
                  <a:schemeClr val="tx1"/>
                </a:solidFill>
                <a:effectLst/>
                <a:latin typeface="Arial" panose="020B0604020202020204" pitchFamily="34" charset="0"/>
                <a:ea typeface="+mn-ea"/>
                <a:cs typeface="+mn-cs"/>
              </a:rPr>
              <a:t>to increase awareness of the risk posed by malicious emails and social engineering (trial limited to 30 mailboxes).</a:t>
            </a:r>
            <a:r>
              <a:rPr lang="en-US" dirty="0"/>
              <a:t> </a:t>
            </a:r>
            <a:br>
              <a:rPr lang="en-US" dirty="0"/>
            </a:br>
            <a:endParaRPr lang="en-US" sz="1200" b="0" i="0" kern="1200" noProof="0" dirty="0">
              <a:solidFill>
                <a:schemeClr val="tx1"/>
              </a:solidFill>
              <a:effectLst/>
              <a:latin typeface="Arial" panose="020B0604020202020204" pitchFamily="34" charset="0"/>
              <a:ea typeface="+mn-ea"/>
              <a:cs typeface="+mn-cs"/>
            </a:endParaRPr>
          </a:p>
          <a:p>
            <a:pPr marL="171450" indent="-171450">
              <a:buFontTx/>
              <a:buChar char="-"/>
            </a:pPr>
            <a:r>
              <a:rPr lang="en-US" sz="1200" b="1" i="0" kern="1200" noProof="0" dirty="0">
                <a:solidFill>
                  <a:schemeClr val="tx1"/>
                </a:solidFill>
                <a:effectLst/>
                <a:latin typeface="Arial" panose="020B0604020202020204" pitchFamily="34" charset="0"/>
                <a:ea typeface="+mn-ea"/>
                <a:cs typeface="+mn-cs"/>
              </a:rPr>
              <a:t>FortiPenTest</a:t>
            </a:r>
            <a:r>
              <a:rPr lang="en-US" sz="1200" b="0" i="0" kern="1200" noProof="0" dirty="0">
                <a:solidFill>
                  <a:schemeClr val="tx1"/>
                </a:solidFill>
                <a:effectLst/>
                <a:latin typeface="Arial" panose="020B0604020202020204" pitchFamily="34" charset="0"/>
                <a:ea typeface="+mn-ea"/>
                <a:cs typeface="+mn-cs"/>
              </a:rPr>
              <a:t>, which </a:t>
            </a:r>
            <a:r>
              <a:rPr lang="en-US" sz="1200" b="0" i="0" kern="1200" dirty="0">
                <a:solidFill>
                  <a:schemeClr val="tx1"/>
                </a:solidFill>
                <a:effectLst/>
                <a:latin typeface="Arial" panose="020B0604020202020204" pitchFamily="34" charset="0"/>
                <a:ea typeface="+mn-ea"/>
                <a:cs typeface="+mn-cs"/>
              </a:rPr>
              <a:t>runs a series of tests and attacks to determine what vulnerabilities a target IP address or Domain Name is susceptible to (trials for unlimited quick scan of 1 asset)</a:t>
            </a:r>
            <a:r>
              <a:rPr lang="en-US" dirty="0"/>
              <a:t> </a:t>
            </a:r>
          </a:p>
          <a:p>
            <a:pPr marL="0" indent="0">
              <a:buFontTx/>
              <a:buNone/>
            </a:pPr>
            <a:endParaRPr lang="en-US" dirty="0"/>
          </a:p>
          <a:p>
            <a:pPr marL="171450" indent="-171450">
              <a:buFontTx/>
              <a:buChar char="-"/>
            </a:pPr>
            <a:r>
              <a:rPr lang="en-US" b="1" dirty="0"/>
              <a:t>FortiCNP Cloud</a:t>
            </a:r>
            <a:r>
              <a:rPr lang="en-US" dirty="0"/>
              <a:t>, </a:t>
            </a:r>
            <a:r>
              <a:rPr lang="en-US" sz="1200" b="0" i="0" kern="1200" dirty="0">
                <a:solidFill>
                  <a:schemeClr val="tx1"/>
                </a:solidFill>
                <a:effectLst/>
                <a:latin typeface="Arial" panose="020B0604020202020204" pitchFamily="34" charset="0"/>
                <a:ea typeface="+mn-ea"/>
                <a:cs typeface="+mn-cs"/>
              </a:rPr>
              <a:t>a comprehensive Cloud security solution that helps identify and prioritize the most critical Cloud security issues, with actionable insights to help teams effectively manage cloud risk.</a:t>
            </a:r>
            <a:br>
              <a:rPr lang="en-US" sz="1200" b="0" i="0" kern="1200" dirty="0">
                <a:solidFill>
                  <a:schemeClr val="tx1"/>
                </a:solidFill>
                <a:effectLst/>
                <a:latin typeface="Arial" panose="020B0604020202020204" pitchFamily="34" charset="0"/>
                <a:ea typeface="+mn-ea"/>
                <a:cs typeface="+mn-cs"/>
              </a:rPr>
            </a:br>
            <a:r>
              <a:rPr lang="en-US" sz="1200" b="0" i="0" kern="1200" dirty="0">
                <a:solidFill>
                  <a:schemeClr val="tx1"/>
                </a:solidFill>
                <a:effectLst/>
                <a:latin typeface="Arial" panose="020B0604020202020204" pitchFamily="34" charset="0"/>
                <a:ea typeface="+mn-ea"/>
                <a:cs typeface="+mn-cs"/>
              </a:rPr>
              <a:t>(trial for up to 100 Virtual Machines and 100 GB data)</a:t>
            </a:r>
          </a:p>
          <a:p>
            <a:pPr marL="0" indent="0">
              <a:buFontTx/>
              <a:buNone/>
            </a:pPr>
            <a:r>
              <a:rPr lang="en-US" dirty="0"/>
              <a:t> </a:t>
            </a:r>
          </a:p>
          <a:p>
            <a:pPr marL="171450" indent="-171450">
              <a:buFontTx/>
              <a:buChar char="-"/>
            </a:pPr>
            <a:r>
              <a:rPr lang="en-US" b="1" dirty="0"/>
              <a:t>FortiLAN Cloud</a:t>
            </a:r>
            <a:r>
              <a:rPr lang="en-US" dirty="0"/>
              <a:t>, offering zero touch deployment, configuration management, reporting and analytics for standalone FortiAP and FortiSwitches deployments , when they are not downstream a FortiGate device (trial for </a:t>
            </a:r>
            <a:r>
              <a:rPr lang="en-US" sz="1200" b="0" i="0" kern="1200" dirty="0">
                <a:solidFill>
                  <a:schemeClr val="tx1"/>
                </a:solidFill>
                <a:effectLst/>
                <a:latin typeface="Arial" panose="020B0604020202020204" pitchFamily="34" charset="0"/>
                <a:ea typeface="+mn-ea"/>
                <a:cs typeface="+mn-cs"/>
              </a:rPr>
              <a:t>3 devices of each type)</a:t>
            </a:r>
          </a:p>
          <a:p>
            <a:pPr marL="171450" indent="-171450">
              <a:buFontTx/>
              <a:buChar char="-"/>
            </a:pPr>
            <a:endParaRPr lang="en-US" sz="1200" b="0" i="0" kern="1200" dirty="0">
              <a:solidFill>
                <a:schemeClr val="tx1"/>
              </a:solidFill>
              <a:effectLst/>
              <a:latin typeface="Arial" panose="020B0604020202020204" pitchFamily="34" charset="0"/>
              <a:ea typeface="+mn-ea"/>
              <a:cs typeface="+mn-cs"/>
            </a:endParaRPr>
          </a:p>
          <a:p>
            <a:pPr marL="171450" indent="-171450">
              <a:buFontTx/>
              <a:buChar char="-"/>
            </a:pPr>
            <a:r>
              <a:rPr lang="en-US" sz="1200" b="1" i="0" kern="1200" dirty="0">
                <a:solidFill>
                  <a:schemeClr val="tx1"/>
                </a:solidFill>
                <a:effectLst/>
                <a:latin typeface="Arial" panose="020B0604020202020204" pitchFamily="34" charset="0"/>
                <a:ea typeface="+mn-ea"/>
                <a:cs typeface="+mn-cs"/>
              </a:rPr>
              <a:t>FortiExtender Cloud</a:t>
            </a:r>
            <a:r>
              <a:rPr lang="en-US" sz="1200" b="0" i="0" kern="1200" dirty="0">
                <a:solidFill>
                  <a:schemeClr val="tx1"/>
                </a:solidFill>
                <a:effectLst/>
                <a:latin typeface="Arial" panose="020B0604020202020204" pitchFamily="34" charset="0"/>
                <a:ea typeface="+mn-ea"/>
                <a:cs typeface="+mn-cs"/>
              </a:rPr>
              <a:t>, </a:t>
            </a:r>
            <a:r>
              <a:rPr lang="en-US" dirty="0"/>
              <a:t>offering zero touch deployment, configuration management, reporting and analytics for standalone FortiExtender deployments, when they are not downstream a FortiGate device (trial for 3 FortiExtender devices)</a:t>
            </a:r>
            <a:br>
              <a:rPr lang="en-US" dirty="0"/>
            </a:b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It also unlocks the capability to manage advanced solutions (licenses for these solutions will still be required, it is only the management capability from FortiCloud that is unlocked):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noProof="0" dirty="0" err="1"/>
              <a:t>FortiSandbox</a:t>
            </a:r>
            <a:r>
              <a:rPr lang="en-US" b="1" noProof="0" dirty="0"/>
              <a:t> Cloud</a:t>
            </a:r>
            <a:r>
              <a:rPr lang="en-US" noProof="0" dirty="0"/>
              <a:t>, which delivers Cloud-based sandbox </a:t>
            </a:r>
            <a:r>
              <a:rPr lang="en-US" sz="1200" b="0" i="0" kern="1200" dirty="0">
                <a:solidFill>
                  <a:schemeClr val="tx1"/>
                </a:solidFill>
                <a:effectLst/>
                <a:latin typeface="Arial" panose="020B0604020202020204" pitchFamily="34" charset="0"/>
                <a:ea typeface="+mn-ea"/>
                <a:cs typeface="+mn-cs"/>
              </a:rPr>
              <a:t>rapid detection and automated response and provides unlimited flexibility to complement entry and mid-range </a:t>
            </a:r>
            <a:r>
              <a:rPr lang="en-US" sz="1200" b="0" i="0" kern="1200" dirty="0" err="1">
                <a:solidFill>
                  <a:schemeClr val="tx1"/>
                </a:solidFill>
                <a:effectLst/>
                <a:latin typeface="Arial" panose="020B0604020202020204" pitchFamily="34" charset="0"/>
                <a:ea typeface="+mn-ea"/>
                <a:cs typeface="+mn-cs"/>
              </a:rPr>
              <a:t>FortiGates</a:t>
            </a:r>
            <a:endParaRPr lang="en-US" noProof="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noProof="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noProof="0" dirty="0"/>
              <a:t>FortiSOAR Cloud</a:t>
            </a:r>
            <a:r>
              <a:rPr lang="en-US" noProof="0" dirty="0"/>
              <a:t>, a cloud-hosted Security Orchestration &amp; Automated Response (SOAR) platform</a:t>
            </a:r>
            <a:br>
              <a:rPr lang="en-US" noProof="0" dirty="0"/>
            </a:b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a:p>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29</a:t>
            </a:fld>
            <a:endParaRPr lang="en-US" dirty="0"/>
          </a:p>
        </p:txBody>
      </p:sp>
    </p:spTree>
    <p:extLst>
      <p:ext uri="{BB962C8B-B14F-4D97-AF65-F5344CB8AC3E}">
        <p14:creationId xmlns:p14="http://schemas.microsoft.com/office/powerpoint/2010/main" val="4083727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To summarize, the Premium version of FortiCloud is a powerful tool to support your business development to test trial and sell additional advance managed security services.</a:t>
            </a:r>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30</a:t>
            </a:fld>
            <a:endParaRPr lang="en-US" dirty="0"/>
          </a:p>
        </p:txBody>
      </p:sp>
    </p:spTree>
    <p:extLst>
      <p:ext uri="{BB962C8B-B14F-4D97-AF65-F5344CB8AC3E}">
        <p14:creationId xmlns:p14="http://schemas.microsoft.com/office/powerpoint/2010/main" val="3924667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noProof="0" dirty="0">
                <a:effectLst/>
                <a:latin typeface="MV Boli" panose="02000500030200090000" pitchFamily="2" charset="0"/>
              </a:rPr>
              <a:t>If we look back at the difficulties of “doing-it-yourself” presented at beginning of this Webinar, Fortinet helps you address them all :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MV Boli" panose="02000500030200090000" pitchFamily="2" charset="0"/>
              </a:rPr>
              <a:t>1. Simplified Operations</a:t>
            </a:r>
            <a:r>
              <a:rPr lang="en-GB" sz="1800" dirty="0">
                <a:effectLst/>
                <a:latin typeface="MV Boli" panose="02000500030200090000" pitchFamily="2" charset="0"/>
              </a:rPr>
              <a:t>: </a:t>
            </a:r>
            <a:br>
              <a:rPr lang="en-GB" sz="1800" dirty="0">
                <a:effectLst/>
                <a:latin typeface="MV Boli" panose="02000500030200090000" pitchFamily="2" charset="0"/>
              </a:rPr>
            </a:br>
            <a:endParaRPr lang="en-GB" sz="1800" dirty="0">
              <a:effectLst/>
              <a:latin typeface="MV Boli" panose="02000500030200090000" pitchFamily="2" charset="0"/>
            </a:endParaRP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GB" sz="1800" dirty="0">
                <a:effectLst/>
                <a:latin typeface="MV Boli" panose="02000500030200090000" pitchFamily="2" charset="0"/>
              </a:rPr>
              <a:t>Fortinet provides a centralized platform for managing multiple customer deployments from a single interface. </a:t>
            </a:r>
            <a:br>
              <a:rPr lang="en-GB" sz="1800" dirty="0">
                <a:effectLst/>
                <a:latin typeface="MV Boli" panose="02000500030200090000" pitchFamily="2" charset="0"/>
              </a:rPr>
            </a:br>
            <a:br>
              <a:rPr lang="en-GB" sz="1800" dirty="0">
                <a:effectLst/>
                <a:latin typeface="MV Boli" panose="02000500030200090000" pitchFamily="2" charset="0"/>
              </a:rPr>
            </a:br>
            <a:r>
              <a:rPr lang="en-GB" sz="1800" dirty="0">
                <a:effectLst/>
                <a:latin typeface="MV Boli" panose="02000500030200090000" pitchFamily="2" charset="0"/>
              </a:rPr>
              <a:t>It offers a unified view of Fortinet devices attached to the firewalls: switches, access points and </a:t>
            </a:r>
            <a:r>
              <a:rPr lang="en-GB" sz="1800" dirty="0" err="1">
                <a:effectLst/>
                <a:latin typeface="MV Boli" panose="02000500030200090000" pitchFamily="2" charset="0"/>
              </a:rPr>
              <a:t>FortiExtenders</a:t>
            </a:r>
            <a:r>
              <a:rPr lang="en-GB" sz="1800" dirty="0">
                <a:effectLst/>
                <a:latin typeface="MV Boli" panose="02000500030200090000" pitchFamily="2" charset="0"/>
              </a:rPr>
              <a:t>. </a:t>
            </a:r>
            <a:br>
              <a:rPr lang="en-GB" sz="1800" dirty="0">
                <a:effectLst/>
                <a:latin typeface="MV Boli" panose="02000500030200090000" pitchFamily="2" charset="0"/>
              </a:rPr>
            </a:br>
            <a:br>
              <a:rPr lang="en-GB" sz="1800" dirty="0">
                <a:effectLst/>
                <a:latin typeface="MV Boli" panose="02000500030200090000" pitchFamily="2" charset="0"/>
              </a:rPr>
            </a:br>
            <a:r>
              <a:rPr lang="en-GB" sz="1800" dirty="0">
                <a:effectLst/>
                <a:latin typeface="MV Boli" panose="02000500030200090000" pitchFamily="2" charset="0"/>
              </a:rPr>
              <a:t>It streamlines management tasks, allowing MSSPs to efficiently oversee their customers' networks. </a:t>
            </a:r>
            <a:br>
              <a:rPr lang="en-GB" sz="1800" dirty="0">
                <a:effectLst/>
                <a:latin typeface="MV Boli" panose="02000500030200090000" pitchFamily="2" charset="0"/>
              </a:rPr>
            </a:b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kern="1200" noProof="0" dirty="0">
                <a:solidFill>
                  <a:schemeClr val="tx1"/>
                </a:solidFill>
                <a:effectLst/>
                <a:latin typeface="Arial" panose="020B0604020202020204" pitchFamily="34" charset="0"/>
                <a:ea typeface="+mn-ea"/>
                <a:cs typeface="+mn-cs"/>
              </a:rPr>
              <a:t>[ click ]</a:t>
            </a:r>
            <a:endParaRPr lang="en-US" sz="1800" noProof="0" dirty="0"/>
          </a:p>
          <a:p>
            <a:pPr marL="0" marR="0">
              <a:spcBef>
                <a:spcPts val="0"/>
              </a:spcBef>
              <a:spcAft>
                <a:spcPts val="0"/>
              </a:spcAft>
            </a:pPr>
            <a:endParaRPr lang="en-GB" sz="1800" dirty="0">
              <a:effectLst/>
              <a:latin typeface="MV Boli" panose="02000500030200090000" pitchFamily="2" charset="0"/>
            </a:endParaRPr>
          </a:p>
          <a:p>
            <a:pPr marL="0" marR="0">
              <a:spcBef>
                <a:spcPts val="0"/>
              </a:spcBef>
              <a:spcAft>
                <a:spcPts val="0"/>
              </a:spcAft>
            </a:pPr>
            <a:r>
              <a:rPr lang="en-GB" sz="1800" b="1" dirty="0">
                <a:effectLst/>
                <a:latin typeface="MV Boli" panose="02000500030200090000" pitchFamily="2" charset="0"/>
              </a:rPr>
              <a:t>2. Scalability and Flexibility</a:t>
            </a:r>
            <a:r>
              <a:rPr lang="en-GB" sz="1800" dirty="0">
                <a:effectLst/>
                <a:latin typeface="MV Boli" panose="02000500030200090000" pitchFamily="2" charset="0"/>
              </a:rPr>
              <a:t>: </a:t>
            </a:r>
            <a:br>
              <a:rPr lang="en-GB" sz="1800" dirty="0">
                <a:effectLst/>
                <a:latin typeface="MV Boli" panose="02000500030200090000" pitchFamily="2" charset="0"/>
              </a:rPr>
            </a:br>
            <a:endParaRPr lang="en-GB" sz="1800" dirty="0">
              <a:effectLst/>
              <a:latin typeface="MV Boli" panose="02000500030200090000" pitchFamily="2" charset="0"/>
            </a:endParaRP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GB" sz="1800" dirty="0">
                <a:effectLst/>
                <a:latin typeface="MV Boli" panose="02000500030200090000" pitchFamily="2" charset="0"/>
              </a:rPr>
              <a:t>MSSPs can start small and expand their services as their customer base increases, without worrying about infrastructure limitations.</a:t>
            </a:r>
            <a:br>
              <a:rPr lang="en-GB" sz="1800" dirty="0">
                <a:effectLst/>
                <a:latin typeface="MV Boli" panose="02000500030200090000" pitchFamily="2" charset="0"/>
              </a:rPr>
            </a:b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kern="1200" noProof="0" dirty="0">
                <a:solidFill>
                  <a:schemeClr val="tx1"/>
                </a:solidFill>
                <a:effectLst/>
                <a:latin typeface="Arial" panose="020B0604020202020204" pitchFamily="34" charset="0"/>
                <a:ea typeface="+mn-ea"/>
                <a:cs typeface="+mn-cs"/>
              </a:rPr>
              <a:t>[ click ]</a:t>
            </a:r>
            <a:endParaRPr lang="en-US" sz="18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MV Boli" panose="02000500030200090000" pitchFamily="2" charset="0"/>
              </a:rPr>
              <a:t>3. Better Customer Experience: </a:t>
            </a:r>
            <a:br>
              <a:rPr lang="en-GB" sz="1800" dirty="0">
                <a:effectLst/>
                <a:latin typeface="MV Boli" panose="02000500030200090000" pitchFamily="2" charset="0"/>
              </a:rPr>
            </a:br>
            <a:endParaRPr lang="en-GB" sz="1800" dirty="0">
              <a:effectLst/>
              <a:latin typeface="MV Boli" panose="02000500030200090000" pitchFamily="2" charset="0"/>
            </a:endParaRP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GB" sz="1800" dirty="0">
                <a:effectLst/>
                <a:latin typeface="MV Boli" panose="02000500030200090000" pitchFamily="2" charset="0"/>
              </a:rPr>
              <a:t>MSSPs can efficiently address customer needs, provide timely support, and ensure high levels of customer satisfaction.</a:t>
            </a:r>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kern="1200" noProof="0" dirty="0">
                <a:solidFill>
                  <a:schemeClr val="tx1"/>
                </a:solidFill>
                <a:effectLst/>
                <a:latin typeface="Arial" panose="020B0604020202020204" pitchFamily="34" charset="0"/>
                <a:ea typeface="+mn-ea"/>
                <a:cs typeface="+mn-cs"/>
              </a:rPr>
              <a:t>[ click ]</a:t>
            </a:r>
            <a:endParaRPr lang="en-US" sz="1800" noProof="0" dirty="0"/>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en-GB" sz="28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MV Boli" panose="02000500030200090000" pitchFamily="2" charset="0"/>
              </a:rPr>
              <a:t>4. More Profitability: </a:t>
            </a:r>
            <a:br>
              <a:rPr lang="en-GB" sz="1800" dirty="0">
                <a:effectLst/>
                <a:latin typeface="MV Boli" panose="02000500030200090000" pitchFamily="2" charset="0"/>
              </a:rPr>
            </a:br>
            <a:endParaRPr lang="en-GB" sz="1800" dirty="0">
              <a:effectLst/>
              <a:latin typeface="MV Boli" panose="02000500030200090000" pitchFamily="2" charset="0"/>
            </a:endParaRP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GB" sz="1800" dirty="0">
                <a:effectLst/>
                <a:latin typeface="MV Boli" panose="02000500030200090000" pitchFamily="2" charset="0"/>
              </a:rPr>
              <a:t>It eliminates the need for significant upfront investments in hardware or software infrastructure, reducing capital expenses. </a:t>
            </a:r>
            <a:br>
              <a:rPr lang="en-GB" sz="1800" dirty="0">
                <a:effectLst/>
                <a:latin typeface="MV Boli" panose="02000500030200090000" pitchFamily="2" charset="0"/>
              </a:rPr>
            </a:br>
            <a:endParaRPr lang="en-GB" sz="1800" dirty="0">
              <a:effectLst/>
              <a:latin typeface="MV Boli" panose="02000500030200090000" pitchFamily="2" charset="0"/>
            </a:endParaRP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en-GB" sz="1800" dirty="0">
                <a:effectLst/>
                <a:latin typeface="MV Boli" panose="02000500030200090000" pitchFamily="2" charset="0"/>
              </a:rPr>
              <a:t>Additionally, the cloud-based model eliminates the need for ongoing maintenance and hardware upgrades, reducing operational expenses for MSSPs, and increasing their capability to deliver a very profitable service.</a:t>
            </a:r>
            <a:br>
              <a:rPr lang="en-GB" sz="1800" dirty="0">
                <a:effectLst/>
                <a:latin typeface="MV Boli" panose="02000500030200090000" pitchFamily="2" charset="0"/>
              </a:rPr>
            </a:br>
            <a:endParaRPr lang="en-GB" sz="1800" dirty="0">
              <a:effectLst/>
              <a:latin typeface="MV Boli" panose="0200050003020009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31</a:t>
            </a:fld>
            <a:endParaRPr lang="en-US" dirty="0"/>
          </a:p>
        </p:txBody>
      </p:sp>
    </p:spTree>
    <p:extLst>
      <p:ext uri="{BB962C8B-B14F-4D97-AF65-F5344CB8AC3E}">
        <p14:creationId xmlns:p14="http://schemas.microsoft.com/office/powerpoint/2010/main" val="2478745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mn-cs"/>
              </a:rPr>
              <a:t>This pathway to the MSSP market with Fortinet can get you a long way in your MSSP journey: </a:t>
            </a:r>
          </a:p>
          <a:p>
            <a:endParaRPr lang="en-US" sz="1200" kern="1200" dirty="0">
              <a:solidFill>
                <a:schemeClr val="tx1"/>
              </a:solidFill>
              <a:effectLst/>
              <a:latin typeface="Arial" panose="020B0604020202020204" pitchFamily="34" charset="0"/>
              <a:ea typeface="+mn-ea"/>
              <a:cs typeface="+mn-cs"/>
            </a:endParaRPr>
          </a:p>
          <a:p>
            <a:pPr marL="171450" indent="-171450">
              <a:buFontTx/>
              <a:buChar char="-"/>
            </a:pPr>
            <a:r>
              <a:rPr lang="en-US" sz="1200" kern="1200" dirty="0">
                <a:solidFill>
                  <a:schemeClr val="tx1"/>
                </a:solidFill>
                <a:effectLst/>
                <a:latin typeface="Arial" panose="020B0604020202020204" pitchFamily="34" charset="0"/>
                <a:ea typeface="+mn-ea"/>
                <a:cs typeface="+mn-cs"/>
              </a:rPr>
              <a:t>We have many examples of MSSP Partners who successfully manage very large number of Customers with several tens of thousands of devices … with just FortiCloud and FortiGate Cloud. </a:t>
            </a:r>
          </a:p>
          <a:p>
            <a:endParaRPr lang="en-US" sz="1200" kern="1200" dirty="0">
              <a:solidFill>
                <a:schemeClr val="tx1"/>
              </a:solidFill>
              <a:effectLst/>
              <a:latin typeface="Arial" panose="020B0604020202020204" pitchFamily="34" charset="0"/>
              <a:ea typeface="+mn-ea"/>
              <a:cs typeface="+mn-cs"/>
            </a:endParaRPr>
          </a:p>
          <a:p>
            <a:r>
              <a:rPr lang="en-US" sz="1200" kern="1200" dirty="0">
                <a:solidFill>
                  <a:schemeClr val="tx1"/>
                </a:solidFill>
                <a:effectLst/>
                <a:latin typeface="Arial" panose="020B0604020202020204" pitchFamily="34" charset="0"/>
                <a:ea typeface="+mn-ea"/>
                <a:cs typeface="+mn-cs"/>
              </a:rPr>
              <a:t>But it is not the end of your MSSP journey with Fortinet.  </a:t>
            </a:r>
          </a:p>
          <a:p>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a:p>
            <a:endParaRPr lang="en-US" sz="1200" kern="1200" dirty="0">
              <a:solidFill>
                <a:schemeClr val="tx1"/>
              </a:solidFill>
              <a:effectLst/>
              <a:latin typeface="Arial" panose="020B0604020202020204" pitchFamily="34" charset="0"/>
              <a:ea typeface="+mn-ea"/>
              <a:cs typeface="+mn-cs"/>
            </a:endParaRPr>
          </a:p>
          <a:p>
            <a:r>
              <a:rPr lang="en-US" sz="1200" kern="1200" dirty="0">
                <a:solidFill>
                  <a:schemeClr val="tx1"/>
                </a:solidFill>
                <a:effectLst/>
                <a:latin typeface="Arial" panose="020B0604020202020204" pitchFamily="34" charset="0"/>
                <a:ea typeface="+mn-ea"/>
                <a:cs typeface="+mn-cs"/>
              </a:rPr>
              <a:t>Those of you already on their way to Advanced and Expert levels, might already be thinking further ahead:</a:t>
            </a:r>
          </a:p>
          <a:p>
            <a:endParaRPr lang="en-US" sz="1200" kern="1200" dirty="0">
              <a:solidFill>
                <a:schemeClr val="tx1"/>
              </a:solidFill>
              <a:effectLst/>
              <a:latin typeface="Arial" panose="020B0604020202020204" pitchFamily="34" charset="0"/>
              <a:ea typeface="+mn-ea"/>
              <a:cs typeface="+mn-cs"/>
            </a:endParaRPr>
          </a:p>
          <a:p>
            <a:pPr marL="171450" indent="-171450">
              <a:buFontTx/>
              <a:buChar char="-"/>
            </a:pPr>
            <a:r>
              <a:rPr lang="en-US" sz="1200" kern="1200" dirty="0">
                <a:solidFill>
                  <a:schemeClr val="tx1"/>
                </a:solidFill>
                <a:effectLst/>
                <a:latin typeface="Arial" panose="020B0604020202020204" pitchFamily="34" charset="0"/>
                <a:ea typeface="+mn-ea"/>
                <a:cs typeface="+mn-cs"/>
              </a:rPr>
              <a:t>What about using the advanced capabilities of FortiManager Cloud or FortiAnalyzer Cloud to provide additional advanced services?</a:t>
            </a:r>
          </a:p>
          <a:p>
            <a:pPr marL="171450" indent="-171450">
              <a:buFontTx/>
              <a:buChar char="-"/>
            </a:pPr>
            <a:r>
              <a:rPr lang="en-US" sz="1200" kern="1200" dirty="0">
                <a:solidFill>
                  <a:schemeClr val="tx1"/>
                </a:solidFill>
                <a:effectLst/>
                <a:latin typeface="Arial" panose="020B0604020202020204" pitchFamily="34" charset="0"/>
                <a:ea typeface="+mn-ea"/>
                <a:cs typeface="+mn-cs"/>
              </a:rPr>
              <a:t>What about differentiating and increasing margins further by building your own SOC and Management Platform infrastructure?</a:t>
            </a:r>
          </a:p>
          <a:p>
            <a:endParaRPr lang="en-US" sz="1200" kern="1200" dirty="0">
              <a:solidFill>
                <a:schemeClr val="tx1"/>
              </a:solidFill>
              <a:effectLst/>
              <a:latin typeface="Arial" panose="020B0604020202020204" pitchFamily="34" charset="0"/>
              <a:ea typeface="+mn-ea"/>
              <a:cs typeface="+mn-cs"/>
            </a:endParaRPr>
          </a:p>
          <a:p>
            <a:r>
              <a:rPr lang="en-US" sz="1200" kern="1200" dirty="0">
                <a:solidFill>
                  <a:schemeClr val="tx1"/>
                </a:solidFill>
                <a:effectLst/>
                <a:latin typeface="Arial" panose="020B0604020202020204" pitchFamily="34" charset="0"/>
                <a:ea typeface="+mn-ea"/>
                <a:cs typeface="+mn-cs"/>
              </a:rPr>
              <a:t>At Fortinet, we have carrier-grade capabilities and expertise to support your highest ambitions in your MSSP journey.</a:t>
            </a:r>
          </a:p>
          <a:p>
            <a:pPr lvl="0"/>
            <a:endParaRPr lang="en-US" sz="1200" kern="1200" dirty="0">
              <a:solidFill>
                <a:schemeClr val="tx1"/>
              </a:solidFill>
              <a:effectLst/>
              <a:latin typeface="Arial" panose="020B0604020202020204" pitchFamily="34" charset="0"/>
              <a:ea typeface="+mn-ea"/>
              <a:cs typeface="+mn-cs"/>
            </a:endParaRPr>
          </a:p>
          <a:p>
            <a:pPr lvl="0"/>
            <a:r>
              <a:rPr lang="en-US" sz="1200" kern="1200" dirty="0">
                <a:solidFill>
                  <a:schemeClr val="tx1"/>
                </a:solidFill>
                <a:effectLst/>
                <a:latin typeface="Arial" panose="020B0604020202020204" pitchFamily="34" charset="0"/>
                <a:ea typeface="+mn-ea"/>
                <a:cs typeface="+mn-cs"/>
              </a:rPr>
              <a:t>We are recognized in the security industry not only for our leadership in Cybersecurity, but also for our leadership </a:t>
            </a:r>
            <a:r>
              <a:rPr lang="en-US" sz="1200" b="1" kern="1200" dirty="0">
                <a:solidFill>
                  <a:schemeClr val="tx1"/>
                </a:solidFill>
                <a:effectLst/>
                <a:latin typeface="Arial" panose="020B0604020202020204" pitchFamily="34" charset="0"/>
                <a:ea typeface="+mn-ea"/>
                <a:cs typeface="+mn-cs"/>
              </a:rPr>
              <a:t>in assisting MSSPs </a:t>
            </a:r>
            <a:r>
              <a:rPr lang="en-US" sz="1200" kern="1200" dirty="0">
                <a:solidFill>
                  <a:schemeClr val="tx1"/>
                </a:solidFill>
                <a:effectLst/>
                <a:latin typeface="Arial" panose="020B0604020202020204" pitchFamily="34" charset="0"/>
                <a:ea typeface="+mn-ea"/>
                <a:cs typeface="+mn-cs"/>
              </a:rPr>
              <a:t>on Cybersecurity.</a:t>
            </a:r>
          </a:p>
          <a:p>
            <a:pPr lvl="0"/>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This is a tribute to our dedication to Channel (Fortinet DNA is 100% Channel) and our investments to support and assist our MSSP Partners: </a:t>
            </a:r>
          </a:p>
          <a:p>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a:p>
            <a:endParaRPr lang="en-US" sz="1200" kern="1200" dirty="0">
              <a:solidFill>
                <a:schemeClr val="tx1"/>
              </a:solidFill>
              <a:effectLst/>
              <a:latin typeface="Arial" panose="020B0604020202020204" pitchFamily="34" charset="0"/>
              <a:ea typeface="+mn-ea"/>
              <a:cs typeface="+mn-cs"/>
            </a:endParaRPr>
          </a:p>
          <a:p>
            <a:r>
              <a:rPr lang="en-US" sz="1200" kern="1200" dirty="0">
                <a:solidFill>
                  <a:schemeClr val="tx1"/>
                </a:solidFill>
                <a:effectLst/>
                <a:latin typeface="Arial" panose="020B0604020202020204" pitchFamily="34" charset="0"/>
                <a:ea typeface="+mn-ea"/>
                <a:cs typeface="+mn-cs"/>
              </a:rPr>
              <a:t>We have built a Team of dedicated MSSP Experts, who are there to help you succeed in your ambitions to go further and beyond.</a:t>
            </a:r>
          </a:p>
          <a:p>
            <a:pPr lvl="0"/>
            <a:endParaRPr lang="en-US" sz="1200" kern="1200" dirty="0">
              <a:solidFill>
                <a:schemeClr val="tx1"/>
              </a:solidFill>
              <a:effectLst/>
              <a:latin typeface="Arial" panose="020B0604020202020204" pitchFamily="34" charset="0"/>
              <a:ea typeface="+mn-ea"/>
              <a:cs typeface="+mn-cs"/>
            </a:endParaRPr>
          </a:p>
          <a:p>
            <a:pPr marL="171450" lvl="0" indent="-171450">
              <a:buFontTx/>
              <a:buChar char="-"/>
            </a:pPr>
            <a:r>
              <a:rPr lang="en-US" sz="1200" kern="1200" dirty="0">
                <a:solidFill>
                  <a:schemeClr val="tx1"/>
                </a:solidFill>
                <a:effectLst/>
                <a:latin typeface="Arial" panose="020B0604020202020204" pitchFamily="34" charset="0"/>
                <a:ea typeface="+mn-ea"/>
                <a:cs typeface="+mn-cs"/>
              </a:rPr>
              <a:t>This Team can help you make Business Mapping, develop opportunities with our Security Fabric, ramp up your operational capabilities, and deploy flexible Consumption Models</a:t>
            </a:r>
          </a:p>
          <a:p>
            <a:endParaRPr lang="fr-FR"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32</a:t>
            </a:fld>
            <a:endParaRPr lang="en-US" dirty="0"/>
          </a:p>
        </p:txBody>
      </p:sp>
    </p:spTree>
    <p:extLst>
      <p:ext uri="{BB962C8B-B14F-4D97-AF65-F5344CB8AC3E}">
        <p14:creationId xmlns:p14="http://schemas.microsoft.com/office/powerpoint/2010/main" val="2663825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74151"/>
                </a:solidFill>
                <a:effectLst/>
                <a:latin typeface="Söhne"/>
              </a:rPr>
              <a:t>So, what are your next steps now?</a:t>
            </a:r>
            <a:endParaRPr lang="en-GB"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a:p>
            <a:endParaRPr lang="en-US"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33</a:t>
            </a:fld>
            <a:endParaRPr lang="en-US" dirty="0"/>
          </a:p>
        </p:txBody>
      </p:sp>
    </p:spTree>
    <p:extLst>
      <p:ext uri="{BB962C8B-B14F-4D97-AF65-F5344CB8AC3E}">
        <p14:creationId xmlns:p14="http://schemas.microsoft.com/office/powerpoint/2010/main" val="2261121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Download these useful resources from our Web site, to get more information, starting with the “Four Steps to Managed-Service Success”: </a:t>
            </a:r>
            <a:r>
              <a:rPr lang="en-GB" b="0" i="0" dirty="0">
                <a:solidFill>
                  <a:srgbClr val="374151"/>
                </a:solidFill>
                <a:effectLst/>
                <a:latin typeface="Söhne"/>
              </a:rPr>
              <a:t>it provides valuable insights, best practices, and actionable tips to help you make the most of Fortinet's offerings.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a:p>
            <a:endParaRPr lang="en-GB" dirty="0"/>
          </a:p>
          <a:p>
            <a:endParaRPr lang="en-GB"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34</a:t>
            </a:fld>
            <a:endParaRPr lang="en-US" dirty="0"/>
          </a:p>
        </p:txBody>
      </p:sp>
    </p:spTree>
    <p:extLst>
      <p:ext uri="{BB962C8B-B14F-4D97-AF65-F5344CB8AC3E}">
        <p14:creationId xmlns:p14="http://schemas.microsoft.com/office/powerpoint/2010/main" val="4203239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600" b="0" i="0" dirty="0">
                <a:solidFill>
                  <a:srgbClr val="374151"/>
                </a:solidFill>
                <a:effectLst/>
                <a:latin typeface="Söhne"/>
              </a:rPr>
              <a:t>With a few easy steps, you can get started very quickly to harness the full power of FortiCloud and FortiGate Cloud.</a:t>
            </a:r>
            <a:br>
              <a:rPr lang="en-GB" sz="1600" b="0" i="0" dirty="0">
                <a:solidFill>
                  <a:srgbClr val="374151"/>
                </a:solidFill>
                <a:effectLst/>
                <a:latin typeface="Söhne"/>
              </a:rPr>
            </a:br>
            <a:br>
              <a:rPr lang="en-GB" sz="1600" b="0" i="0" dirty="0">
                <a:solidFill>
                  <a:srgbClr val="374151"/>
                </a:solidFill>
                <a:effectLst/>
                <a:latin typeface="Söhne"/>
              </a:rPr>
            </a:br>
            <a:r>
              <a:rPr lang="en-GB" sz="1600" b="0" i="0" dirty="0">
                <a:solidFill>
                  <a:srgbClr val="374151"/>
                </a:solidFill>
                <a:effectLst/>
                <a:latin typeface="Söhne"/>
              </a:rPr>
              <a:t>You can create your </a:t>
            </a:r>
            <a:r>
              <a:rPr lang="en-GB" sz="1600" b="0" i="0" dirty="0" err="1">
                <a:solidFill>
                  <a:srgbClr val="374151"/>
                </a:solidFill>
                <a:effectLst/>
                <a:latin typeface="Söhne"/>
              </a:rPr>
              <a:t>FortiCloud</a:t>
            </a:r>
            <a:r>
              <a:rPr lang="en-GB" sz="1600" b="0" i="0" dirty="0">
                <a:solidFill>
                  <a:srgbClr val="374151"/>
                </a:solidFill>
                <a:effectLst/>
                <a:latin typeface="Söhne"/>
              </a:rPr>
              <a:t> account online with the link displayed here and get help from our </a:t>
            </a:r>
            <a:r>
              <a:rPr lang="en-GB" sz="1600" b="0" i="0" dirty="0" err="1">
                <a:solidFill>
                  <a:srgbClr val="374151"/>
                </a:solidFill>
                <a:effectLst/>
                <a:latin typeface="Söhne"/>
              </a:rPr>
              <a:t>FortiCloud</a:t>
            </a:r>
            <a:r>
              <a:rPr lang="en-GB" sz="1600" b="0" i="0" dirty="0">
                <a:solidFill>
                  <a:srgbClr val="374151"/>
                </a:solidFill>
                <a:effectLst/>
                <a:latin typeface="Söhne"/>
              </a:rPr>
              <a:t> video to get started in minutes.</a:t>
            </a:r>
            <a:br>
              <a:rPr lang="en-GB" sz="1600" b="0" i="0" dirty="0">
                <a:solidFill>
                  <a:srgbClr val="374151"/>
                </a:solidFill>
                <a:effectLst/>
                <a:latin typeface="Söhne"/>
              </a:rPr>
            </a:br>
            <a:br>
              <a:rPr lang="en-GB" sz="1600" b="0" i="0" dirty="0">
                <a:solidFill>
                  <a:srgbClr val="374151"/>
                </a:solidFill>
                <a:effectLst/>
                <a:latin typeface="Söhne"/>
              </a:rPr>
            </a:br>
            <a:r>
              <a:rPr lang="en-GB" sz="1600" b="0" i="0" dirty="0">
                <a:solidFill>
                  <a:srgbClr val="374151"/>
                </a:solidFill>
                <a:effectLst/>
                <a:latin typeface="Söhne"/>
              </a:rPr>
              <a:t>Our Admin Guides will also teach you how to create new Accounts and Sub-Accounts to:</a:t>
            </a:r>
            <a:br>
              <a:rPr lang="en-GB" sz="1600" b="0" i="0" dirty="0">
                <a:solidFill>
                  <a:srgbClr val="374151"/>
                </a:solidFill>
                <a:effectLst/>
                <a:latin typeface="Söhne"/>
              </a:rPr>
            </a:br>
            <a:endParaRPr lang="en-GB" sz="1600" b="0" i="0" dirty="0">
              <a:solidFill>
                <a:srgbClr val="374151"/>
              </a:solidFill>
              <a:effectLst/>
              <a:latin typeface="Söhne"/>
            </a:endParaRPr>
          </a:p>
          <a:p>
            <a:pPr marL="285750" indent="-285750" algn="l">
              <a:buFontTx/>
              <a:buChar char="-"/>
            </a:pPr>
            <a:r>
              <a:rPr lang="en-GB" sz="1600" b="0" i="0" dirty="0">
                <a:solidFill>
                  <a:srgbClr val="374151"/>
                </a:solidFill>
                <a:effectLst/>
                <a:latin typeface="Söhne"/>
              </a:rPr>
              <a:t>organize and manage your customers' assets to maintain a structured approach and streamline your operations …</a:t>
            </a:r>
          </a:p>
          <a:p>
            <a:pPr marL="285750" indent="-285750" algn="l">
              <a:buFontTx/>
              <a:buChar char="-"/>
            </a:pPr>
            <a:r>
              <a:rPr lang="en-GB" sz="1600" b="0" i="0" dirty="0">
                <a:solidFill>
                  <a:srgbClr val="374151"/>
                </a:solidFill>
                <a:effectLst/>
                <a:latin typeface="Söhne"/>
              </a:rPr>
              <a:t>… and to grant the proper access right levels to your team members, to collaborate efficiently and focus on delivering exceptional managed services</a:t>
            </a:r>
          </a:p>
          <a:p>
            <a:pPr algn="l"/>
            <a:endParaRPr lang="en-GB" sz="1600" b="0" i="0" dirty="0">
              <a:solidFill>
                <a:srgbClr val="374151"/>
              </a:solidFill>
              <a:effectLst/>
              <a:latin typeface="Söhne"/>
            </a:endParaRPr>
          </a:p>
          <a:p>
            <a:pPr algn="l"/>
            <a:endParaRPr lang="en-GB" sz="16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kern="1200" noProof="0" dirty="0">
                <a:solidFill>
                  <a:schemeClr val="tx1"/>
                </a:solidFill>
                <a:effectLst/>
                <a:latin typeface="Arial" panose="020B0604020202020204" pitchFamily="34" charset="0"/>
                <a:ea typeface="+mn-ea"/>
                <a:cs typeface="+mn-cs"/>
              </a:rPr>
              <a:t>[ click ]</a:t>
            </a:r>
            <a:endParaRPr lang="en-US" sz="1600" noProof="0" dirty="0"/>
          </a:p>
          <a:p>
            <a:pPr algn="l"/>
            <a:endParaRPr lang="en-GB" sz="16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i="0" dirty="0">
                <a:solidFill>
                  <a:srgbClr val="374151"/>
                </a:solidFill>
                <a:effectLst/>
                <a:latin typeface="Söhne"/>
              </a:rPr>
              <a:t>---------- ADDITIONAL NOTES TO THE PRESENTER --------------------------------------------</a:t>
            </a:r>
          </a:p>
          <a:p>
            <a:pPr marL="0" indent="0" algn="l">
              <a:buFontTx/>
              <a:buNone/>
            </a:pPr>
            <a:endParaRPr lang="en-GB" sz="1600" b="0" i="0" dirty="0">
              <a:solidFill>
                <a:srgbClr val="374151"/>
              </a:solidFill>
              <a:effectLst/>
              <a:latin typeface="Söhne"/>
            </a:endParaRPr>
          </a:p>
          <a:p>
            <a:pPr marL="0" indent="0" algn="l">
              <a:buFontTx/>
              <a:buNone/>
            </a:pPr>
            <a:r>
              <a:rPr lang="en-GB" sz="1600" b="0" i="0" dirty="0">
                <a:solidFill>
                  <a:srgbClr val="374151"/>
                </a:solidFill>
                <a:effectLst/>
                <a:latin typeface="Söhne"/>
              </a:rPr>
              <a:t>1. Log in to (or create) your FortiCloud account at </a:t>
            </a:r>
            <a:r>
              <a:rPr lang="en-GB" sz="1600" b="0" i="0" u="sng" dirty="0">
                <a:solidFill>
                  <a:srgbClr val="374151"/>
                </a:solidFill>
                <a:effectLst/>
                <a:latin typeface="Söhne"/>
                <a:hlinkClick r:id="rId3"/>
              </a:rPr>
              <a:t>www.forticloud.com</a:t>
            </a:r>
            <a:r>
              <a:rPr lang="en-GB" sz="1600" b="0" i="0" dirty="0">
                <a:solidFill>
                  <a:srgbClr val="374151"/>
                </a:solidFill>
                <a:effectLst/>
                <a:latin typeface="Söhne"/>
              </a:rPr>
              <a:t>: Access the FortiCloud platform to kickstart your journey. </a:t>
            </a:r>
            <a:br>
              <a:rPr lang="en-GB" sz="1600" b="0" i="0" dirty="0">
                <a:solidFill>
                  <a:srgbClr val="374151"/>
                </a:solidFill>
                <a:effectLst/>
                <a:latin typeface="Söhne"/>
              </a:rPr>
            </a:br>
            <a:r>
              <a:rPr lang="en-GB" sz="1600" b="0" i="0" dirty="0">
                <a:solidFill>
                  <a:srgbClr val="374151"/>
                </a:solidFill>
                <a:effectLst/>
                <a:latin typeface="Söhne"/>
              </a:rPr>
              <a:t>    If you're new to FortiCloud, sign up and create your account to gain access to its powerful features.</a:t>
            </a:r>
            <a:br>
              <a:rPr lang="en-GB" sz="1600" b="0" i="0" dirty="0">
                <a:solidFill>
                  <a:srgbClr val="374151"/>
                </a:solidFill>
                <a:effectLst/>
                <a:latin typeface="Söhne"/>
              </a:rPr>
            </a:br>
            <a:endParaRPr lang="en-GB" sz="1600" b="0" i="0" dirty="0">
              <a:solidFill>
                <a:srgbClr val="374151"/>
              </a:solidFill>
              <a:effectLst/>
              <a:latin typeface="Söhne"/>
            </a:endParaRPr>
          </a:p>
          <a:p>
            <a:pPr algn="l">
              <a:buFont typeface="+mj-lt"/>
              <a:buNone/>
            </a:pPr>
            <a:r>
              <a:rPr lang="en-GB" sz="1600" b="0" i="0" dirty="0">
                <a:solidFill>
                  <a:srgbClr val="374151"/>
                </a:solidFill>
                <a:effectLst/>
                <a:latin typeface="Söhne"/>
              </a:rPr>
              <a:t>2 Go to Services &gt; FortiGate Cloud and create sub accounts for customers: Take advantage of the sub accounts feature to organize and manage your customers' assets effectively. </a:t>
            </a:r>
            <a:br>
              <a:rPr lang="en-GB" sz="1600" b="0" i="0" dirty="0">
                <a:solidFill>
                  <a:srgbClr val="374151"/>
                </a:solidFill>
                <a:effectLst/>
                <a:latin typeface="Söhne"/>
              </a:rPr>
            </a:br>
            <a:r>
              <a:rPr lang="en-GB" sz="1600" b="0" i="0" dirty="0">
                <a:solidFill>
                  <a:srgbClr val="374151"/>
                </a:solidFill>
                <a:effectLst/>
                <a:latin typeface="Söhne"/>
              </a:rPr>
              <a:t>   Create separate accounts for each customer to maintain a structured approach.</a:t>
            </a:r>
            <a:br>
              <a:rPr lang="en-GB" sz="1600" b="0" i="0" dirty="0">
                <a:solidFill>
                  <a:srgbClr val="374151"/>
                </a:solidFill>
                <a:effectLst/>
                <a:latin typeface="Söhne"/>
              </a:rPr>
            </a:br>
            <a:endParaRPr lang="en-GB" sz="1600" b="0" i="0" dirty="0">
              <a:solidFill>
                <a:srgbClr val="374151"/>
              </a:solidFill>
              <a:effectLst/>
              <a:latin typeface="Söhne"/>
            </a:endParaRPr>
          </a:p>
          <a:p>
            <a:pPr algn="l">
              <a:buFont typeface="+mj-lt"/>
              <a:buNone/>
            </a:pPr>
            <a:r>
              <a:rPr lang="en-GB" sz="1600" b="0" i="0" dirty="0">
                <a:solidFill>
                  <a:srgbClr val="374151"/>
                </a:solidFill>
                <a:effectLst/>
                <a:latin typeface="Söhne"/>
              </a:rPr>
              <a:t>3. Assign user access to sub accounts: Grant user access to specific sub accounts, ensuring that your team members have the right level of access and permissions. </a:t>
            </a:r>
            <a:br>
              <a:rPr lang="en-GB" sz="1600" b="0" i="0" dirty="0">
                <a:solidFill>
                  <a:srgbClr val="374151"/>
                </a:solidFill>
                <a:effectLst/>
                <a:latin typeface="Söhne"/>
              </a:rPr>
            </a:br>
            <a:r>
              <a:rPr lang="en-GB" sz="1600" b="0" i="0" dirty="0">
                <a:solidFill>
                  <a:srgbClr val="374151"/>
                </a:solidFill>
                <a:effectLst/>
                <a:latin typeface="Söhne"/>
              </a:rPr>
              <a:t>    This allows them to collaborate efficiently and focus on delivering exceptional managed services</a:t>
            </a:r>
            <a:br>
              <a:rPr lang="en-GB" sz="1600" b="0" i="0" dirty="0">
                <a:solidFill>
                  <a:srgbClr val="374151"/>
                </a:solidFill>
                <a:effectLst/>
                <a:latin typeface="Söhne"/>
              </a:rPr>
            </a:br>
            <a:endParaRPr lang="en-GB" sz="1600" b="0" i="0" dirty="0">
              <a:solidFill>
                <a:srgbClr val="374151"/>
              </a:solidFill>
              <a:effectLst/>
              <a:latin typeface="Söhne"/>
            </a:endParaRPr>
          </a:p>
          <a:p>
            <a:pPr algn="l">
              <a:buFont typeface="+mj-lt"/>
              <a:buNone/>
            </a:pPr>
            <a:r>
              <a:rPr lang="en-GB" sz="1600" b="0" i="0" dirty="0">
                <a:solidFill>
                  <a:srgbClr val="374151"/>
                </a:solidFill>
                <a:effectLst/>
                <a:latin typeface="Söhne"/>
              </a:rPr>
              <a:t>4. Assign devices to sub accounts: Connect and assign the devices to the respective customer sub accounts. This ensures that each customer's assets are properly managed and monitored within FortiCloud, streamlining your operations.</a:t>
            </a:r>
          </a:p>
          <a:p>
            <a:endParaRPr lang="en-US" sz="1100" dirty="0"/>
          </a:p>
          <a:p>
            <a:endParaRPr lang="en-US" sz="110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35</a:t>
            </a:fld>
            <a:endParaRPr lang="en-US" dirty="0"/>
          </a:p>
        </p:txBody>
      </p:sp>
    </p:spTree>
    <p:extLst>
      <p:ext uri="{BB962C8B-B14F-4D97-AF65-F5344CB8AC3E}">
        <p14:creationId xmlns:p14="http://schemas.microsoft.com/office/powerpoint/2010/main" val="1009415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1200" b="0" i="0" dirty="0">
              <a:solidFill>
                <a:srgbClr val="374151"/>
              </a:solidFill>
              <a:effectLst/>
              <a:latin typeface="Söhne"/>
            </a:endParaRPr>
          </a:p>
          <a:p>
            <a:pPr algn="l"/>
            <a:r>
              <a:rPr lang="en-GB" sz="1200" b="0" i="0" dirty="0">
                <a:solidFill>
                  <a:srgbClr val="374151"/>
                </a:solidFill>
                <a:effectLst/>
                <a:latin typeface="Söhne"/>
              </a:rPr>
              <a:t>Get started today and unlock new levels of efficiency and scalability!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b="0" i="0" dirty="0">
              <a:solidFill>
                <a:srgbClr val="374151"/>
              </a:solidFill>
              <a:effectLst/>
              <a:latin typeface="Söhne"/>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1" i="0" dirty="0">
                <a:solidFill>
                  <a:srgbClr val="374151"/>
                </a:solidFill>
                <a:effectLst/>
                <a:latin typeface="Söhne"/>
              </a:rPr>
              <a:t>Engage with your Fortinet or Distribution Account Manager</a:t>
            </a:r>
            <a:r>
              <a:rPr lang="en-GB" b="0" i="0" dirty="0">
                <a:solidFill>
                  <a:srgbClr val="374151"/>
                </a:solidFill>
                <a:effectLst/>
                <a:latin typeface="Söhne"/>
              </a:rPr>
              <a:t>: they will answer your questions and help you along the way.</a:t>
            </a:r>
          </a:p>
          <a:p>
            <a:pPr marL="228600" indent="-228600" algn="l">
              <a:buFont typeface="+mj-lt"/>
              <a:buAutoNum type="arabicPeriod"/>
            </a:pPr>
            <a:endParaRPr lang="en-GB" b="0" i="0" dirty="0">
              <a:solidFill>
                <a:srgbClr val="374151"/>
              </a:solidFill>
              <a:effectLst/>
              <a:latin typeface="Söhne"/>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0" i="0" dirty="0">
                <a:solidFill>
                  <a:srgbClr val="374151"/>
                </a:solidFill>
                <a:effectLst/>
                <a:latin typeface="Söhne"/>
              </a:rPr>
              <a:t>Unlock the full benefits of being an MSSP by </a:t>
            </a:r>
            <a:r>
              <a:rPr lang="en-GB" b="1" i="0" dirty="0">
                <a:solidFill>
                  <a:srgbClr val="374151"/>
                </a:solidFill>
                <a:effectLst/>
                <a:latin typeface="Söhne"/>
              </a:rPr>
              <a:t>aligning your business in the Fortinet Engage program</a:t>
            </a:r>
            <a:r>
              <a:rPr lang="en-GB" b="0" i="0" dirty="0">
                <a:solidFill>
                  <a:srgbClr val="374151"/>
                </a:solidFill>
                <a:effectLst/>
                <a:latin typeface="Söhne"/>
              </a:rPr>
              <a:t>. </a:t>
            </a:r>
            <a:br>
              <a:rPr lang="en-GB" b="0" i="0" dirty="0">
                <a:solidFill>
                  <a:srgbClr val="374151"/>
                </a:solidFill>
                <a:effectLst/>
                <a:latin typeface="Söhne"/>
              </a:rPr>
            </a:br>
            <a:r>
              <a:rPr lang="en-GB" b="0" i="0" dirty="0">
                <a:solidFill>
                  <a:srgbClr val="374151"/>
                </a:solidFill>
                <a:effectLst/>
                <a:latin typeface="Söhne"/>
              </a:rPr>
              <a:t>This will provide you with access to exclusive resources, support, and growth opportunities to propel your success in the managed security services market.</a:t>
            </a:r>
            <a:br>
              <a:rPr lang="en-GB" b="0" i="0" dirty="0">
                <a:solidFill>
                  <a:srgbClr val="374151"/>
                </a:solidFill>
                <a:effectLst/>
                <a:latin typeface="Söhne"/>
              </a:rPr>
            </a:br>
            <a:endParaRPr lang="en-GB" b="0" i="0" dirty="0">
              <a:solidFill>
                <a:srgbClr val="374151"/>
              </a:solidFill>
              <a:effectLst/>
              <a:latin typeface="Söhne"/>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1" i="0" dirty="0">
                <a:solidFill>
                  <a:srgbClr val="374151"/>
                </a:solidFill>
                <a:effectLst/>
                <a:latin typeface="Söhne"/>
              </a:rPr>
              <a:t>Get your free FortiCloud Management platform</a:t>
            </a:r>
            <a:r>
              <a:rPr lang="en-GB" b="0" i="0" dirty="0">
                <a:solidFill>
                  <a:srgbClr val="374151"/>
                </a:solidFill>
                <a:effectLst/>
                <a:latin typeface="Söhne"/>
              </a:rPr>
              <a:t>, and buy the multi-tenant subscription for FortiGate Cloud: </a:t>
            </a:r>
            <a:br>
              <a:rPr lang="en-GB" b="0" i="0" dirty="0">
                <a:solidFill>
                  <a:srgbClr val="374151"/>
                </a:solidFill>
                <a:effectLst/>
                <a:latin typeface="Söhne"/>
              </a:rPr>
            </a:br>
            <a:r>
              <a:rPr lang="en-GB" b="0" i="0" dirty="0">
                <a:solidFill>
                  <a:srgbClr val="374151"/>
                </a:solidFill>
                <a:effectLst/>
                <a:latin typeface="Söhne"/>
              </a:rPr>
              <a:t>this will allow you to efficiently manage multiple customer environments, ensuring optimized security and performance</a:t>
            </a:r>
          </a:p>
          <a:p>
            <a:pPr marL="228600" indent="-228600" algn="l">
              <a:buFont typeface="+mj-lt"/>
              <a:buAutoNum type="arabicPeriod"/>
            </a:pPr>
            <a:endParaRPr lang="en-GB" b="0" i="0" dirty="0">
              <a:solidFill>
                <a:srgbClr val="374151"/>
              </a:solidFill>
              <a:effectLst/>
              <a:latin typeface="Söhne"/>
            </a:endParaRPr>
          </a:p>
          <a:p>
            <a:pPr marL="228600" indent="-228600" algn="l">
              <a:buFont typeface="+mj-lt"/>
              <a:buAutoNum type="arabicPeriod"/>
            </a:pPr>
            <a:r>
              <a:rPr lang="en-GB" b="1" i="0" dirty="0">
                <a:solidFill>
                  <a:srgbClr val="374151"/>
                </a:solidFill>
                <a:effectLst/>
                <a:latin typeface="Söhne"/>
              </a:rPr>
              <a:t>Follow our ”4 Steps to Get Started..." guide, </a:t>
            </a:r>
            <a:r>
              <a:rPr lang="en-GB" b="0" i="0" dirty="0">
                <a:solidFill>
                  <a:srgbClr val="374151"/>
                </a:solidFill>
                <a:effectLst/>
                <a:latin typeface="Söhne"/>
              </a:rPr>
              <a:t>which offers a step-by-step roadmap to kickstart your MSSP journey and start developing your own managed NextGen Firewall offering!</a:t>
            </a:r>
            <a:br>
              <a:rPr lang="en-GB" b="0" i="0" dirty="0">
                <a:solidFill>
                  <a:srgbClr val="374151"/>
                </a:solidFill>
                <a:effectLst/>
                <a:latin typeface="Söhne"/>
              </a:rPr>
            </a:br>
            <a:endParaRPr lang="en-GB" b="0" i="0" dirty="0">
              <a:solidFill>
                <a:srgbClr val="374151"/>
              </a:solidFill>
              <a:effectLst/>
              <a:latin typeface="Söhne"/>
            </a:endParaRPr>
          </a:p>
          <a:p>
            <a:pPr algn="l"/>
            <a:r>
              <a:rPr lang="en-GB" b="0" i="0" dirty="0">
                <a:solidFill>
                  <a:srgbClr val="374151"/>
                </a:solidFill>
                <a:effectLst/>
                <a:latin typeface="Söhne"/>
              </a:rPr>
              <a:t>Don't wait any longer, get started today and take the first steps towards becoming a successful MSSP with Fortinet.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algn="l"/>
            <a:r>
              <a:rPr lang="en-GB" b="0" i="0" dirty="0">
                <a:solidFill>
                  <a:srgbClr val="374151"/>
                </a:solidFill>
                <a:effectLst/>
                <a:latin typeface="Söhne"/>
              </a:rPr>
              <a:t>Thank you again for your commitment and your attention today:  it is a pleasure to have you on this exciting journey. </a:t>
            </a:r>
          </a:p>
          <a:p>
            <a:pPr algn="l"/>
            <a:endParaRPr lang="en-GB" b="0" i="0" dirty="0">
              <a:solidFill>
                <a:srgbClr val="374151"/>
              </a:solidFill>
              <a:effectLst/>
              <a:latin typeface="Söhne"/>
            </a:endParaRPr>
          </a:p>
          <a:p>
            <a:pPr algn="l"/>
            <a:r>
              <a:rPr lang="en-GB" b="0" i="0" dirty="0">
                <a:solidFill>
                  <a:srgbClr val="374151"/>
                </a:solidFill>
                <a:effectLst/>
                <a:latin typeface="Söhne"/>
              </a:rPr>
              <a:t>Let's continue to explore the possibilities and build a thriving partnership together in the Managed Security Services market!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noProof="0" dirty="0">
                <a:solidFill>
                  <a:schemeClr val="tx1"/>
                </a:solidFill>
                <a:effectLst/>
                <a:latin typeface="Arial" panose="020B0604020202020204" pitchFamily="34" charset="0"/>
                <a:ea typeface="+mn-ea"/>
                <a:cs typeface="+mn-cs"/>
              </a:rPr>
              <a:t>[ click ]</a:t>
            </a:r>
            <a:endParaRPr lang="en-US" sz="1200" noProof="0" dirty="0"/>
          </a:p>
        </p:txBody>
      </p:sp>
      <p:sp>
        <p:nvSpPr>
          <p:cNvPr id="4" name="Slide Number Placeholder 3"/>
          <p:cNvSpPr>
            <a:spLocks noGrp="1"/>
          </p:cNvSpPr>
          <p:nvPr>
            <p:ph type="sldNum" sz="quarter" idx="5"/>
          </p:nvPr>
        </p:nvSpPr>
        <p:spPr/>
        <p:txBody>
          <a:bodyPr/>
          <a:lstStyle/>
          <a:p>
            <a:fld id="{6BA5BCC9-2D58-BC45-8057-F0927490CD17}" type="slidenum">
              <a:rPr lang="en-US" smtClean="0"/>
              <a:pPr/>
              <a:t>36</a:t>
            </a:fld>
            <a:endParaRPr lang="en-US" dirty="0"/>
          </a:p>
        </p:txBody>
      </p:sp>
    </p:spTree>
    <p:extLst>
      <p:ext uri="{BB962C8B-B14F-4D97-AF65-F5344CB8AC3E}">
        <p14:creationId xmlns:p14="http://schemas.microsoft.com/office/powerpoint/2010/main" val="8546962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875EBA-3061-BF4B-AB5C-0002E2B123CF}"/>
              </a:ext>
            </a:extLst>
          </p:cNvPr>
          <p:cNvPicPr>
            <a:picLocks noChangeAspect="1"/>
          </p:cNvPicPr>
          <p:nvPr userDrawn="1"/>
        </p:nvPicPr>
        <p:blipFill>
          <a:blip r:embed="rId2"/>
          <a:stretch>
            <a:fillRect/>
          </a:stretch>
        </p:blipFill>
        <p:spPr>
          <a:xfrm>
            <a:off x="493782" y="3127948"/>
            <a:ext cx="770813" cy="3740710"/>
          </a:xfrm>
          <a:prstGeom prst="rect">
            <a:avLst/>
          </a:prstGeom>
        </p:spPr>
      </p:pic>
      <p:sp>
        <p:nvSpPr>
          <p:cNvPr id="16" name="Rectangle 15">
            <a:extLst>
              <a:ext uri="{FF2B5EF4-FFF2-40B4-BE49-F238E27FC236}">
                <a16:creationId xmlns:a16="http://schemas.microsoft.com/office/drawing/2014/main" id="{8B860FAE-5EC7-BB41-9704-620CD480C49B}"/>
              </a:ext>
            </a:extLst>
          </p:cNvPr>
          <p:cNvSpPr/>
          <p:nvPr userDrawn="1"/>
        </p:nvSpPr>
        <p:spPr>
          <a:xfrm>
            <a:off x="-30605" y="2880433"/>
            <a:ext cx="1010715" cy="1314036"/>
          </a:xfrm>
          <a:prstGeom prst="rect">
            <a:avLst/>
          </a:prstGeom>
          <a:gradFill flip="none" rotWithShape="1">
            <a:gsLst>
              <a:gs pos="0">
                <a:schemeClr val="accent3"/>
              </a:gs>
              <a:gs pos="100000">
                <a:schemeClr val="accent3">
                  <a:alpha val="2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7" name="Picture 16">
            <a:extLst>
              <a:ext uri="{FF2B5EF4-FFF2-40B4-BE49-F238E27FC236}">
                <a16:creationId xmlns:a16="http://schemas.microsoft.com/office/drawing/2014/main" id="{28539A6E-EF4C-254C-AA4A-ADB92B7EB3EB}"/>
              </a:ext>
            </a:extLst>
          </p:cNvPr>
          <p:cNvPicPr>
            <a:picLocks noChangeAspect="1"/>
          </p:cNvPicPr>
          <p:nvPr userDrawn="1"/>
        </p:nvPicPr>
        <p:blipFill>
          <a:blip r:embed="rId3"/>
          <a:stretch>
            <a:fillRect/>
          </a:stretch>
        </p:blipFill>
        <p:spPr>
          <a:xfrm>
            <a:off x="-30605" y="2647190"/>
            <a:ext cx="1010715" cy="233243"/>
          </a:xfrm>
          <a:prstGeom prst="rect">
            <a:avLst/>
          </a:prstGeom>
        </p:spPr>
      </p:pic>
      <p:pic>
        <p:nvPicPr>
          <p:cNvPr id="20" name="Picture 19">
            <a:extLst>
              <a:ext uri="{FF2B5EF4-FFF2-40B4-BE49-F238E27FC236}">
                <a16:creationId xmlns:a16="http://schemas.microsoft.com/office/drawing/2014/main" id="{83A5A275-3B02-DC45-B41C-47BC20E5AF72}"/>
              </a:ext>
            </a:extLst>
          </p:cNvPr>
          <p:cNvPicPr>
            <a:picLocks noChangeAspect="1"/>
          </p:cNvPicPr>
          <p:nvPr userDrawn="1"/>
        </p:nvPicPr>
        <p:blipFill rotWithShape="1">
          <a:blip r:embed="rId4"/>
          <a:srcRect b="68122"/>
          <a:stretch/>
        </p:blipFill>
        <p:spPr>
          <a:xfrm>
            <a:off x="318091" y="254574"/>
            <a:ext cx="2529590" cy="683300"/>
          </a:xfrm>
          <a:prstGeom prst="rect">
            <a:avLst/>
          </a:prstGeom>
        </p:spPr>
      </p:pic>
      <p:sp>
        <p:nvSpPr>
          <p:cNvPr id="2" name="Title 1">
            <a:extLst>
              <a:ext uri="{FF2B5EF4-FFF2-40B4-BE49-F238E27FC236}">
                <a16:creationId xmlns:a16="http://schemas.microsoft.com/office/drawing/2014/main" id="{434DF215-05E9-C34F-BE5C-C015F18DBE2D}"/>
              </a:ext>
            </a:extLst>
          </p:cNvPr>
          <p:cNvSpPr>
            <a:spLocks noGrp="1"/>
          </p:cNvSpPr>
          <p:nvPr>
            <p:ph type="ctrTitle" hasCustomPrompt="1"/>
          </p:nvPr>
        </p:nvSpPr>
        <p:spPr>
          <a:xfrm>
            <a:off x="1945645" y="2157070"/>
            <a:ext cx="8337506" cy="1534889"/>
          </a:xfrm>
          <a:prstGeom prst="rect">
            <a:avLst/>
          </a:prstGeom>
        </p:spPr>
        <p:txBody>
          <a:bodyPr anchor="b" anchorCtr="0">
            <a:noAutofit/>
          </a:bodyPr>
          <a:lstStyle>
            <a:lvl1pPr algn="l">
              <a:defRPr sz="5000" b="1" spc="0" baseline="0">
                <a:ln>
                  <a:solidFill>
                    <a:schemeClr val="tx1"/>
                  </a:solidFill>
                </a:ln>
                <a:solidFill>
                  <a:schemeClr val="tx1"/>
                </a:solidFill>
                <a:effectLst/>
                <a:latin typeface="+mj-lt"/>
                <a:ea typeface="Inter" panose="020B0502030000000004" pitchFamily="34" charset="0"/>
              </a:defRPr>
            </a:lvl1pPr>
          </a:lstStyle>
          <a:p>
            <a:r>
              <a:rPr lang="en-US" dirty="0"/>
              <a:t>Presentation Title</a:t>
            </a:r>
          </a:p>
        </p:txBody>
      </p:sp>
      <p:sp>
        <p:nvSpPr>
          <p:cNvPr id="3" name="Subtitle 2">
            <a:extLst>
              <a:ext uri="{FF2B5EF4-FFF2-40B4-BE49-F238E27FC236}">
                <a16:creationId xmlns:a16="http://schemas.microsoft.com/office/drawing/2014/main" id="{85DC2342-CB09-EB43-9AE5-CFFC37C99113}"/>
              </a:ext>
            </a:extLst>
          </p:cNvPr>
          <p:cNvSpPr>
            <a:spLocks noGrp="1"/>
          </p:cNvSpPr>
          <p:nvPr>
            <p:ph type="subTitle" idx="1" hasCustomPrompt="1"/>
          </p:nvPr>
        </p:nvSpPr>
        <p:spPr>
          <a:xfrm>
            <a:off x="1945645" y="3884417"/>
            <a:ext cx="7596188" cy="830122"/>
          </a:xfrm>
          <a:prstGeom prst="rect">
            <a:avLst/>
          </a:prstGeom>
        </p:spPr>
        <p:txBody>
          <a:bodyPr wrap="square">
            <a:noAutofit/>
          </a:bodyPr>
          <a:lstStyle>
            <a:lvl1pPr marL="0" indent="0" algn="l">
              <a:buNone/>
              <a:defRPr sz="2000" spc="0" baseline="0">
                <a:solidFill>
                  <a:srgbClr val="000000"/>
                </a:solidFill>
                <a:latin typeface="+mj-lt"/>
                <a:ea typeface="Inter" panose="020B050203000000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Lorem Ipsum</a:t>
            </a:r>
          </a:p>
        </p:txBody>
      </p:sp>
      <p:pic>
        <p:nvPicPr>
          <p:cNvPr id="10" name="Picture 9">
            <a:extLst>
              <a:ext uri="{FF2B5EF4-FFF2-40B4-BE49-F238E27FC236}">
                <a16:creationId xmlns:a16="http://schemas.microsoft.com/office/drawing/2014/main" id="{276AD153-009B-2E45-A49D-691F05FBF793}"/>
              </a:ext>
            </a:extLst>
          </p:cNvPr>
          <p:cNvPicPr>
            <a:picLocks noChangeAspect="1"/>
          </p:cNvPicPr>
          <p:nvPr userDrawn="1"/>
        </p:nvPicPr>
        <p:blipFill>
          <a:blip r:embed="rId5"/>
          <a:stretch>
            <a:fillRect/>
          </a:stretch>
        </p:blipFill>
        <p:spPr>
          <a:xfrm>
            <a:off x="2104141" y="1646216"/>
            <a:ext cx="2557346" cy="292632"/>
          </a:xfrm>
          <a:prstGeom prst="rect">
            <a:avLst/>
          </a:prstGeom>
        </p:spPr>
      </p:pic>
      <p:pic>
        <p:nvPicPr>
          <p:cNvPr id="21" name="Picture 20">
            <a:extLst>
              <a:ext uri="{FF2B5EF4-FFF2-40B4-BE49-F238E27FC236}">
                <a16:creationId xmlns:a16="http://schemas.microsoft.com/office/drawing/2014/main" id="{39B1DDAD-4F9D-4343-A462-B291953F59CB}"/>
              </a:ext>
            </a:extLst>
          </p:cNvPr>
          <p:cNvPicPr>
            <a:picLocks noChangeAspect="1"/>
          </p:cNvPicPr>
          <p:nvPr userDrawn="1"/>
        </p:nvPicPr>
        <p:blipFill>
          <a:blip r:embed="rId3"/>
          <a:stretch>
            <a:fillRect/>
          </a:stretch>
        </p:blipFill>
        <p:spPr>
          <a:xfrm flipH="1" flipV="1">
            <a:off x="11216640" y="0"/>
            <a:ext cx="975360" cy="225084"/>
          </a:xfrm>
          <a:prstGeom prst="rect">
            <a:avLst/>
          </a:prstGeom>
        </p:spPr>
      </p:pic>
      <p:sp>
        <p:nvSpPr>
          <p:cNvPr id="22" name="Rectangle 21">
            <a:extLst>
              <a:ext uri="{FF2B5EF4-FFF2-40B4-BE49-F238E27FC236}">
                <a16:creationId xmlns:a16="http://schemas.microsoft.com/office/drawing/2014/main" id="{DB3223B5-7830-9D4D-A7C3-374D930848F2}"/>
              </a:ext>
            </a:extLst>
          </p:cNvPr>
          <p:cNvSpPr/>
          <p:nvPr userDrawn="1"/>
        </p:nvSpPr>
        <p:spPr>
          <a:xfrm>
            <a:off x="11498796" y="2429418"/>
            <a:ext cx="172209" cy="297060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27" name="Rectangle 26">
            <a:extLst>
              <a:ext uri="{FF2B5EF4-FFF2-40B4-BE49-F238E27FC236}">
                <a16:creationId xmlns:a16="http://schemas.microsoft.com/office/drawing/2014/main" id="{80C5446B-27C0-9C44-9B78-417F41D53721}"/>
              </a:ext>
            </a:extLst>
          </p:cNvPr>
          <p:cNvSpPr/>
          <p:nvPr userDrawn="1"/>
        </p:nvSpPr>
        <p:spPr>
          <a:xfrm>
            <a:off x="11078074" y="1955366"/>
            <a:ext cx="518957" cy="149769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29" name="Rectangle 28">
            <a:extLst>
              <a:ext uri="{FF2B5EF4-FFF2-40B4-BE49-F238E27FC236}">
                <a16:creationId xmlns:a16="http://schemas.microsoft.com/office/drawing/2014/main" id="{8B1B1620-5567-E14C-B127-EF8044E1AF2E}"/>
              </a:ext>
            </a:extLst>
          </p:cNvPr>
          <p:cNvSpPr/>
          <p:nvPr userDrawn="1"/>
        </p:nvSpPr>
        <p:spPr>
          <a:xfrm>
            <a:off x="3479996" y="5746311"/>
            <a:ext cx="1010715" cy="1122347"/>
          </a:xfrm>
          <a:prstGeom prst="rect">
            <a:avLst/>
          </a:prstGeom>
          <a:gradFill>
            <a:gsLst>
              <a:gs pos="0">
                <a:schemeClr val="accent2"/>
              </a:gs>
              <a:gs pos="98000">
                <a:schemeClr val="accent2">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0" name="Picture 29">
            <a:extLst>
              <a:ext uri="{FF2B5EF4-FFF2-40B4-BE49-F238E27FC236}">
                <a16:creationId xmlns:a16="http://schemas.microsoft.com/office/drawing/2014/main" id="{E5D3B919-20C5-7E48-97C4-80DB0B467F98}"/>
              </a:ext>
            </a:extLst>
          </p:cNvPr>
          <p:cNvPicPr>
            <a:picLocks noChangeAspect="1"/>
          </p:cNvPicPr>
          <p:nvPr userDrawn="1"/>
        </p:nvPicPr>
        <p:blipFill>
          <a:blip r:embed="rId3"/>
          <a:stretch>
            <a:fillRect/>
          </a:stretch>
        </p:blipFill>
        <p:spPr>
          <a:xfrm>
            <a:off x="3479996" y="5530321"/>
            <a:ext cx="1010715" cy="233243"/>
          </a:xfrm>
          <a:prstGeom prst="rect">
            <a:avLst/>
          </a:prstGeom>
        </p:spPr>
      </p:pic>
      <p:sp>
        <p:nvSpPr>
          <p:cNvPr id="31" name="Rectangle 30">
            <a:extLst>
              <a:ext uri="{FF2B5EF4-FFF2-40B4-BE49-F238E27FC236}">
                <a16:creationId xmlns:a16="http://schemas.microsoft.com/office/drawing/2014/main" id="{597BA0F9-DF77-2A41-BAF9-E3C0FE81A6D1}"/>
              </a:ext>
            </a:extLst>
          </p:cNvPr>
          <p:cNvSpPr/>
          <p:nvPr userDrawn="1"/>
        </p:nvSpPr>
        <p:spPr>
          <a:xfrm>
            <a:off x="7420474" y="5371427"/>
            <a:ext cx="518957" cy="1497690"/>
          </a:xfrm>
          <a:prstGeom prst="rect">
            <a:avLst/>
          </a:prstGeom>
          <a:gradFill>
            <a:gsLst>
              <a:gs pos="0">
                <a:schemeClr val="bg1"/>
              </a:gs>
              <a:gs pos="97000">
                <a:schemeClr val="bg1">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2" name="Rectangle 31">
            <a:extLst>
              <a:ext uri="{FF2B5EF4-FFF2-40B4-BE49-F238E27FC236}">
                <a16:creationId xmlns:a16="http://schemas.microsoft.com/office/drawing/2014/main" id="{13CA9281-6F4E-C844-8FD5-964013F3B52B}"/>
              </a:ext>
            </a:extLst>
          </p:cNvPr>
          <p:cNvSpPr/>
          <p:nvPr userDrawn="1"/>
        </p:nvSpPr>
        <p:spPr>
          <a:xfrm>
            <a:off x="7385270" y="0"/>
            <a:ext cx="518957" cy="1237957"/>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3" name="Rectangle 32">
            <a:extLst>
              <a:ext uri="{FF2B5EF4-FFF2-40B4-BE49-F238E27FC236}">
                <a16:creationId xmlns:a16="http://schemas.microsoft.com/office/drawing/2014/main" id="{E3D7B0F1-299F-E84E-9DD1-479EDBC1E511}"/>
              </a:ext>
            </a:extLst>
          </p:cNvPr>
          <p:cNvSpPr/>
          <p:nvPr userDrawn="1"/>
        </p:nvSpPr>
        <p:spPr>
          <a:xfrm>
            <a:off x="9272436" y="563051"/>
            <a:ext cx="1010715" cy="1122347"/>
          </a:xfrm>
          <a:prstGeom prst="rect">
            <a:avLst/>
          </a:prstGeom>
          <a:gradFill>
            <a:gsLst>
              <a:gs pos="0">
                <a:schemeClr val="accent4"/>
              </a:gs>
              <a:gs pos="97000">
                <a:schemeClr val="accent4">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4" name="Picture 33">
            <a:extLst>
              <a:ext uri="{FF2B5EF4-FFF2-40B4-BE49-F238E27FC236}">
                <a16:creationId xmlns:a16="http://schemas.microsoft.com/office/drawing/2014/main" id="{C66BF31F-1F88-1541-8C6E-F2CF3C2D0BF0}"/>
              </a:ext>
            </a:extLst>
          </p:cNvPr>
          <p:cNvPicPr>
            <a:picLocks noChangeAspect="1"/>
          </p:cNvPicPr>
          <p:nvPr userDrawn="1"/>
        </p:nvPicPr>
        <p:blipFill>
          <a:blip r:embed="rId3"/>
          <a:stretch>
            <a:fillRect/>
          </a:stretch>
        </p:blipFill>
        <p:spPr>
          <a:xfrm>
            <a:off x="9272436" y="347061"/>
            <a:ext cx="1010715" cy="233243"/>
          </a:xfrm>
          <a:prstGeom prst="rect">
            <a:avLst/>
          </a:prstGeom>
        </p:spPr>
      </p:pic>
      <p:pic>
        <p:nvPicPr>
          <p:cNvPr id="12" name="Picture 11">
            <a:extLst>
              <a:ext uri="{FF2B5EF4-FFF2-40B4-BE49-F238E27FC236}">
                <a16:creationId xmlns:a16="http://schemas.microsoft.com/office/drawing/2014/main" id="{D3C554F4-EC14-354E-B0F5-799F2EF6ECC7}"/>
              </a:ext>
            </a:extLst>
          </p:cNvPr>
          <p:cNvPicPr>
            <a:picLocks noChangeAspect="1"/>
          </p:cNvPicPr>
          <p:nvPr userDrawn="1"/>
        </p:nvPicPr>
        <p:blipFill>
          <a:blip r:embed="rId6"/>
          <a:stretch>
            <a:fillRect/>
          </a:stretch>
        </p:blipFill>
        <p:spPr>
          <a:xfrm>
            <a:off x="10509450" y="4109158"/>
            <a:ext cx="568624" cy="2759500"/>
          </a:xfrm>
          <a:prstGeom prst="rect">
            <a:avLst/>
          </a:prstGeom>
        </p:spPr>
      </p:pic>
    </p:spTree>
    <p:extLst>
      <p:ext uri="{BB962C8B-B14F-4D97-AF65-F5344CB8AC3E}">
        <p14:creationId xmlns:p14="http://schemas.microsoft.com/office/powerpoint/2010/main" val="31859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4194DB6-C16F-E54E-89D7-D04154BF2A7E}"/>
              </a:ext>
            </a:extLst>
          </p:cNvPr>
          <p:cNvPicPr>
            <a:picLocks noChangeAspect="1"/>
          </p:cNvPicPr>
          <p:nvPr userDrawn="1"/>
        </p:nvPicPr>
        <p:blipFill rotWithShape="1">
          <a:blip r:embed="rId2"/>
          <a:srcRect b="68122"/>
          <a:stretch/>
        </p:blipFill>
        <p:spPr>
          <a:xfrm>
            <a:off x="5049780" y="1677985"/>
            <a:ext cx="2529590" cy="683300"/>
          </a:xfrm>
          <a:prstGeom prst="rect">
            <a:avLst/>
          </a:prstGeom>
        </p:spPr>
      </p:pic>
      <p:sp>
        <p:nvSpPr>
          <p:cNvPr id="8" name="Rectangle 7">
            <a:extLst>
              <a:ext uri="{FF2B5EF4-FFF2-40B4-BE49-F238E27FC236}">
                <a16:creationId xmlns:a16="http://schemas.microsoft.com/office/drawing/2014/main" id="{139DE9E5-7034-624D-B781-2EF7E3C76FBC}"/>
              </a:ext>
            </a:extLst>
          </p:cNvPr>
          <p:cNvSpPr/>
          <p:nvPr userDrawn="1"/>
        </p:nvSpPr>
        <p:spPr>
          <a:xfrm>
            <a:off x="8086129" y="4187897"/>
            <a:ext cx="1010715" cy="1314036"/>
          </a:xfrm>
          <a:prstGeom prst="rect">
            <a:avLst/>
          </a:prstGeom>
          <a:gradFill flip="none" rotWithShape="1">
            <a:gsLst>
              <a:gs pos="0">
                <a:schemeClr val="accent3"/>
              </a:gs>
              <a:gs pos="100000">
                <a:schemeClr val="accent3">
                  <a:alpha val="2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9" name="Picture 8">
            <a:extLst>
              <a:ext uri="{FF2B5EF4-FFF2-40B4-BE49-F238E27FC236}">
                <a16:creationId xmlns:a16="http://schemas.microsoft.com/office/drawing/2014/main" id="{95E0B778-5A64-DF49-91F8-669FD0C1CECD}"/>
              </a:ext>
            </a:extLst>
          </p:cNvPr>
          <p:cNvPicPr>
            <a:picLocks noChangeAspect="1"/>
          </p:cNvPicPr>
          <p:nvPr userDrawn="1"/>
        </p:nvPicPr>
        <p:blipFill>
          <a:blip r:embed="rId3"/>
          <a:stretch>
            <a:fillRect/>
          </a:stretch>
        </p:blipFill>
        <p:spPr>
          <a:xfrm>
            <a:off x="8086129" y="3954654"/>
            <a:ext cx="1010715" cy="233243"/>
          </a:xfrm>
          <a:prstGeom prst="rect">
            <a:avLst/>
          </a:prstGeom>
        </p:spPr>
      </p:pic>
      <p:sp>
        <p:nvSpPr>
          <p:cNvPr id="5" name="Rectangle 4">
            <a:extLst>
              <a:ext uri="{FF2B5EF4-FFF2-40B4-BE49-F238E27FC236}">
                <a16:creationId xmlns:a16="http://schemas.microsoft.com/office/drawing/2014/main" id="{29FC06A0-4DA5-004D-ADF1-1D7F57A99FD8}"/>
              </a:ext>
            </a:extLst>
          </p:cNvPr>
          <p:cNvSpPr/>
          <p:nvPr userDrawn="1"/>
        </p:nvSpPr>
        <p:spPr>
          <a:xfrm>
            <a:off x="-1" y="1993900"/>
            <a:ext cx="8591489" cy="327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0" name="Title 1">
            <a:extLst>
              <a:ext uri="{FF2B5EF4-FFF2-40B4-BE49-F238E27FC236}">
                <a16:creationId xmlns:a16="http://schemas.microsoft.com/office/drawing/2014/main" id="{16ECD839-14B9-774D-AD18-47C88EAAFF13}"/>
              </a:ext>
            </a:extLst>
          </p:cNvPr>
          <p:cNvSpPr>
            <a:spLocks noGrp="1"/>
          </p:cNvSpPr>
          <p:nvPr>
            <p:ph type="ctrTitle" hasCustomPrompt="1"/>
          </p:nvPr>
        </p:nvSpPr>
        <p:spPr>
          <a:xfrm>
            <a:off x="253981" y="1847124"/>
            <a:ext cx="8337506" cy="1534889"/>
          </a:xfrm>
          <a:prstGeom prst="rect">
            <a:avLst/>
          </a:prstGeom>
        </p:spPr>
        <p:txBody>
          <a:bodyPr anchor="b" anchorCtr="0">
            <a:noAutofit/>
          </a:bodyPr>
          <a:lstStyle>
            <a:lvl1pPr algn="l">
              <a:defRPr sz="4400" b="1" spc="0" baseline="0">
                <a:solidFill>
                  <a:srgbClr val="000000"/>
                </a:solidFill>
                <a:latin typeface="+mj-lt"/>
                <a:ea typeface="Inter" panose="020B0502030000000004" pitchFamily="34" charset="0"/>
              </a:defRPr>
            </a:lvl1pPr>
          </a:lstStyle>
          <a:p>
            <a:r>
              <a:rPr lang="en-US" dirty="0"/>
              <a:t>Section Header 1</a:t>
            </a:r>
          </a:p>
        </p:txBody>
      </p:sp>
      <p:sp>
        <p:nvSpPr>
          <p:cNvPr id="11" name="Subtitle 2">
            <a:extLst>
              <a:ext uri="{FF2B5EF4-FFF2-40B4-BE49-F238E27FC236}">
                <a16:creationId xmlns:a16="http://schemas.microsoft.com/office/drawing/2014/main" id="{9B1DF1A2-258D-D248-AA99-09A833187153}"/>
              </a:ext>
            </a:extLst>
          </p:cNvPr>
          <p:cNvSpPr>
            <a:spLocks noGrp="1"/>
          </p:cNvSpPr>
          <p:nvPr>
            <p:ph type="subTitle" idx="1" hasCustomPrompt="1"/>
          </p:nvPr>
        </p:nvSpPr>
        <p:spPr>
          <a:xfrm>
            <a:off x="253981" y="3522047"/>
            <a:ext cx="7596188" cy="830122"/>
          </a:xfrm>
          <a:prstGeom prst="rect">
            <a:avLst/>
          </a:prstGeom>
        </p:spPr>
        <p:txBody>
          <a:bodyPr wrap="square">
            <a:noAutofit/>
          </a:bodyPr>
          <a:lstStyle>
            <a:lvl1pPr marL="0" indent="0" algn="l">
              <a:buNone/>
              <a:defRPr sz="2000" spc="0" baseline="0">
                <a:solidFill>
                  <a:srgbClr val="000000"/>
                </a:solidFill>
                <a:latin typeface="+mn-lt"/>
                <a:ea typeface="Inter" panose="020B050203000000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Lorem Ipsum</a:t>
            </a:r>
          </a:p>
        </p:txBody>
      </p:sp>
      <p:pic>
        <p:nvPicPr>
          <p:cNvPr id="6" name="Picture 5">
            <a:extLst>
              <a:ext uri="{FF2B5EF4-FFF2-40B4-BE49-F238E27FC236}">
                <a16:creationId xmlns:a16="http://schemas.microsoft.com/office/drawing/2014/main" id="{E942CF38-DE3E-8D40-9D28-5D3F213881BA}"/>
              </a:ext>
            </a:extLst>
          </p:cNvPr>
          <p:cNvPicPr>
            <a:picLocks noChangeAspect="1"/>
          </p:cNvPicPr>
          <p:nvPr userDrawn="1"/>
        </p:nvPicPr>
        <p:blipFill>
          <a:blip r:embed="rId4"/>
          <a:stretch>
            <a:fillRect/>
          </a:stretch>
        </p:blipFill>
        <p:spPr>
          <a:xfrm>
            <a:off x="365363" y="6400800"/>
            <a:ext cx="278208" cy="199423"/>
          </a:xfrm>
          <a:prstGeom prst="rect">
            <a:avLst/>
          </a:prstGeom>
        </p:spPr>
      </p:pic>
      <p:pic>
        <p:nvPicPr>
          <p:cNvPr id="13" name="Picture 12">
            <a:extLst>
              <a:ext uri="{FF2B5EF4-FFF2-40B4-BE49-F238E27FC236}">
                <a16:creationId xmlns:a16="http://schemas.microsoft.com/office/drawing/2014/main" id="{D94FAB52-7E30-D941-86B2-BA9744945AFA}"/>
              </a:ext>
            </a:extLst>
          </p:cNvPr>
          <p:cNvPicPr>
            <a:picLocks noChangeAspect="1"/>
          </p:cNvPicPr>
          <p:nvPr userDrawn="1"/>
        </p:nvPicPr>
        <p:blipFill>
          <a:blip r:embed="rId3"/>
          <a:stretch>
            <a:fillRect/>
          </a:stretch>
        </p:blipFill>
        <p:spPr>
          <a:xfrm flipH="1" flipV="1">
            <a:off x="11216640" y="0"/>
            <a:ext cx="975360" cy="225084"/>
          </a:xfrm>
          <a:prstGeom prst="rect">
            <a:avLst/>
          </a:prstGeom>
        </p:spPr>
      </p:pic>
      <p:sp>
        <p:nvSpPr>
          <p:cNvPr id="14" name="Rectangle 13">
            <a:extLst>
              <a:ext uri="{FF2B5EF4-FFF2-40B4-BE49-F238E27FC236}">
                <a16:creationId xmlns:a16="http://schemas.microsoft.com/office/drawing/2014/main" id="{49B220C3-942D-E947-B96C-A4D3CED9547C}"/>
              </a:ext>
            </a:extLst>
          </p:cNvPr>
          <p:cNvSpPr/>
          <p:nvPr userDrawn="1"/>
        </p:nvSpPr>
        <p:spPr>
          <a:xfrm>
            <a:off x="10075194" y="661595"/>
            <a:ext cx="172209" cy="297060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5" name="Rectangle 14">
            <a:extLst>
              <a:ext uri="{FF2B5EF4-FFF2-40B4-BE49-F238E27FC236}">
                <a16:creationId xmlns:a16="http://schemas.microsoft.com/office/drawing/2014/main" id="{0285C048-772A-0D4F-B877-19BFE1B3E1EC}"/>
              </a:ext>
            </a:extLst>
          </p:cNvPr>
          <p:cNvSpPr/>
          <p:nvPr userDrawn="1"/>
        </p:nvSpPr>
        <p:spPr>
          <a:xfrm>
            <a:off x="11181285" y="3800805"/>
            <a:ext cx="1010715" cy="3057195"/>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6" name="Rectangle 15">
            <a:extLst>
              <a:ext uri="{FF2B5EF4-FFF2-40B4-BE49-F238E27FC236}">
                <a16:creationId xmlns:a16="http://schemas.microsoft.com/office/drawing/2014/main" id="{06784478-F424-2142-805B-4CF14228C9E4}"/>
              </a:ext>
            </a:extLst>
          </p:cNvPr>
          <p:cNvSpPr/>
          <p:nvPr userDrawn="1"/>
        </p:nvSpPr>
        <p:spPr>
          <a:xfrm>
            <a:off x="10247404" y="1245055"/>
            <a:ext cx="518957" cy="149769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Tree>
    <p:extLst>
      <p:ext uri="{BB962C8B-B14F-4D97-AF65-F5344CB8AC3E}">
        <p14:creationId xmlns:p14="http://schemas.microsoft.com/office/powerpoint/2010/main" val="1554959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E79752-B1F1-7346-A6DB-8BF8980F8859}"/>
              </a:ext>
            </a:extLst>
          </p:cNvPr>
          <p:cNvPicPr>
            <a:picLocks noChangeAspect="1"/>
          </p:cNvPicPr>
          <p:nvPr userDrawn="1"/>
        </p:nvPicPr>
        <p:blipFill rotWithShape="1">
          <a:blip r:embed="rId2"/>
          <a:srcRect b="68122"/>
          <a:stretch/>
        </p:blipFill>
        <p:spPr>
          <a:xfrm>
            <a:off x="6407085" y="4989213"/>
            <a:ext cx="2529590" cy="683300"/>
          </a:xfrm>
          <a:prstGeom prst="rect">
            <a:avLst/>
          </a:prstGeom>
        </p:spPr>
      </p:pic>
      <p:sp>
        <p:nvSpPr>
          <p:cNvPr id="10" name="Rectangle 9">
            <a:extLst>
              <a:ext uri="{FF2B5EF4-FFF2-40B4-BE49-F238E27FC236}">
                <a16:creationId xmlns:a16="http://schemas.microsoft.com/office/drawing/2014/main" id="{E23D178B-7CD3-384F-B8E0-9BAFA865C639}"/>
              </a:ext>
            </a:extLst>
          </p:cNvPr>
          <p:cNvSpPr/>
          <p:nvPr userDrawn="1"/>
        </p:nvSpPr>
        <p:spPr>
          <a:xfrm>
            <a:off x="8412818" y="1712029"/>
            <a:ext cx="470593" cy="1707131"/>
          </a:xfrm>
          <a:prstGeom prst="rect">
            <a:avLst/>
          </a:prstGeom>
          <a:gradFill flip="none" rotWithShape="1">
            <a:gsLst>
              <a:gs pos="0">
                <a:schemeClr val="accent2"/>
              </a:gs>
              <a:gs pos="100000">
                <a:schemeClr val="accent2">
                  <a:alpha val="2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1" name="Picture 10">
            <a:extLst>
              <a:ext uri="{FF2B5EF4-FFF2-40B4-BE49-F238E27FC236}">
                <a16:creationId xmlns:a16="http://schemas.microsoft.com/office/drawing/2014/main" id="{91DA104C-489B-5645-A6BD-2AECCE933518}"/>
              </a:ext>
            </a:extLst>
          </p:cNvPr>
          <p:cNvPicPr>
            <a:picLocks noChangeAspect="1"/>
          </p:cNvPicPr>
          <p:nvPr userDrawn="1"/>
        </p:nvPicPr>
        <p:blipFill>
          <a:blip r:embed="rId3"/>
          <a:stretch>
            <a:fillRect/>
          </a:stretch>
        </p:blipFill>
        <p:spPr>
          <a:xfrm>
            <a:off x="8412818" y="1604637"/>
            <a:ext cx="470593" cy="108599"/>
          </a:xfrm>
          <a:prstGeom prst="rect">
            <a:avLst/>
          </a:prstGeom>
        </p:spPr>
      </p:pic>
      <p:sp>
        <p:nvSpPr>
          <p:cNvPr id="5" name="Rectangle 4">
            <a:extLst>
              <a:ext uri="{FF2B5EF4-FFF2-40B4-BE49-F238E27FC236}">
                <a16:creationId xmlns:a16="http://schemas.microsoft.com/office/drawing/2014/main" id="{149CDAD4-8CD1-C94B-A9CC-8046006859AC}"/>
              </a:ext>
            </a:extLst>
          </p:cNvPr>
          <p:cNvSpPr/>
          <p:nvPr userDrawn="1"/>
        </p:nvSpPr>
        <p:spPr>
          <a:xfrm>
            <a:off x="-1" y="1993900"/>
            <a:ext cx="8591489" cy="327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6" name="Title 1">
            <a:extLst>
              <a:ext uri="{FF2B5EF4-FFF2-40B4-BE49-F238E27FC236}">
                <a16:creationId xmlns:a16="http://schemas.microsoft.com/office/drawing/2014/main" id="{C34D06F3-8B7C-7A42-8C03-EC8C642428D7}"/>
              </a:ext>
            </a:extLst>
          </p:cNvPr>
          <p:cNvSpPr>
            <a:spLocks noGrp="1"/>
          </p:cNvSpPr>
          <p:nvPr>
            <p:ph type="ctrTitle" hasCustomPrompt="1"/>
          </p:nvPr>
        </p:nvSpPr>
        <p:spPr>
          <a:xfrm>
            <a:off x="253981" y="1847124"/>
            <a:ext cx="8337506" cy="1534889"/>
          </a:xfrm>
          <a:prstGeom prst="rect">
            <a:avLst/>
          </a:prstGeom>
        </p:spPr>
        <p:txBody>
          <a:bodyPr anchor="b" anchorCtr="0">
            <a:noAutofit/>
          </a:bodyPr>
          <a:lstStyle>
            <a:lvl1pPr algn="l">
              <a:defRPr sz="4400" b="1" spc="0" baseline="0">
                <a:solidFill>
                  <a:srgbClr val="000000"/>
                </a:solidFill>
                <a:latin typeface="+mj-lt"/>
                <a:ea typeface="Inter" panose="020B0502030000000004" pitchFamily="34" charset="0"/>
              </a:defRPr>
            </a:lvl1pPr>
          </a:lstStyle>
          <a:p>
            <a:r>
              <a:rPr lang="en-US" dirty="0"/>
              <a:t>Section Header 2</a:t>
            </a:r>
          </a:p>
        </p:txBody>
      </p:sp>
      <p:sp>
        <p:nvSpPr>
          <p:cNvPr id="9" name="Subtitle 2">
            <a:extLst>
              <a:ext uri="{FF2B5EF4-FFF2-40B4-BE49-F238E27FC236}">
                <a16:creationId xmlns:a16="http://schemas.microsoft.com/office/drawing/2014/main" id="{435F4C80-9FF9-E143-B52B-51880FEE6A6E}"/>
              </a:ext>
            </a:extLst>
          </p:cNvPr>
          <p:cNvSpPr>
            <a:spLocks noGrp="1"/>
          </p:cNvSpPr>
          <p:nvPr>
            <p:ph type="subTitle" idx="1" hasCustomPrompt="1"/>
          </p:nvPr>
        </p:nvSpPr>
        <p:spPr>
          <a:xfrm>
            <a:off x="253981" y="3522047"/>
            <a:ext cx="7596188" cy="830122"/>
          </a:xfrm>
          <a:prstGeom prst="rect">
            <a:avLst/>
          </a:prstGeom>
        </p:spPr>
        <p:txBody>
          <a:bodyPr wrap="square">
            <a:noAutofit/>
          </a:bodyPr>
          <a:lstStyle>
            <a:lvl1pPr marL="0" indent="0" algn="l">
              <a:buNone/>
              <a:defRPr sz="2000" spc="0" baseline="0">
                <a:solidFill>
                  <a:srgbClr val="000000"/>
                </a:solidFill>
                <a:latin typeface="+mn-lt"/>
                <a:ea typeface="Inter" panose="020B050203000000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Lorem Ipsum</a:t>
            </a:r>
          </a:p>
        </p:txBody>
      </p:sp>
      <p:pic>
        <p:nvPicPr>
          <p:cNvPr id="7" name="Picture 6">
            <a:extLst>
              <a:ext uri="{FF2B5EF4-FFF2-40B4-BE49-F238E27FC236}">
                <a16:creationId xmlns:a16="http://schemas.microsoft.com/office/drawing/2014/main" id="{68AD7EBD-E632-5949-99DA-EFB68C157FAC}"/>
              </a:ext>
            </a:extLst>
          </p:cNvPr>
          <p:cNvPicPr>
            <a:picLocks noChangeAspect="1"/>
          </p:cNvPicPr>
          <p:nvPr userDrawn="1"/>
        </p:nvPicPr>
        <p:blipFill>
          <a:blip r:embed="rId4"/>
          <a:stretch>
            <a:fillRect/>
          </a:stretch>
        </p:blipFill>
        <p:spPr>
          <a:xfrm>
            <a:off x="365363" y="6400800"/>
            <a:ext cx="278208" cy="199423"/>
          </a:xfrm>
          <a:prstGeom prst="rect">
            <a:avLst/>
          </a:prstGeom>
        </p:spPr>
      </p:pic>
      <p:pic>
        <p:nvPicPr>
          <p:cNvPr id="13" name="Picture 12">
            <a:extLst>
              <a:ext uri="{FF2B5EF4-FFF2-40B4-BE49-F238E27FC236}">
                <a16:creationId xmlns:a16="http://schemas.microsoft.com/office/drawing/2014/main" id="{8C786DED-EF6A-7142-AF1D-FFA8171EAB26}"/>
              </a:ext>
            </a:extLst>
          </p:cNvPr>
          <p:cNvPicPr>
            <a:picLocks noChangeAspect="1"/>
          </p:cNvPicPr>
          <p:nvPr userDrawn="1"/>
        </p:nvPicPr>
        <p:blipFill>
          <a:blip r:embed="rId3"/>
          <a:stretch>
            <a:fillRect/>
          </a:stretch>
        </p:blipFill>
        <p:spPr>
          <a:xfrm flipH="1" flipV="1">
            <a:off x="11216640" y="0"/>
            <a:ext cx="975360" cy="225084"/>
          </a:xfrm>
          <a:prstGeom prst="rect">
            <a:avLst/>
          </a:prstGeom>
        </p:spPr>
      </p:pic>
      <p:sp>
        <p:nvSpPr>
          <p:cNvPr id="14" name="Rectangle 13">
            <a:extLst>
              <a:ext uri="{FF2B5EF4-FFF2-40B4-BE49-F238E27FC236}">
                <a16:creationId xmlns:a16="http://schemas.microsoft.com/office/drawing/2014/main" id="{935F58C8-3EB0-EB45-B464-FCA88D948883}"/>
              </a:ext>
            </a:extLst>
          </p:cNvPr>
          <p:cNvSpPr/>
          <p:nvPr userDrawn="1"/>
        </p:nvSpPr>
        <p:spPr>
          <a:xfrm>
            <a:off x="10008674" y="3887395"/>
            <a:ext cx="172209" cy="297060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5" name="Rectangle 14">
            <a:extLst>
              <a:ext uri="{FF2B5EF4-FFF2-40B4-BE49-F238E27FC236}">
                <a16:creationId xmlns:a16="http://schemas.microsoft.com/office/drawing/2014/main" id="{AFA58B45-CD47-534B-838F-BE5D87737B80}"/>
              </a:ext>
            </a:extLst>
          </p:cNvPr>
          <p:cNvSpPr/>
          <p:nvPr userDrawn="1"/>
        </p:nvSpPr>
        <p:spPr>
          <a:xfrm>
            <a:off x="11181285" y="2103602"/>
            <a:ext cx="1010715" cy="3057195"/>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6" name="Rectangle 15">
            <a:extLst>
              <a:ext uri="{FF2B5EF4-FFF2-40B4-BE49-F238E27FC236}">
                <a16:creationId xmlns:a16="http://schemas.microsoft.com/office/drawing/2014/main" id="{FA3A8348-31F9-7E4E-9FCE-3EC03B020C2A}"/>
              </a:ext>
            </a:extLst>
          </p:cNvPr>
          <p:cNvSpPr/>
          <p:nvPr userDrawn="1"/>
        </p:nvSpPr>
        <p:spPr>
          <a:xfrm>
            <a:off x="9661926" y="225084"/>
            <a:ext cx="518957" cy="149769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Tree>
    <p:extLst>
      <p:ext uri="{BB962C8B-B14F-4D97-AF65-F5344CB8AC3E}">
        <p14:creationId xmlns:p14="http://schemas.microsoft.com/office/powerpoint/2010/main" val="409534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E2E2F9-8754-024F-8BBA-BD67736F58B7}"/>
              </a:ext>
            </a:extLst>
          </p:cNvPr>
          <p:cNvPicPr>
            <a:picLocks noChangeAspect="1"/>
          </p:cNvPicPr>
          <p:nvPr userDrawn="1"/>
        </p:nvPicPr>
        <p:blipFill rotWithShape="1">
          <a:blip r:embed="rId2"/>
          <a:srcRect b="68122"/>
          <a:stretch/>
        </p:blipFill>
        <p:spPr>
          <a:xfrm>
            <a:off x="643571" y="1652250"/>
            <a:ext cx="2529590" cy="683300"/>
          </a:xfrm>
          <a:prstGeom prst="rect">
            <a:avLst/>
          </a:prstGeom>
        </p:spPr>
      </p:pic>
      <p:sp>
        <p:nvSpPr>
          <p:cNvPr id="10" name="Rectangle 9">
            <a:extLst>
              <a:ext uri="{FF2B5EF4-FFF2-40B4-BE49-F238E27FC236}">
                <a16:creationId xmlns:a16="http://schemas.microsoft.com/office/drawing/2014/main" id="{FD46885E-3E3D-2243-B408-C9F9E1170D8D}"/>
              </a:ext>
            </a:extLst>
          </p:cNvPr>
          <p:cNvSpPr/>
          <p:nvPr userDrawn="1"/>
        </p:nvSpPr>
        <p:spPr>
          <a:xfrm>
            <a:off x="8086130" y="5101687"/>
            <a:ext cx="1010715" cy="595309"/>
          </a:xfrm>
          <a:prstGeom prst="rect">
            <a:avLst/>
          </a:prstGeom>
          <a:gradFill>
            <a:gsLst>
              <a:gs pos="0">
                <a:schemeClr val="accent4"/>
              </a:gs>
              <a:gs pos="100000">
                <a:schemeClr val="accent4">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1" name="Picture 10">
            <a:extLst>
              <a:ext uri="{FF2B5EF4-FFF2-40B4-BE49-F238E27FC236}">
                <a16:creationId xmlns:a16="http://schemas.microsoft.com/office/drawing/2014/main" id="{9E7B2188-C905-524B-9420-86971C085FD1}"/>
              </a:ext>
            </a:extLst>
          </p:cNvPr>
          <p:cNvPicPr>
            <a:picLocks noChangeAspect="1"/>
          </p:cNvPicPr>
          <p:nvPr userDrawn="1"/>
        </p:nvPicPr>
        <p:blipFill>
          <a:blip r:embed="rId3"/>
          <a:stretch>
            <a:fillRect/>
          </a:stretch>
        </p:blipFill>
        <p:spPr>
          <a:xfrm>
            <a:off x="8086130" y="4868879"/>
            <a:ext cx="1010715" cy="233243"/>
          </a:xfrm>
          <a:prstGeom prst="rect">
            <a:avLst/>
          </a:prstGeom>
        </p:spPr>
      </p:pic>
      <p:sp>
        <p:nvSpPr>
          <p:cNvPr id="7" name="Rectangle 6">
            <a:extLst>
              <a:ext uri="{FF2B5EF4-FFF2-40B4-BE49-F238E27FC236}">
                <a16:creationId xmlns:a16="http://schemas.microsoft.com/office/drawing/2014/main" id="{B03424BA-A3CC-CB4A-9699-EB92FA1B5186}"/>
              </a:ext>
            </a:extLst>
          </p:cNvPr>
          <p:cNvSpPr/>
          <p:nvPr userDrawn="1"/>
        </p:nvSpPr>
        <p:spPr>
          <a:xfrm>
            <a:off x="-1" y="1993900"/>
            <a:ext cx="8591489" cy="327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 name="Title 1">
            <a:extLst>
              <a:ext uri="{FF2B5EF4-FFF2-40B4-BE49-F238E27FC236}">
                <a16:creationId xmlns:a16="http://schemas.microsoft.com/office/drawing/2014/main" id="{546449A0-F2BF-FD42-8550-0C46C85859CF}"/>
              </a:ext>
            </a:extLst>
          </p:cNvPr>
          <p:cNvSpPr>
            <a:spLocks noGrp="1"/>
          </p:cNvSpPr>
          <p:nvPr>
            <p:ph type="ctrTitle" hasCustomPrompt="1"/>
          </p:nvPr>
        </p:nvSpPr>
        <p:spPr>
          <a:xfrm>
            <a:off x="253985" y="1835255"/>
            <a:ext cx="8337506" cy="1534889"/>
          </a:xfrm>
          <a:prstGeom prst="rect">
            <a:avLst/>
          </a:prstGeom>
        </p:spPr>
        <p:txBody>
          <a:bodyPr anchor="b" anchorCtr="0">
            <a:noAutofit/>
          </a:bodyPr>
          <a:lstStyle>
            <a:lvl1pPr algn="l">
              <a:defRPr sz="4400" b="1" kern="1000" spc="0" baseline="0">
                <a:solidFill>
                  <a:srgbClr val="000000"/>
                </a:solidFill>
                <a:latin typeface="+mj-lt"/>
                <a:ea typeface="Inter" panose="020B0502030000000004" pitchFamily="34" charset="0"/>
              </a:defRPr>
            </a:lvl1pPr>
          </a:lstStyle>
          <a:p>
            <a:r>
              <a:rPr lang="en-US" dirty="0"/>
              <a:t>Section Header 3</a:t>
            </a:r>
          </a:p>
        </p:txBody>
      </p:sp>
      <p:sp>
        <p:nvSpPr>
          <p:cNvPr id="6" name="Subtitle 2">
            <a:extLst>
              <a:ext uri="{FF2B5EF4-FFF2-40B4-BE49-F238E27FC236}">
                <a16:creationId xmlns:a16="http://schemas.microsoft.com/office/drawing/2014/main" id="{9DA78A3D-81C9-8B4E-B2DF-2ACDDB7602FF}"/>
              </a:ext>
            </a:extLst>
          </p:cNvPr>
          <p:cNvSpPr>
            <a:spLocks noGrp="1"/>
          </p:cNvSpPr>
          <p:nvPr>
            <p:ph type="subTitle" idx="1" hasCustomPrompt="1"/>
          </p:nvPr>
        </p:nvSpPr>
        <p:spPr>
          <a:xfrm>
            <a:off x="253985" y="3510178"/>
            <a:ext cx="7596188" cy="830122"/>
          </a:xfrm>
          <a:prstGeom prst="rect">
            <a:avLst/>
          </a:prstGeom>
        </p:spPr>
        <p:txBody>
          <a:bodyPr wrap="square">
            <a:noAutofit/>
          </a:bodyPr>
          <a:lstStyle>
            <a:lvl1pPr marL="0" indent="0" algn="l">
              <a:buNone/>
              <a:defRPr sz="2000" kern="1000" spc="0" baseline="0">
                <a:solidFill>
                  <a:srgbClr val="000000"/>
                </a:solidFill>
                <a:latin typeface="+mn-lt"/>
                <a:ea typeface="Inter" panose="020B050203000000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Lorem Ipsum</a:t>
            </a:r>
          </a:p>
        </p:txBody>
      </p:sp>
      <p:pic>
        <p:nvPicPr>
          <p:cNvPr id="8" name="Picture 7">
            <a:extLst>
              <a:ext uri="{FF2B5EF4-FFF2-40B4-BE49-F238E27FC236}">
                <a16:creationId xmlns:a16="http://schemas.microsoft.com/office/drawing/2014/main" id="{84B1AE43-D0B7-474B-93DC-5F8932F4C2F7}"/>
              </a:ext>
            </a:extLst>
          </p:cNvPr>
          <p:cNvPicPr>
            <a:picLocks noChangeAspect="1"/>
          </p:cNvPicPr>
          <p:nvPr userDrawn="1"/>
        </p:nvPicPr>
        <p:blipFill>
          <a:blip r:embed="rId4"/>
          <a:stretch>
            <a:fillRect/>
          </a:stretch>
        </p:blipFill>
        <p:spPr>
          <a:xfrm>
            <a:off x="365363" y="6400800"/>
            <a:ext cx="278208" cy="199423"/>
          </a:xfrm>
          <a:prstGeom prst="rect">
            <a:avLst/>
          </a:prstGeom>
        </p:spPr>
      </p:pic>
      <p:pic>
        <p:nvPicPr>
          <p:cNvPr id="13" name="Picture 12">
            <a:extLst>
              <a:ext uri="{FF2B5EF4-FFF2-40B4-BE49-F238E27FC236}">
                <a16:creationId xmlns:a16="http://schemas.microsoft.com/office/drawing/2014/main" id="{6B298258-D5EB-964A-86E0-A9B74798DE61}"/>
              </a:ext>
            </a:extLst>
          </p:cNvPr>
          <p:cNvPicPr>
            <a:picLocks noChangeAspect="1"/>
          </p:cNvPicPr>
          <p:nvPr userDrawn="1"/>
        </p:nvPicPr>
        <p:blipFill>
          <a:blip r:embed="rId3"/>
          <a:stretch>
            <a:fillRect/>
          </a:stretch>
        </p:blipFill>
        <p:spPr>
          <a:xfrm flipH="1" flipV="1">
            <a:off x="11216640" y="0"/>
            <a:ext cx="975360" cy="225084"/>
          </a:xfrm>
          <a:prstGeom prst="rect">
            <a:avLst/>
          </a:prstGeom>
        </p:spPr>
      </p:pic>
      <p:sp>
        <p:nvSpPr>
          <p:cNvPr id="14" name="Rectangle 13">
            <a:extLst>
              <a:ext uri="{FF2B5EF4-FFF2-40B4-BE49-F238E27FC236}">
                <a16:creationId xmlns:a16="http://schemas.microsoft.com/office/drawing/2014/main" id="{CE4915DB-A7BA-DE4C-B1AF-30C990D6649D}"/>
              </a:ext>
            </a:extLst>
          </p:cNvPr>
          <p:cNvSpPr/>
          <p:nvPr userDrawn="1"/>
        </p:nvSpPr>
        <p:spPr>
          <a:xfrm>
            <a:off x="10494446" y="508597"/>
            <a:ext cx="172209" cy="297060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5" name="Rectangle 14">
            <a:extLst>
              <a:ext uri="{FF2B5EF4-FFF2-40B4-BE49-F238E27FC236}">
                <a16:creationId xmlns:a16="http://schemas.microsoft.com/office/drawing/2014/main" id="{77A339B7-AC8A-454E-BFF4-9E0FFC83F2BD}"/>
              </a:ext>
            </a:extLst>
          </p:cNvPr>
          <p:cNvSpPr/>
          <p:nvPr userDrawn="1"/>
        </p:nvSpPr>
        <p:spPr>
          <a:xfrm>
            <a:off x="10075192" y="3800805"/>
            <a:ext cx="1010715" cy="3057195"/>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6" name="Rectangle 15">
            <a:extLst>
              <a:ext uri="{FF2B5EF4-FFF2-40B4-BE49-F238E27FC236}">
                <a16:creationId xmlns:a16="http://schemas.microsoft.com/office/drawing/2014/main" id="{D7B9A7DD-F846-BF42-B3F9-E99EF638F292}"/>
              </a:ext>
            </a:extLst>
          </p:cNvPr>
          <p:cNvSpPr/>
          <p:nvPr userDrawn="1"/>
        </p:nvSpPr>
        <p:spPr>
          <a:xfrm>
            <a:off x="11673043" y="1136271"/>
            <a:ext cx="518957" cy="149769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Tree>
    <p:extLst>
      <p:ext uri="{BB962C8B-B14F-4D97-AF65-F5344CB8AC3E}">
        <p14:creationId xmlns:p14="http://schemas.microsoft.com/office/powerpoint/2010/main" val="941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55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userDrawn="1">
          <p15:clr>
            <a:srgbClr val="FBAE40"/>
          </p15:clr>
        </p15:guide>
        <p15:guide id="2" pos="456" userDrawn="1">
          <p15:clr>
            <a:srgbClr val="FBAE40"/>
          </p15:clr>
        </p15:guide>
        <p15:guide id="3" pos="114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69B6F9-E215-3344-BA2B-BE27EDE1E6E8}"/>
              </a:ext>
            </a:extLst>
          </p:cNvPr>
          <p:cNvSpPr>
            <a:spLocks noGrp="1"/>
          </p:cNvSpPr>
          <p:nvPr>
            <p:ph type="title" hasCustomPrompt="1"/>
          </p:nvPr>
        </p:nvSpPr>
        <p:spPr>
          <a:xfrm>
            <a:off x="269986" y="176071"/>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218267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p15:clr>
            <a:srgbClr val="FBAE40"/>
          </p15:clr>
        </p15:guide>
        <p15:guide id="2" orient="horz" pos="41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_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0FB58AD4-B5F7-C348-B8E3-10DC77F1F991}"/>
              </a:ext>
            </a:extLst>
          </p:cNvPr>
          <p:cNvSpPr>
            <a:spLocks noGrp="1"/>
          </p:cNvSpPr>
          <p:nvPr>
            <p:ph type="body" sz="quarter" idx="15"/>
          </p:nvPr>
        </p:nvSpPr>
        <p:spPr>
          <a:xfrm>
            <a:off x="269986" y="914400"/>
            <a:ext cx="10841038" cy="413335"/>
          </a:xfrm>
          <a:prstGeom prst="rect">
            <a:avLst/>
          </a:prstGeom>
        </p:spPr>
        <p:txBody>
          <a:bodyPr anchor="t"/>
          <a:lstStyle>
            <a:lvl1pPr marL="0" indent="0">
              <a:buNone/>
              <a:defRPr sz="2000">
                <a:solidFill>
                  <a:schemeClr val="tx1">
                    <a:lumMod val="50000"/>
                    <a:lumOff val="50000"/>
                  </a:schemeClr>
                </a:solidFill>
                <a:latin typeface="+mn-lt"/>
                <a:ea typeface="Inter" panose="020B0502030000000004" pitchFamily="34" charset="0"/>
              </a:defRPr>
            </a:lvl1pPr>
            <a:lvl2pPr marL="457200" indent="0">
              <a:buFont typeface="Arial" panose="020B0604020202020204" pitchFamily="34" charset="0"/>
              <a:buNone/>
              <a:defRPr>
                <a:solidFill>
                  <a:schemeClr val="accent6"/>
                </a:solidFill>
              </a:defRPr>
            </a:lvl2pPr>
          </a:lstStyle>
          <a:p>
            <a:pPr lvl="0"/>
            <a:r>
              <a:rPr lang="en-US" dirty="0"/>
              <a:t>Edit Master text styles</a:t>
            </a:r>
          </a:p>
        </p:txBody>
      </p:sp>
      <p:sp>
        <p:nvSpPr>
          <p:cNvPr id="4" name="Title 1">
            <a:extLst>
              <a:ext uri="{FF2B5EF4-FFF2-40B4-BE49-F238E27FC236}">
                <a16:creationId xmlns:a16="http://schemas.microsoft.com/office/drawing/2014/main" id="{AE67C004-B424-AE42-A574-D6412A04A60B}"/>
              </a:ext>
            </a:extLst>
          </p:cNvPr>
          <p:cNvSpPr>
            <a:spLocks noGrp="1"/>
          </p:cNvSpPr>
          <p:nvPr>
            <p:ph type="title" hasCustomPrompt="1"/>
          </p:nvPr>
        </p:nvSpPr>
        <p:spPr>
          <a:xfrm>
            <a:off x="269986" y="176071"/>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89356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p15:clr>
            <a:srgbClr val="FBAE40"/>
          </p15:clr>
        </p15:guide>
        <p15:guide id="2" orient="horz" pos="41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141C5-CA5A-D043-831B-6BAF84ED2D87}"/>
              </a:ext>
            </a:extLst>
          </p:cNvPr>
          <p:cNvSpPr>
            <a:spLocks noGrp="1"/>
          </p:cNvSpPr>
          <p:nvPr>
            <p:ph sz="half" idx="1" hasCustomPrompt="1"/>
          </p:nvPr>
        </p:nvSpPr>
        <p:spPr>
          <a:xfrm>
            <a:off x="265778" y="1700784"/>
            <a:ext cx="10841372" cy="4351338"/>
          </a:xfrm>
          <a:prstGeom prst="rect">
            <a:avLst/>
          </a:prstGeom>
        </p:spPr>
        <p:txBody>
          <a:bodyPr>
            <a:noAutofit/>
          </a:bodyPr>
          <a:lstStyle>
            <a:lvl1pPr>
              <a:lnSpc>
                <a:spcPct val="90000"/>
              </a:lnSpc>
              <a:spcBef>
                <a:spcPts val="1400"/>
              </a:spcBef>
              <a:defRPr sz="2200" baseline="0">
                <a:solidFill>
                  <a:srgbClr val="000000"/>
                </a:solidFill>
                <a:latin typeface="+mn-lt"/>
                <a:ea typeface="Inter" panose="020B0502030000000004" pitchFamily="34" charset="0"/>
              </a:defRPr>
            </a:lvl1pPr>
            <a:lvl2pPr>
              <a:lnSpc>
                <a:spcPct val="90000"/>
              </a:lnSpc>
              <a:spcBef>
                <a:spcPts val="900"/>
              </a:spcBef>
              <a:defRPr sz="1800" baseline="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4" name="Title 1">
            <a:extLst>
              <a:ext uri="{FF2B5EF4-FFF2-40B4-BE49-F238E27FC236}">
                <a16:creationId xmlns:a16="http://schemas.microsoft.com/office/drawing/2014/main" id="{6F093C5B-1855-FE4C-86A4-0F32F69CE03A}"/>
              </a:ext>
            </a:extLst>
          </p:cNvPr>
          <p:cNvSpPr>
            <a:spLocks noGrp="1"/>
          </p:cNvSpPr>
          <p:nvPr>
            <p:ph type="title" hasCustomPrompt="1"/>
          </p:nvPr>
        </p:nvSpPr>
        <p:spPr>
          <a:xfrm>
            <a:off x="265778" y="17607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8589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6" userDrawn="1">
          <p15:clr>
            <a:srgbClr val="FBAE40"/>
          </p15:clr>
        </p15:guide>
        <p15:guide id="2" orient="horz" pos="410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_subtit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141C5-CA5A-D043-831B-6BAF84ED2D87}"/>
              </a:ext>
            </a:extLst>
          </p:cNvPr>
          <p:cNvSpPr>
            <a:spLocks noGrp="1"/>
          </p:cNvSpPr>
          <p:nvPr>
            <p:ph sz="half" idx="1" hasCustomPrompt="1"/>
          </p:nvPr>
        </p:nvSpPr>
        <p:spPr>
          <a:xfrm>
            <a:off x="253744" y="1602429"/>
            <a:ext cx="10841372" cy="4351338"/>
          </a:xfrm>
          <a:prstGeom prst="rect">
            <a:avLst/>
          </a:prstGeom>
        </p:spPr>
        <p:txBody>
          <a:bodyPr>
            <a:noAutofit/>
          </a:bodyPr>
          <a:lstStyle>
            <a:lvl1pPr>
              <a:lnSpc>
                <a:spcPct val="90000"/>
              </a:lnSpc>
              <a:spcBef>
                <a:spcPts val="1400"/>
              </a:spcBef>
              <a:defRPr sz="2200">
                <a:solidFill>
                  <a:srgbClr val="000000"/>
                </a:solidFill>
                <a:latin typeface="+mn-lt"/>
                <a:ea typeface="Inter" panose="020B0502030000000004" pitchFamily="34" charset="0"/>
              </a:defRPr>
            </a:lvl1pPr>
            <a:lvl2pPr>
              <a:lnSpc>
                <a:spcPct val="90000"/>
              </a:lnSpc>
              <a:spcBef>
                <a:spcPts val="900"/>
              </a:spcBef>
              <a:defRPr sz="180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9" name="Text Placeholder 3">
            <a:extLst>
              <a:ext uri="{FF2B5EF4-FFF2-40B4-BE49-F238E27FC236}">
                <a16:creationId xmlns:a16="http://schemas.microsoft.com/office/drawing/2014/main" id="{E3162B4C-8AAC-054A-8207-7F3B050AE651}"/>
              </a:ext>
            </a:extLst>
          </p:cNvPr>
          <p:cNvSpPr>
            <a:spLocks noGrp="1"/>
          </p:cNvSpPr>
          <p:nvPr>
            <p:ph type="body" sz="quarter" idx="15"/>
          </p:nvPr>
        </p:nvSpPr>
        <p:spPr>
          <a:xfrm>
            <a:off x="254078" y="902276"/>
            <a:ext cx="10841038" cy="413335"/>
          </a:xfrm>
          <a:prstGeom prst="rect">
            <a:avLst/>
          </a:prstGeom>
        </p:spPr>
        <p:txBody>
          <a:bodyPr anchor="t"/>
          <a:lstStyle>
            <a:lvl1pPr marL="0" indent="0">
              <a:buNone/>
              <a:defRPr sz="2000">
                <a:solidFill>
                  <a:schemeClr val="tx1">
                    <a:lumMod val="50000"/>
                    <a:lumOff val="50000"/>
                  </a:schemeClr>
                </a:solidFill>
                <a:latin typeface="+mn-lt"/>
                <a:ea typeface="Inter" panose="020B0502030000000004" pitchFamily="34" charset="0"/>
              </a:defRPr>
            </a:lvl1pPr>
            <a:lvl2pPr marL="457200" indent="0">
              <a:buFont typeface="Arial" panose="020B0604020202020204" pitchFamily="34" charset="0"/>
              <a:buNone/>
              <a:defRPr>
                <a:solidFill>
                  <a:schemeClr val="accent6"/>
                </a:solidFill>
              </a:defRPr>
            </a:lvl2pPr>
          </a:lstStyle>
          <a:p>
            <a:pPr lvl="0"/>
            <a:r>
              <a:rPr lang="en-US" dirty="0"/>
              <a:t>Edit Master text styles</a:t>
            </a:r>
          </a:p>
        </p:txBody>
      </p:sp>
      <p:sp>
        <p:nvSpPr>
          <p:cNvPr id="5" name="Title 1">
            <a:extLst>
              <a:ext uri="{FF2B5EF4-FFF2-40B4-BE49-F238E27FC236}">
                <a16:creationId xmlns:a16="http://schemas.microsoft.com/office/drawing/2014/main" id="{05DD4CF1-882B-EA45-BAB0-DC78082DF97D}"/>
              </a:ext>
            </a:extLst>
          </p:cNvPr>
          <p:cNvSpPr>
            <a:spLocks noGrp="1"/>
          </p:cNvSpPr>
          <p:nvPr>
            <p:ph type="title" hasCustomPrompt="1"/>
          </p:nvPr>
        </p:nvSpPr>
        <p:spPr>
          <a:xfrm>
            <a:off x="257952" y="178123"/>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28610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p15:clr>
            <a:srgbClr val="FBAE40"/>
          </p15:clr>
        </p15:guide>
        <p15:guide id="2" orient="horz" pos="410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No Bullets">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694A426B-0D0E-49BD-B9AF-389607EB3C96}"/>
              </a:ext>
            </a:extLst>
          </p:cNvPr>
          <p:cNvSpPr>
            <a:spLocks noGrp="1"/>
          </p:cNvSpPr>
          <p:nvPr>
            <p:ph type="body" sz="quarter" idx="14" hasCustomPrompt="1"/>
          </p:nvPr>
        </p:nvSpPr>
        <p:spPr>
          <a:xfrm>
            <a:off x="269986" y="1292482"/>
            <a:ext cx="10831293" cy="4383087"/>
          </a:xfrm>
          <a:prstGeom prst="rect">
            <a:avLst/>
          </a:prstGeom>
        </p:spPr>
        <p:txBody>
          <a:bodyPr/>
          <a:lstStyle>
            <a:lvl1pPr marL="0" indent="0">
              <a:spcBef>
                <a:spcPts val="1200"/>
              </a:spcBef>
              <a:spcAft>
                <a:spcPts val="1000"/>
              </a:spcAft>
              <a:buNone/>
              <a:defRPr sz="2100">
                <a:solidFill>
                  <a:srgbClr val="000000"/>
                </a:solidFill>
                <a:latin typeface="+mn-lt"/>
                <a:ea typeface="Inter" panose="020B0502030000000004" pitchFamily="34" charset="0"/>
              </a:defRPr>
            </a:lvl1pPr>
            <a:lvl2pPr marL="457200" indent="0">
              <a:spcBef>
                <a:spcPts val="1200"/>
              </a:spcBef>
              <a:spcAft>
                <a:spcPts val="1000"/>
              </a:spcAft>
              <a:buNone/>
              <a:defRPr sz="2100"/>
            </a:lvl2pPr>
            <a:lvl3pPr marL="914400" indent="0">
              <a:spcBef>
                <a:spcPts val="1200"/>
              </a:spcBef>
              <a:spcAft>
                <a:spcPts val="1000"/>
              </a:spcAft>
              <a:buNone/>
              <a:defRPr sz="2100"/>
            </a:lvl3pPr>
            <a:lvl4pPr marL="1371600" indent="0">
              <a:spcBef>
                <a:spcPts val="1200"/>
              </a:spcBef>
              <a:spcAft>
                <a:spcPts val="1000"/>
              </a:spcAft>
              <a:buNone/>
              <a:defRPr sz="2100"/>
            </a:lvl4pPr>
            <a:lvl5pPr marL="1828800" indent="0">
              <a:spcBef>
                <a:spcPts val="1200"/>
              </a:spcBef>
              <a:spcAft>
                <a:spcPts val="1000"/>
              </a:spcAft>
              <a:buNone/>
              <a:defRPr sz="21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a:t>
            </a:r>
          </a:p>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a:t>
            </a:r>
          </a:p>
        </p:txBody>
      </p:sp>
      <p:sp>
        <p:nvSpPr>
          <p:cNvPr id="5" name="Title 1">
            <a:extLst>
              <a:ext uri="{FF2B5EF4-FFF2-40B4-BE49-F238E27FC236}">
                <a16:creationId xmlns:a16="http://schemas.microsoft.com/office/drawing/2014/main" id="{79D802AB-3C2E-3944-BC7A-D225AD299128}"/>
              </a:ext>
            </a:extLst>
          </p:cNvPr>
          <p:cNvSpPr>
            <a:spLocks noGrp="1"/>
          </p:cNvSpPr>
          <p:nvPr>
            <p:ph type="title" hasCustomPrompt="1"/>
          </p:nvPr>
        </p:nvSpPr>
        <p:spPr>
          <a:xfrm>
            <a:off x="269986" y="17607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147765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userDrawn="1">
          <p15:clr>
            <a:srgbClr val="FBAE40"/>
          </p15:clr>
        </p15:guide>
        <p15:guide id="2" orient="horz" pos="410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No Bullets_subtitle">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694A426B-0D0E-49BD-B9AF-389607EB3C96}"/>
              </a:ext>
            </a:extLst>
          </p:cNvPr>
          <p:cNvSpPr>
            <a:spLocks noGrp="1"/>
          </p:cNvSpPr>
          <p:nvPr>
            <p:ph type="body" sz="quarter" idx="14" hasCustomPrompt="1"/>
          </p:nvPr>
        </p:nvSpPr>
        <p:spPr>
          <a:xfrm>
            <a:off x="279731" y="1745431"/>
            <a:ext cx="10831293" cy="4383087"/>
          </a:xfrm>
          <a:prstGeom prst="rect">
            <a:avLst/>
          </a:prstGeom>
        </p:spPr>
        <p:txBody>
          <a:bodyPr/>
          <a:lstStyle>
            <a:lvl1pPr marL="0" indent="0">
              <a:spcBef>
                <a:spcPts val="1200"/>
              </a:spcBef>
              <a:spcAft>
                <a:spcPts val="1000"/>
              </a:spcAft>
              <a:buNone/>
              <a:defRPr sz="2100">
                <a:solidFill>
                  <a:srgbClr val="000000"/>
                </a:solidFill>
                <a:latin typeface="+mn-lt"/>
                <a:ea typeface="Inter" panose="020B0502030000000004" pitchFamily="34" charset="0"/>
              </a:defRPr>
            </a:lvl1pPr>
            <a:lvl2pPr marL="457200" indent="0">
              <a:spcBef>
                <a:spcPts val="1200"/>
              </a:spcBef>
              <a:spcAft>
                <a:spcPts val="1000"/>
              </a:spcAft>
              <a:buNone/>
              <a:defRPr sz="2100"/>
            </a:lvl2pPr>
            <a:lvl3pPr marL="914400" indent="0">
              <a:spcBef>
                <a:spcPts val="1200"/>
              </a:spcBef>
              <a:spcAft>
                <a:spcPts val="1000"/>
              </a:spcAft>
              <a:buNone/>
              <a:defRPr sz="2100"/>
            </a:lvl3pPr>
            <a:lvl4pPr marL="1371600" indent="0">
              <a:spcBef>
                <a:spcPts val="1200"/>
              </a:spcBef>
              <a:spcAft>
                <a:spcPts val="1000"/>
              </a:spcAft>
              <a:buNone/>
              <a:defRPr sz="2100"/>
            </a:lvl4pPr>
            <a:lvl5pPr marL="1828800" indent="0">
              <a:spcBef>
                <a:spcPts val="1200"/>
              </a:spcBef>
              <a:spcAft>
                <a:spcPts val="1000"/>
              </a:spcAft>
              <a:buNone/>
              <a:defRPr sz="21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a:t>
            </a:r>
          </a:p>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a:t>
            </a:r>
          </a:p>
        </p:txBody>
      </p:sp>
      <p:sp>
        <p:nvSpPr>
          <p:cNvPr id="6" name="Text Placeholder 3">
            <a:extLst>
              <a:ext uri="{FF2B5EF4-FFF2-40B4-BE49-F238E27FC236}">
                <a16:creationId xmlns:a16="http://schemas.microsoft.com/office/drawing/2014/main" id="{B06A5158-AF52-2D44-853D-646A374584A4}"/>
              </a:ext>
            </a:extLst>
          </p:cNvPr>
          <p:cNvSpPr>
            <a:spLocks noGrp="1"/>
          </p:cNvSpPr>
          <p:nvPr>
            <p:ph type="body" sz="quarter" idx="15"/>
          </p:nvPr>
        </p:nvSpPr>
        <p:spPr>
          <a:xfrm>
            <a:off x="271923" y="908461"/>
            <a:ext cx="10841038" cy="413335"/>
          </a:xfrm>
          <a:prstGeom prst="rect">
            <a:avLst/>
          </a:prstGeom>
        </p:spPr>
        <p:txBody>
          <a:bodyPr anchor="t"/>
          <a:lstStyle>
            <a:lvl1pPr marL="0" indent="0">
              <a:buNone/>
              <a:defRPr sz="2000">
                <a:solidFill>
                  <a:schemeClr val="tx1">
                    <a:lumMod val="50000"/>
                    <a:lumOff val="50000"/>
                  </a:schemeClr>
                </a:solidFill>
                <a:latin typeface="+mn-lt"/>
                <a:ea typeface="Inter" panose="020B0502030000000004" pitchFamily="34" charset="0"/>
              </a:defRPr>
            </a:lvl1pPr>
            <a:lvl2pPr marL="457200" indent="0">
              <a:buFont typeface="Arial" panose="020B0604020202020204" pitchFamily="34" charset="0"/>
              <a:buNone/>
              <a:defRPr>
                <a:solidFill>
                  <a:schemeClr val="accent6"/>
                </a:solidFill>
              </a:defRPr>
            </a:lvl2pPr>
          </a:lstStyle>
          <a:p>
            <a:pPr lvl="0"/>
            <a:r>
              <a:rPr lang="en-US" dirty="0"/>
              <a:t>Edit Master text styles</a:t>
            </a:r>
          </a:p>
        </p:txBody>
      </p:sp>
      <p:sp>
        <p:nvSpPr>
          <p:cNvPr id="7" name="Title 1">
            <a:extLst>
              <a:ext uri="{FF2B5EF4-FFF2-40B4-BE49-F238E27FC236}">
                <a16:creationId xmlns:a16="http://schemas.microsoft.com/office/drawing/2014/main" id="{7F36E4B0-858A-464B-BACD-6EA6E69CE5C7}"/>
              </a:ext>
            </a:extLst>
          </p:cNvPr>
          <p:cNvSpPr>
            <a:spLocks noGrp="1"/>
          </p:cNvSpPr>
          <p:nvPr>
            <p:ph type="title" hasCustomPrompt="1"/>
          </p:nvPr>
        </p:nvSpPr>
        <p:spPr>
          <a:xfrm>
            <a:off x="273860" y="17813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419862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p15:clr>
            <a:srgbClr val="FBAE40"/>
          </p15:clr>
        </p15:guide>
        <p15:guide id="2" orient="horz" pos="410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141C5-CA5A-D043-831B-6BAF84ED2D87}"/>
              </a:ext>
            </a:extLst>
          </p:cNvPr>
          <p:cNvSpPr>
            <a:spLocks noGrp="1"/>
          </p:cNvSpPr>
          <p:nvPr>
            <p:ph sz="half" idx="1" hasCustomPrompt="1"/>
          </p:nvPr>
        </p:nvSpPr>
        <p:spPr>
          <a:xfrm>
            <a:off x="342900" y="1368277"/>
            <a:ext cx="5181600" cy="4351338"/>
          </a:xfrm>
          <a:prstGeom prst="rect">
            <a:avLst/>
          </a:prstGeom>
        </p:spPr>
        <p:txBody>
          <a:bodyPr>
            <a:noAutofit/>
          </a:bodyPr>
          <a:lstStyle>
            <a:lvl1pPr>
              <a:lnSpc>
                <a:spcPct val="90000"/>
              </a:lnSpc>
              <a:spcBef>
                <a:spcPts val="1400"/>
              </a:spcBef>
              <a:defRPr sz="2000">
                <a:solidFill>
                  <a:srgbClr val="000000"/>
                </a:solidFill>
                <a:latin typeface="+mn-lt"/>
                <a:ea typeface="Inter" panose="020B0502030000000004" pitchFamily="34" charset="0"/>
              </a:defRPr>
            </a:lvl1pPr>
            <a:lvl2pPr>
              <a:lnSpc>
                <a:spcPct val="90000"/>
              </a:lnSpc>
              <a:spcBef>
                <a:spcPts val="900"/>
              </a:spcBef>
              <a:defRPr sz="200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4" name="Content Placeholder 3">
            <a:extLst>
              <a:ext uri="{FF2B5EF4-FFF2-40B4-BE49-F238E27FC236}">
                <a16:creationId xmlns:a16="http://schemas.microsoft.com/office/drawing/2014/main" id="{8C8922C6-1D6C-AB44-BECA-39EC9E894D6D}"/>
              </a:ext>
            </a:extLst>
          </p:cNvPr>
          <p:cNvSpPr>
            <a:spLocks noGrp="1"/>
          </p:cNvSpPr>
          <p:nvPr>
            <p:ph sz="half" idx="2" hasCustomPrompt="1"/>
          </p:nvPr>
        </p:nvSpPr>
        <p:spPr>
          <a:xfrm>
            <a:off x="6182751" y="1368277"/>
            <a:ext cx="5181600" cy="4351338"/>
          </a:xfrm>
          <a:prstGeom prst="rect">
            <a:avLst/>
          </a:prstGeom>
        </p:spPr>
        <p:txBody>
          <a:bodyPr>
            <a:noAutofit/>
          </a:bodyPr>
          <a:lstStyle>
            <a:lvl1pPr>
              <a:lnSpc>
                <a:spcPct val="90000"/>
              </a:lnSpc>
              <a:spcBef>
                <a:spcPts val="1400"/>
              </a:spcBef>
              <a:defRPr sz="2000">
                <a:solidFill>
                  <a:srgbClr val="000000"/>
                </a:solidFill>
                <a:latin typeface="+mn-lt"/>
                <a:ea typeface="Inter" panose="020B0502030000000004" pitchFamily="34" charset="0"/>
              </a:defRPr>
            </a:lvl1pPr>
            <a:lvl2pPr>
              <a:lnSpc>
                <a:spcPct val="90000"/>
              </a:lnSpc>
              <a:spcBef>
                <a:spcPts val="900"/>
              </a:spcBef>
              <a:defRPr sz="200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6" name="Title 1">
            <a:extLst>
              <a:ext uri="{FF2B5EF4-FFF2-40B4-BE49-F238E27FC236}">
                <a16:creationId xmlns:a16="http://schemas.microsoft.com/office/drawing/2014/main" id="{9F801CD6-4A94-4C4B-A0FC-9BD594810FF7}"/>
              </a:ext>
            </a:extLst>
          </p:cNvPr>
          <p:cNvSpPr>
            <a:spLocks noGrp="1"/>
          </p:cNvSpPr>
          <p:nvPr>
            <p:ph type="title" hasCustomPrompt="1"/>
          </p:nvPr>
        </p:nvSpPr>
        <p:spPr>
          <a:xfrm>
            <a:off x="265774" y="176071"/>
            <a:ext cx="10837164" cy="726454"/>
          </a:xfrm>
          <a:prstGeom prst="rect">
            <a:avLst/>
          </a:prstGeom>
        </p:spPr>
        <p:txBody>
          <a:bodyPr anchor="ctr" anchorCtr="0">
            <a:noAutofit/>
          </a:bodyPr>
          <a:lstStyle>
            <a:lvl1pPr>
              <a:defRPr sz="3400" b="1" spc="-15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426381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userDrawn="1">
          <p15:clr>
            <a:srgbClr val="FBAE40"/>
          </p15:clr>
        </p15:guide>
        <p15:guide id="2" orient="horz" pos="410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141C5-CA5A-D043-831B-6BAF84ED2D87}"/>
              </a:ext>
            </a:extLst>
          </p:cNvPr>
          <p:cNvSpPr>
            <a:spLocks noGrp="1"/>
          </p:cNvSpPr>
          <p:nvPr>
            <p:ph sz="half" idx="1"/>
          </p:nvPr>
        </p:nvSpPr>
        <p:spPr>
          <a:xfrm>
            <a:off x="342900" y="1095994"/>
            <a:ext cx="5288062" cy="3594691"/>
          </a:xfrm>
          <a:prstGeom prst="rect">
            <a:avLst/>
          </a:prstGeom>
        </p:spPr>
        <p:txBody>
          <a:bodyPr>
            <a:noAutofit/>
          </a:bodyPr>
          <a:lstStyle>
            <a:lvl1pPr marL="0" indent="0">
              <a:lnSpc>
                <a:spcPct val="90000"/>
              </a:lnSpc>
              <a:buNone/>
              <a:defRPr sz="2000" b="1">
                <a:solidFill>
                  <a:srgbClr val="000000"/>
                </a:solidFill>
                <a:latin typeface="+mn-lt"/>
                <a:ea typeface="Inter" panose="020B0502030000000004" pitchFamily="34" charset="0"/>
              </a:defRPr>
            </a:lvl1pPr>
            <a:lvl2pPr>
              <a:lnSpc>
                <a:spcPts val="2600"/>
              </a:lnSpc>
              <a:defRPr sz="16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p:txBody>
      </p:sp>
      <p:sp>
        <p:nvSpPr>
          <p:cNvPr id="4" name="Content Placeholder 3">
            <a:extLst>
              <a:ext uri="{FF2B5EF4-FFF2-40B4-BE49-F238E27FC236}">
                <a16:creationId xmlns:a16="http://schemas.microsoft.com/office/drawing/2014/main" id="{8C8922C6-1D6C-AB44-BECA-39EC9E894D6D}"/>
              </a:ext>
            </a:extLst>
          </p:cNvPr>
          <p:cNvSpPr>
            <a:spLocks noGrp="1"/>
          </p:cNvSpPr>
          <p:nvPr>
            <p:ph sz="half" idx="2"/>
          </p:nvPr>
        </p:nvSpPr>
        <p:spPr>
          <a:xfrm>
            <a:off x="6172200" y="1095994"/>
            <a:ext cx="5278918" cy="3594691"/>
          </a:xfrm>
          <a:prstGeom prst="rect">
            <a:avLst/>
          </a:prstGeom>
        </p:spPr>
        <p:txBody>
          <a:bodyPr>
            <a:noAutofit/>
          </a:bodyPr>
          <a:lstStyle>
            <a:lvl1pPr marL="0" indent="0">
              <a:lnSpc>
                <a:spcPct val="90000"/>
              </a:lnSpc>
              <a:buNone/>
              <a:defRPr sz="2000" b="1">
                <a:solidFill>
                  <a:srgbClr val="000000"/>
                </a:solidFill>
                <a:latin typeface="+mn-lt"/>
                <a:ea typeface="Inter" panose="020B0502030000000004" pitchFamily="34" charset="0"/>
              </a:defRPr>
            </a:lvl1pPr>
            <a:lvl2pPr>
              <a:lnSpc>
                <a:spcPts val="2600"/>
              </a:lnSpc>
              <a:defRPr sz="16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p:txBody>
      </p:sp>
      <p:sp>
        <p:nvSpPr>
          <p:cNvPr id="7" name="Text Placeholder 6">
            <a:extLst>
              <a:ext uri="{FF2B5EF4-FFF2-40B4-BE49-F238E27FC236}">
                <a16:creationId xmlns:a16="http://schemas.microsoft.com/office/drawing/2014/main" id="{D47C0A4E-F0F5-BE4B-A4E2-B30FB22DBFB9}"/>
              </a:ext>
            </a:extLst>
          </p:cNvPr>
          <p:cNvSpPr>
            <a:spLocks noGrp="1"/>
          </p:cNvSpPr>
          <p:nvPr>
            <p:ph type="body" sz="quarter" idx="13" hasCustomPrompt="1"/>
          </p:nvPr>
        </p:nvSpPr>
        <p:spPr>
          <a:xfrm>
            <a:off x="342900" y="4787232"/>
            <a:ext cx="5284787" cy="855662"/>
          </a:xfrm>
          <a:prstGeom prst="rect">
            <a:avLst/>
          </a:prstGeom>
        </p:spPr>
        <p:txBody>
          <a:bodyPr>
            <a:normAutofit/>
          </a:bodyPr>
          <a:lstStyle>
            <a:lvl1pPr marL="0" indent="0">
              <a:lnSpc>
                <a:spcPct val="90000"/>
              </a:lnSpc>
              <a:buNone/>
              <a:defRPr sz="1800">
                <a:solidFill>
                  <a:srgbClr val="000000"/>
                </a:solidFill>
                <a:latin typeface="+mn-lt"/>
                <a:ea typeface="Inter" panose="020B0502030000000004" pitchFamily="34" charset="0"/>
              </a:defRPr>
            </a:lvl1pPr>
          </a:lstStyle>
          <a:p>
            <a:pPr lvl="0"/>
            <a:r>
              <a:rPr lang="en-US" dirty="0"/>
              <a:t>Brief caption or descriptive statement</a:t>
            </a:r>
          </a:p>
          <a:p>
            <a:pPr lvl="0"/>
            <a:r>
              <a:rPr lang="en-US" dirty="0"/>
              <a:t>Relating to picture</a:t>
            </a:r>
          </a:p>
        </p:txBody>
      </p:sp>
      <p:sp>
        <p:nvSpPr>
          <p:cNvPr id="9" name="Text Placeholder 6">
            <a:extLst>
              <a:ext uri="{FF2B5EF4-FFF2-40B4-BE49-F238E27FC236}">
                <a16:creationId xmlns:a16="http://schemas.microsoft.com/office/drawing/2014/main" id="{B0F1D633-E4A8-504F-A385-0A6D0310CE04}"/>
              </a:ext>
            </a:extLst>
          </p:cNvPr>
          <p:cNvSpPr>
            <a:spLocks noGrp="1"/>
          </p:cNvSpPr>
          <p:nvPr>
            <p:ph type="body" sz="quarter" idx="14" hasCustomPrompt="1"/>
          </p:nvPr>
        </p:nvSpPr>
        <p:spPr>
          <a:xfrm>
            <a:off x="6172201" y="4787232"/>
            <a:ext cx="5286755" cy="855662"/>
          </a:xfrm>
          <a:prstGeom prst="rect">
            <a:avLst/>
          </a:prstGeom>
        </p:spPr>
        <p:txBody>
          <a:bodyPr>
            <a:normAutofit/>
          </a:bodyPr>
          <a:lstStyle>
            <a:lvl1pPr marL="0" indent="0">
              <a:lnSpc>
                <a:spcPct val="90000"/>
              </a:lnSpc>
              <a:buNone/>
              <a:defRPr sz="1800">
                <a:solidFill>
                  <a:srgbClr val="000000"/>
                </a:solidFill>
                <a:latin typeface="+mn-lt"/>
                <a:ea typeface="Inter" panose="020B0502030000000004" pitchFamily="34" charset="0"/>
              </a:defRPr>
            </a:lvl1pPr>
          </a:lstStyle>
          <a:p>
            <a:pPr lvl="0"/>
            <a:r>
              <a:rPr lang="en-US" dirty="0"/>
              <a:t>Brief caption or descriptive statement</a:t>
            </a:r>
          </a:p>
          <a:p>
            <a:pPr lvl="0"/>
            <a:r>
              <a:rPr lang="en-US" dirty="0"/>
              <a:t>Relating to picture</a:t>
            </a:r>
          </a:p>
        </p:txBody>
      </p:sp>
      <p:sp>
        <p:nvSpPr>
          <p:cNvPr id="8" name="Title 1">
            <a:extLst>
              <a:ext uri="{FF2B5EF4-FFF2-40B4-BE49-F238E27FC236}">
                <a16:creationId xmlns:a16="http://schemas.microsoft.com/office/drawing/2014/main" id="{F807AB88-3644-1844-A794-FF7AAC04FE00}"/>
              </a:ext>
            </a:extLst>
          </p:cNvPr>
          <p:cNvSpPr>
            <a:spLocks noGrp="1"/>
          </p:cNvSpPr>
          <p:nvPr>
            <p:ph type="title" hasCustomPrompt="1"/>
          </p:nvPr>
        </p:nvSpPr>
        <p:spPr>
          <a:xfrm>
            <a:off x="262496" y="176071"/>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40476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p15:clr>
            <a:srgbClr val="FBAE40"/>
          </p15:clr>
        </p15:guide>
        <p15:guide id="2" orient="horz" pos="410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eadin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2335BB-2964-344F-B83D-44BDDABCAA20}"/>
              </a:ext>
            </a:extLst>
          </p:cNvPr>
          <p:cNvSpPr>
            <a:spLocks noGrp="1"/>
          </p:cNvSpPr>
          <p:nvPr>
            <p:ph type="body" idx="1"/>
          </p:nvPr>
        </p:nvSpPr>
        <p:spPr>
          <a:xfrm>
            <a:off x="342900" y="1298455"/>
            <a:ext cx="5373198" cy="823912"/>
          </a:xfrm>
          <a:prstGeom prst="rect">
            <a:avLst/>
          </a:prstGeom>
        </p:spPr>
        <p:txBody>
          <a:bodyPr anchor="b">
            <a:noAutofit/>
          </a:bodyPr>
          <a:lstStyle>
            <a:lvl1pPr marL="0" indent="0">
              <a:buNone/>
              <a:defRPr sz="2400" b="1">
                <a:solidFill>
                  <a:srgbClr val="000000"/>
                </a:solidFill>
                <a:latin typeface="+mn-lt"/>
                <a:ea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6F9C4B78-4F24-244A-AF91-2CE9B5EFFCA4}"/>
              </a:ext>
            </a:extLst>
          </p:cNvPr>
          <p:cNvSpPr>
            <a:spLocks noGrp="1"/>
          </p:cNvSpPr>
          <p:nvPr>
            <p:ph sz="half" idx="2" hasCustomPrompt="1"/>
          </p:nvPr>
        </p:nvSpPr>
        <p:spPr>
          <a:xfrm>
            <a:off x="342901" y="2185423"/>
            <a:ext cx="5391484" cy="3684588"/>
          </a:xfrm>
          <a:prstGeom prst="rect">
            <a:avLst/>
          </a:prstGeom>
        </p:spPr>
        <p:txBody>
          <a:bodyPr>
            <a:noAutofit/>
          </a:bodyPr>
          <a:lstStyle>
            <a:lvl1pPr>
              <a:lnSpc>
                <a:spcPct val="90000"/>
              </a:lnSpc>
              <a:spcBef>
                <a:spcPts val="1400"/>
              </a:spcBef>
              <a:defRPr sz="2000">
                <a:solidFill>
                  <a:srgbClr val="000000"/>
                </a:solidFill>
                <a:latin typeface="+mn-lt"/>
                <a:ea typeface="Inter" panose="020B0502030000000004" pitchFamily="34" charset="0"/>
              </a:defRPr>
            </a:lvl1pPr>
            <a:lvl2pPr>
              <a:lnSpc>
                <a:spcPct val="90000"/>
              </a:lnSpc>
              <a:spcBef>
                <a:spcPts val="900"/>
              </a:spcBef>
              <a:defRPr sz="200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5" name="Text Placeholder 4">
            <a:extLst>
              <a:ext uri="{FF2B5EF4-FFF2-40B4-BE49-F238E27FC236}">
                <a16:creationId xmlns:a16="http://schemas.microsoft.com/office/drawing/2014/main" id="{13CE70E2-69C2-0143-9D3A-18C5F025E43E}"/>
              </a:ext>
            </a:extLst>
          </p:cNvPr>
          <p:cNvSpPr>
            <a:spLocks noGrp="1"/>
          </p:cNvSpPr>
          <p:nvPr>
            <p:ph type="body" sz="quarter" idx="3"/>
          </p:nvPr>
        </p:nvSpPr>
        <p:spPr>
          <a:xfrm>
            <a:off x="6172200" y="1298455"/>
            <a:ext cx="5277612" cy="823912"/>
          </a:xfrm>
          <a:prstGeom prst="rect">
            <a:avLst/>
          </a:prstGeom>
        </p:spPr>
        <p:txBody>
          <a:bodyPr anchor="b">
            <a:noAutofit/>
          </a:bodyPr>
          <a:lstStyle>
            <a:lvl1pPr marL="0" indent="0">
              <a:buNone/>
              <a:defRPr sz="2400" b="1">
                <a:solidFill>
                  <a:srgbClr val="000000"/>
                </a:solidFill>
                <a:latin typeface="+mn-lt"/>
                <a:ea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71AFB09C-3870-2A4D-A9D8-F70837E45014}"/>
              </a:ext>
            </a:extLst>
          </p:cNvPr>
          <p:cNvSpPr>
            <a:spLocks noGrp="1"/>
          </p:cNvSpPr>
          <p:nvPr>
            <p:ph sz="quarter" idx="4" hasCustomPrompt="1"/>
          </p:nvPr>
        </p:nvSpPr>
        <p:spPr>
          <a:xfrm>
            <a:off x="6172200" y="2185423"/>
            <a:ext cx="5277612" cy="3684588"/>
          </a:xfrm>
          <a:prstGeom prst="rect">
            <a:avLst/>
          </a:prstGeom>
        </p:spPr>
        <p:txBody>
          <a:bodyPr>
            <a:noAutofit/>
          </a:bodyPr>
          <a:lstStyle>
            <a:lvl1pPr>
              <a:lnSpc>
                <a:spcPct val="90000"/>
              </a:lnSpc>
              <a:spcBef>
                <a:spcPts val="1400"/>
              </a:spcBef>
              <a:defRPr sz="2000">
                <a:solidFill>
                  <a:srgbClr val="000000"/>
                </a:solidFill>
                <a:latin typeface="+mn-lt"/>
                <a:ea typeface="Inter" panose="020B0502030000000004" pitchFamily="34" charset="0"/>
              </a:defRPr>
            </a:lvl1pPr>
            <a:lvl2pPr>
              <a:lnSpc>
                <a:spcPct val="90000"/>
              </a:lnSpc>
              <a:spcBef>
                <a:spcPts val="900"/>
              </a:spcBef>
              <a:defRPr sz="2000">
                <a:solidFill>
                  <a:srgbClr val="000000"/>
                </a:solidFill>
                <a:latin typeface="+mn-lt"/>
                <a:ea typeface="Inter" panose="020B0502030000000004" pitchFamily="34" charset="0"/>
              </a:defRPr>
            </a:lvl2pPr>
            <a:lvl3pPr>
              <a:defRPr>
                <a:solidFill>
                  <a:schemeClr val="tx1"/>
                </a:solidFill>
              </a:defRPr>
            </a:lvl3pPr>
            <a:lvl4pPr>
              <a:defRPr>
                <a:solidFill>
                  <a:schemeClr val="tx1"/>
                </a:solidFill>
              </a:defRPr>
            </a:lvl4pPr>
            <a:lvl5pPr>
              <a:defRPr>
                <a:solidFill>
                  <a:schemeClr val="tx1"/>
                </a:solidFill>
              </a:defRPr>
            </a:lvl5pPr>
          </a:lstStyle>
          <a:p>
            <a:r>
              <a:rPr lang="en-US" dirty="0"/>
              <a:t>First level bulleted text is Arial 22 pt.</a:t>
            </a:r>
          </a:p>
          <a:p>
            <a:pPr lvl="1"/>
            <a:r>
              <a:rPr lang="en-US" dirty="0"/>
              <a:t>Second level text  (press tab key) is 18 pt.</a:t>
            </a:r>
          </a:p>
          <a:p>
            <a:r>
              <a:rPr lang="en-US" dirty="0"/>
              <a:t>Arial is the only font used in the template</a:t>
            </a:r>
          </a:p>
          <a:p>
            <a:r>
              <a:rPr lang="en-US" dirty="0"/>
              <a:t>All bulleted text is sentence case (capitalize first letter 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8" name="Title 1">
            <a:extLst>
              <a:ext uri="{FF2B5EF4-FFF2-40B4-BE49-F238E27FC236}">
                <a16:creationId xmlns:a16="http://schemas.microsoft.com/office/drawing/2014/main" id="{4BF31105-680A-9249-8E56-4756C2B56E1A}"/>
              </a:ext>
            </a:extLst>
          </p:cNvPr>
          <p:cNvSpPr>
            <a:spLocks noGrp="1"/>
          </p:cNvSpPr>
          <p:nvPr>
            <p:ph type="title" hasCustomPrompt="1"/>
          </p:nvPr>
        </p:nvSpPr>
        <p:spPr>
          <a:xfrm>
            <a:off x="257950" y="177240"/>
            <a:ext cx="10837164" cy="702703"/>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416615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userDrawn="1">
          <p15:clr>
            <a:srgbClr val="FBAE40"/>
          </p15:clr>
        </p15:guide>
        <p15:guide id="2" orient="horz" pos="410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141C5-CA5A-D043-831B-6BAF84ED2D87}"/>
              </a:ext>
            </a:extLst>
          </p:cNvPr>
          <p:cNvSpPr>
            <a:spLocks noGrp="1"/>
          </p:cNvSpPr>
          <p:nvPr>
            <p:ph sz="half" idx="1" hasCustomPrompt="1"/>
          </p:nvPr>
        </p:nvSpPr>
        <p:spPr>
          <a:xfrm>
            <a:off x="342900" y="1427652"/>
            <a:ext cx="3473450" cy="4351338"/>
          </a:xfrm>
          <a:prstGeom prst="rect">
            <a:avLst/>
          </a:prstGeom>
        </p:spPr>
        <p:txBody>
          <a:bodyPr>
            <a:noAutofit/>
          </a:bodyPr>
          <a:lstStyle>
            <a:lvl1pPr>
              <a:lnSpc>
                <a:spcPct val="90000"/>
              </a:lnSpc>
              <a:spcBef>
                <a:spcPts val="1000"/>
              </a:spcBef>
              <a:defRPr sz="1800">
                <a:solidFill>
                  <a:srgbClr val="000000"/>
                </a:solidFill>
                <a:latin typeface="+mn-lt"/>
                <a:ea typeface="Inter" panose="020B0502030000000004" pitchFamily="34" charset="0"/>
              </a:defRPr>
            </a:lvl1pPr>
            <a:lvl2pPr>
              <a:lnSpc>
                <a:spcPct val="90000"/>
              </a:lnSpc>
              <a:spcBef>
                <a:spcPts val="600"/>
              </a:spcBef>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4" name="Content Placeholder 3">
            <a:extLst>
              <a:ext uri="{FF2B5EF4-FFF2-40B4-BE49-F238E27FC236}">
                <a16:creationId xmlns:a16="http://schemas.microsoft.com/office/drawing/2014/main" id="{8C8922C6-1D6C-AB44-BECA-39EC9E894D6D}"/>
              </a:ext>
            </a:extLst>
          </p:cNvPr>
          <p:cNvSpPr>
            <a:spLocks noGrp="1"/>
          </p:cNvSpPr>
          <p:nvPr>
            <p:ph sz="half" idx="2" hasCustomPrompt="1"/>
          </p:nvPr>
        </p:nvSpPr>
        <p:spPr>
          <a:xfrm>
            <a:off x="4360862" y="1427652"/>
            <a:ext cx="3473450" cy="4351338"/>
          </a:xfrm>
          <a:prstGeom prst="rect">
            <a:avLst/>
          </a:prstGeom>
        </p:spPr>
        <p:txBody>
          <a:bodyPr>
            <a:noAutofit/>
          </a:bodyPr>
          <a:lstStyle>
            <a:lvl1pPr>
              <a:lnSpc>
                <a:spcPct val="90000"/>
              </a:lnSpc>
              <a:spcBef>
                <a:spcPts val="1000"/>
              </a:spcBef>
              <a:defRPr sz="1800">
                <a:solidFill>
                  <a:srgbClr val="000000"/>
                </a:solidFill>
                <a:latin typeface="+mn-lt"/>
                <a:ea typeface="Inter" panose="020B0502030000000004" pitchFamily="34" charset="0"/>
              </a:defRPr>
            </a:lvl1pPr>
            <a:lvl2pPr>
              <a:lnSpc>
                <a:spcPct val="90000"/>
              </a:lnSpc>
              <a:spcBef>
                <a:spcPts val="600"/>
              </a:spcBef>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6" name="Content Placeholder 3">
            <a:extLst>
              <a:ext uri="{FF2B5EF4-FFF2-40B4-BE49-F238E27FC236}">
                <a16:creationId xmlns:a16="http://schemas.microsoft.com/office/drawing/2014/main" id="{F2B631D9-C77C-824C-BCBE-8B7BFAF111D9}"/>
              </a:ext>
            </a:extLst>
          </p:cNvPr>
          <p:cNvSpPr>
            <a:spLocks noGrp="1"/>
          </p:cNvSpPr>
          <p:nvPr>
            <p:ph sz="half" idx="13" hasCustomPrompt="1"/>
          </p:nvPr>
        </p:nvSpPr>
        <p:spPr>
          <a:xfrm>
            <a:off x="8378824" y="1427652"/>
            <a:ext cx="3470276" cy="4351338"/>
          </a:xfrm>
          <a:prstGeom prst="rect">
            <a:avLst/>
          </a:prstGeom>
        </p:spPr>
        <p:txBody>
          <a:bodyPr>
            <a:noAutofit/>
          </a:bodyPr>
          <a:lstStyle>
            <a:lvl1pPr>
              <a:lnSpc>
                <a:spcPct val="90000"/>
              </a:lnSpc>
              <a:spcBef>
                <a:spcPts val="1000"/>
              </a:spcBef>
              <a:defRPr sz="1800">
                <a:solidFill>
                  <a:srgbClr val="000000"/>
                </a:solidFill>
                <a:latin typeface="+mn-lt"/>
                <a:ea typeface="Inter" panose="020B0502030000000004" pitchFamily="34" charset="0"/>
              </a:defRPr>
            </a:lvl1pPr>
            <a:lvl2pPr>
              <a:lnSpc>
                <a:spcPct val="90000"/>
              </a:lnSpc>
              <a:spcBef>
                <a:spcPts val="600"/>
              </a:spcBef>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8" name="Title 1">
            <a:extLst>
              <a:ext uri="{FF2B5EF4-FFF2-40B4-BE49-F238E27FC236}">
                <a16:creationId xmlns:a16="http://schemas.microsoft.com/office/drawing/2014/main" id="{25349099-3202-9F41-8EA2-06AD569257E5}"/>
              </a:ext>
            </a:extLst>
          </p:cNvPr>
          <p:cNvSpPr>
            <a:spLocks noGrp="1"/>
          </p:cNvSpPr>
          <p:nvPr>
            <p:ph type="title" hasCustomPrompt="1"/>
          </p:nvPr>
        </p:nvSpPr>
        <p:spPr>
          <a:xfrm>
            <a:off x="253483" y="17607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37239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userDrawn="1">
          <p15:clr>
            <a:srgbClr val="FBAE40"/>
          </p15:clr>
        </p15:guide>
        <p15:guide id="2" orient="horz" pos="410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heading,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2335BB-2964-344F-B83D-44BDDABCAA20}"/>
              </a:ext>
            </a:extLst>
          </p:cNvPr>
          <p:cNvSpPr>
            <a:spLocks noGrp="1"/>
          </p:cNvSpPr>
          <p:nvPr>
            <p:ph type="body" idx="1"/>
          </p:nvPr>
        </p:nvSpPr>
        <p:spPr>
          <a:xfrm>
            <a:off x="342900" y="1512205"/>
            <a:ext cx="3569033" cy="822960"/>
          </a:xfrm>
          <a:prstGeom prst="rect">
            <a:avLst/>
          </a:prstGeom>
        </p:spPr>
        <p:txBody>
          <a:bodyPr anchor="b">
            <a:noAutofit/>
          </a:bodyPr>
          <a:lstStyle>
            <a:lvl1pPr marL="0" indent="0">
              <a:buNone/>
              <a:defRPr sz="2200" b="1">
                <a:solidFill>
                  <a:srgbClr val="000000"/>
                </a:solidFill>
                <a:latin typeface="+mn-lt"/>
                <a:ea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6F9C4B78-4F24-244A-AF91-2CE9B5EFFCA4}"/>
              </a:ext>
            </a:extLst>
          </p:cNvPr>
          <p:cNvSpPr>
            <a:spLocks noGrp="1"/>
          </p:cNvSpPr>
          <p:nvPr>
            <p:ph sz="half" idx="2" hasCustomPrompt="1"/>
          </p:nvPr>
        </p:nvSpPr>
        <p:spPr>
          <a:xfrm>
            <a:off x="342900" y="2399173"/>
            <a:ext cx="3569033" cy="3994722"/>
          </a:xfrm>
          <a:prstGeom prst="rect">
            <a:avLst/>
          </a:prstGeom>
        </p:spPr>
        <p:txBody>
          <a:bodyPr>
            <a:noAutofit/>
          </a:bodyPr>
          <a:lstStyle>
            <a:lvl1pPr>
              <a:lnSpc>
                <a:spcPts val="2000"/>
              </a:lnSpc>
              <a:defRPr sz="1800">
                <a:solidFill>
                  <a:srgbClr val="000000"/>
                </a:solidFill>
                <a:latin typeface="+mn-lt"/>
                <a:ea typeface="Inter" panose="020B0502030000000004" pitchFamily="34" charset="0"/>
              </a:defRPr>
            </a:lvl1pPr>
            <a:lvl2pPr>
              <a:lnSpc>
                <a:spcPts val="2000"/>
              </a:lnSpc>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8" name="Text Placeholder 2">
            <a:extLst>
              <a:ext uri="{FF2B5EF4-FFF2-40B4-BE49-F238E27FC236}">
                <a16:creationId xmlns:a16="http://schemas.microsoft.com/office/drawing/2014/main" id="{F4EE19DC-8D4E-D341-8AA8-3FB30FDC4F26}"/>
              </a:ext>
            </a:extLst>
          </p:cNvPr>
          <p:cNvSpPr>
            <a:spLocks noGrp="1"/>
          </p:cNvSpPr>
          <p:nvPr>
            <p:ph type="body" idx="13"/>
          </p:nvPr>
        </p:nvSpPr>
        <p:spPr>
          <a:xfrm>
            <a:off x="4307399" y="1512205"/>
            <a:ext cx="3573117" cy="822960"/>
          </a:xfrm>
          <a:prstGeom prst="rect">
            <a:avLst/>
          </a:prstGeom>
        </p:spPr>
        <p:txBody>
          <a:bodyPr anchor="b">
            <a:noAutofit/>
          </a:bodyPr>
          <a:lstStyle>
            <a:lvl1pPr marL="0" indent="0">
              <a:buNone/>
              <a:defRPr sz="2200" b="1">
                <a:solidFill>
                  <a:srgbClr val="000000"/>
                </a:solidFill>
                <a:latin typeface="+mn-lt"/>
                <a:ea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9" name="Content Placeholder 3">
            <a:extLst>
              <a:ext uri="{FF2B5EF4-FFF2-40B4-BE49-F238E27FC236}">
                <a16:creationId xmlns:a16="http://schemas.microsoft.com/office/drawing/2014/main" id="{3A2BD903-D929-C24D-98CA-F0E2548FB58C}"/>
              </a:ext>
            </a:extLst>
          </p:cNvPr>
          <p:cNvSpPr>
            <a:spLocks noGrp="1"/>
          </p:cNvSpPr>
          <p:nvPr>
            <p:ph sz="half" idx="14" hasCustomPrompt="1"/>
          </p:nvPr>
        </p:nvSpPr>
        <p:spPr>
          <a:xfrm>
            <a:off x="4309441" y="2399173"/>
            <a:ext cx="3573117" cy="3994722"/>
          </a:xfrm>
          <a:prstGeom prst="rect">
            <a:avLst/>
          </a:prstGeom>
        </p:spPr>
        <p:txBody>
          <a:bodyPr>
            <a:noAutofit/>
          </a:bodyPr>
          <a:lstStyle>
            <a:lvl1pPr>
              <a:lnSpc>
                <a:spcPts val="2000"/>
              </a:lnSpc>
              <a:defRPr sz="1800">
                <a:solidFill>
                  <a:srgbClr val="000000"/>
                </a:solidFill>
                <a:latin typeface="+mn-lt"/>
                <a:ea typeface="Inter" panose="020B0502030000000004" pitchFamily="34" charset="0"/>
              </a:defRPr>
            </a:lvl1pPr>
            <a:lvl2pPr>
              <a:lnSpc>
                <a:spcPts val="2000"/>
              </a:lnSpc>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11" name="Text Placeholder 2">
            <a:extLst>
              <a:ext uri="{FF2B5EF4-FFF2-40B4-BE49-F238E27FC236}">
                <a16:creationId xmlns:a16="http://schemas.microsoft.com/office/drawing/2014/main" id="{E4048257-3ABC-6D48-888B-07E54907D07B}"/>
              </a:ext>
            </a:extLst>
          </p:cNvPr>
          <p:cNvSpPr>
            <a:spLocks noGrp="1"/>
          </p:cNvSpPr>
          <p:nvPr>
            <p:ph type="body" idx="15"/>
          </p:nvPr>
        </p:nvSpPr>
        <p:spPr>
          <a:xfrm>
            <a:off x="8275983" y="1535955"/>
            <a:ext cx="3573117" cy="822960"/>
          </a:xfrm>
          <a:prstGeom prst="rect">
            <a:avLst/>
          </a:prstGeom>
        </p:spPr>
        <p:txBody>
          <a:bodyPr anchor="b">
            <a:noAutofit/>
          </a:bodyPr>
          <a:lstStyle>
            <a:lvl1pPr marL="0" indent="0">
              <a:buNone/>
              <a:defRPr sz="2200" b="1">
                <a:solidFill>
                  <a:srgbClr val="000000"/>
                </a:solidFill>
                <a:latin typeface="+mn-lt"/>
                <a:ea typeface="Inter" panose="020B050203000000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3" name="Content Placeholder 3">
            <a:extLst>
              <a:ext uri="{FF2B5EF4-FFF2-40B4-BE49-F238E27FC236}">
                <a16:creationId xmlns:a16="http://schemas.microsoft.com/office/drawing/2014/main" id="{DD2C53F7-B3F3-6E4E-8CD8-FE8394323B47}"/>
              </a:ext>
            </a:extLst>
          </p:cNvPr>
          <p:cNvSpPr>
            <a:spLocks noGrp="1"/>
          </p:cNvSpPr>
          <p:nvPr>
            <p:ph sz="half" idx="16" hasCustomPrompt="1"/>
          </p:nvPr>
        </p:nvSpPr>
        <p:spPr>
          <a:xfrm>
            <a:off x="8275983" y="2399173"/>
            <a:ext cx="3573117" cy="3994722"/>
          </a:xfrm>
          <a:prstGeom prst="rect">
            <a:avLst/>
          </a:prstGeom>
        </p:spPr>
        <p:txBody>
          <a:bodyPr>
            <a:noAutofit/>
          </a:bodyPr>
          <a:lstStyle>
            <a:lvl1pPr>
              <a:lnSpc>
                <a:spcPts val="2000"/>
              </a:lnSpc>
              <a:defRPr sz="1800">
                <a:solidFill>
                  <a:srgbClr val="000000"/>
                </a:solidFill>
                <a:latin typeface="+mn-lt"/>
                <a:ea typeface="Inter" panose="020B0502030000000004" pitchFamily="34" charset="0"/>
              </a:defRPr>
            </a:lvl1pPr>
            <a:lvl2pPr>
              <a:lnSpc>
                <a:spcPts val="2000"/>
              </a:lnSpc>
              <a:defRPr sz="1400">
                <a:solidFill>
                  <a:srgbClr val="000000"/>
                </a:solidFill>
                <a:latin typeface="+mn-lt"/>
                <a:ea typeface="Inter" panose="020B0502030000000004" pitchFamily="34" charset="0"/>
              </a:defRPr>
            </a:lvl2pPr>
            <a:lvl3pPr>
              <a:defRPr>
                <a:solidFill>
                  <a:schemeClr val="bg1"/>
                </a:solidFill>
              </a:defRPr>
            </a:lvl3pPr>
            <a:lvl4pPr>
              <a:defRPr>
                <a:solidFill>
                  <a:schemeClr val="bg1"/>
                </a:solidFill>
              </a:defRPr>
            </a:lvl4pPr>
            <a:lvl5pPr>
              <a:defRPr>
                <a:solidFill>
                  <a:schemeClr val="bg1"/>
                </a:solidFill>
              </a:defRPr>
            </a:lvl5pPr>
          </a:lstStyle>
          <a:p>
            <a:r>
              <a:rPr lang="en-US" dirty="0"/>
              <a:t>First level bulleted text is </a:t>
            </a:r>
            <a:br>
              <a:rPr lang="en-US" dirty="0"/>
            </a:br>
            <a:r>
              <a:rPr lang="en-US" dirty="0"/>
              <a:t>Arial 18 pt.</a:t>
            </a:r>
          </a:p>
          <a:p>
            <a:pPr lvl="1"/>
            <a:r>
              <a:rPr lang="en-US" dirty="0"/>
              <a:t>Second level text (press tab key) is 14 pt.</a:t>
            </a:r>
          </a:p>
          <a:p>
            <a:r>
              <a:rPr lang="en-US" dirty="0"/>
              <a:t>Arial is the only font used </a:t>
            </a:r>
            <a:br>
              <a:rPr lang="en-US" dirty="0"/>
            </a:br>
            <a:r>
              <a:rPr lang="en-US" dirty="0"/>
              <a:t>in the template</a:t>
            </a:r>
          </a:p>
          <a:p>
            <a:r>
              <a:rPr lang="en-US" dirty="0"/>
              <a:t>All bulleted text is sentence case (capitalize first letter </a:t>
            </a:r>
            <a:br>
              <a:rPr lang="en-US" dirty="0"/>
            </a:br>
            <a:r>
              <a:rPr lang="en-US" dirty="0"/>
              <a:t>of first word)</a:t>
            </a:r>
          </a:p>
          <a:p>
            <a:r>
              <a:rPr lang="en-US" dirty="0"/>
              <a:t>Use </a:t>
            </a:r>
            <a:r>
              <a:rPr lang="en-US" b="1" dirty="0">
                <a:solidFill>
                  <a:schemeClr val="accent6"/>
                </a:solidFill>
              </a:rPr>
              <a:t>bold</a:t>
            </a:r>
            <a:r>
              <a:rPr lang="en-US" dirty="0">
                <a:solidFill>
                  <a:schemeClr val="accent6"/>
                </a:solidFill>
              </a:rPr>
              <a:t>, red </a:t>
            </a:r>
            <a:r>
              <a:rPr lang="en-US" dirty="0"/>
              <a:t>or both to highlight text</a:t>
            </a:r>
          </a:p>
        </p:txBody>
      </p:sp>
      <p:sp>
        <p:nvSpPr>
          <p:cNvPr id="14" name="Text Placeholder 3">
            <a:extLst>
              <a:ext uri="{FF2B5EF4-FFF2-40B4-BE49-F238E27FC236}">
                <a16:creationId xmlns:a16="http://schemas.microsoft.com/office/drawing/2014/main" id="{42E9CA0C-3C26-4A44-8287-9C4E9B9334E7}"/>
              </a:ext>
            </a:extLst>
          </p:cNvPr>
          <p:cNvSpPr>
            <a:spLocks noGrp="1"/>
          </p:cNvSpPr>
          <p:nvPr>
            <p:ph type="body" sz="quarter" idx="17"/>
          </p:nvPr>
        </p:nvSpPr>
        <p:spPr>
          <a:xfrm>
            <a:off x="269986" y="886496"/>
            <a:ext cx="10841038" cy="413335"/>
          </a:xfrm>
          <a:prstGeom prst="rect">
            <a:avLst/>
          </a:prstGeom>
        </p:spPr>
        <p:txBody>
          <a:bodyPr anchor="t"/>
          <a:lstStyle>
            <a:lvl1pPr marL="0" indent="0">
              <a:buNone/>
              <a:defRPr sz="2000">
                <a:solidFill>
                  <a:schemeClr val="tx1">
                    <a:lumMod val="50000"/>
                    <a:lumOff val="50000"/>
                  </a:schemeClr>
                </a:solidFill>
                <a:latin typeface="+mn-lt"/>
                <a:ea typeface="Inter" panose="020B0502030000000004" pitchFamily="34" charset="0"/>
              </a:defRPr>
            </a:lvl1pPr>
            <a:lvl2pPr marL="457200" indent="0">
              <a:buFont typeface="Arial" panose="020B0604020202020204" pitchFamily="34" charset="0"/>
              <a:buNone/>
              <a:defRPr>
                <a:solidFill>
                  <a:schemeClr val="accent6"/>
                </a:solidFill>
              </a:defRPr>
            </a:lvl2pPr>
          </a:lstStyle>
          <a:p>
            <a:pPr lvl="0"/>
            <a:r>
              <a:rPr lang="en-US" dirty="0"/>
              <a:t>Edit Master text styles</a:t>
            </a:r>
          </a:p>
        </p:txBody>
      </p:sp>
      <p:sp>
        <p:nvSpPr>
          <p:cNvPr id="10" name="Title 1">
            <a:extLst>
              <a:ext uri="{FF2B5EF4-FFF2-40B4-BE49-F238E27FC236}">
                <a16:creationId xmlns:a16="http://schemas.microsoft.com/office/drawing/2014/main" id="{DE75FDCE-C8AA-944B-9C9F-5382FE6BE554}"/>
              </a:ext>
            </a:extLst>
          </p:cNvPr>
          <p:cNvSpPr>
            <a:spLocks noGrp="1"/>
          </p:cNvSpPr>
          <p:nvPr>
            <p:ph type="title" hasCustomPrompt="1"/>
          </p:nvPr>
        </p:nvSpPr>
        <p:spPr>
          <a:xfrm>
            <a:off x="269986" y="160042"/>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90397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56" userDrawn="1">
          <p15:clr>
            <a:srgbClr val="FBAE40"/>
          </p15:clr>
        </p15:guide>
        <p15:guide id="2" orient="horz" pos="410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FCEF4AC-497F-6740-AF4C-F4E7F5B8A781}"/>
              </a:ext>
            </a:extLst>
          </p:cNvPr>
          <p:cNvSpPr>
            <a:spLocks noGrp="1"/>
          </p:cNvSpPr>
          <p:nvPr>
            <p:ph type="pic" sz="quarter" idx="13"/>
          </p:nvPr>
        </p:nvSpPr>
        <p:spPr>
          <a:xfrm>
            <a:off x="342900" y="1333501"/>
            <a:ext cx="7100887" cy="4550134"/>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9" name="Text Placeholder 8">
            <a:extLst>
              <a:ext uri="{FF2B5EF4-FFF2-40B4-BE49-F238E27FC236}">
                <a16:creationId xmlns:a16="http://schemas.microsoft.com/office/drawing/2014/main" id="{6AD0FC58-C2A0-D94B-B6DA-C2E33F42598A}"/>
              </a:ext>
            </a:extLst>
          </p:cNvPr>
          <p:cNvSpPr>
            <a:spLocks noGrp="1"/>
          </p:cNvSpPr>
          <p:nvPr>
            <p:ph type="body" sz="quarter" idx="14" hasCustomPrompt="1"/>
          </p:nvPr>
        </p:nvSpPr>
        <p:spPr>
          <a:xfrm>
            <a:off x="7991475" y="1333502"/>
            <a:ext cx="3568284" cy="4550132"/>
          </a:xfrm>
          <a:prstGeom prst="rect">
            <a:avLst/>
          </a:prstGeom>
        </p:spPr>
        <p:txBody>
          <a:bodyPr>
            <a:normAutofit/>
          </a:bodyPr>
          <a:lstStyle>
            <a:lvl1pPr marL="0" indent="0">
              <a:lnSpc>
                <a:spcPct val="90000"/>
              </a:lnSpc>
              <a:buNone/>
              <a:defRPr sz="2000">
                <a:solidFill>
                  <a:srgbClr val="000000"/>
                </a:solidFill>
                <a:latin typeface="+mn-lt"/>
                <a:ea typeface="Inter" panose="020B0502030000000004" pitchFamily="34" charset="0"/>
              </a:defRPr>
            </a:lvl1pPr>
          </a:lstStyle>
          <a:p>
            <a:pPr lvl="0"/>
            <a:r>
              <a:rPr lang="en-US" sz="2000" dirty="0"/>
              <a:t>Brief caption or descriptive</a:t>
            </a:r>
          </a:p>
          <a:p>
            <a:pPr lvl="0"/>
            <a:r>
              <a:rPr lang="en-US" sz="2000" dirty="0"/>
              <a:t>Statement relating to picture</a:t>
            </a:r>
            <a:endParaRPr lang="en-US" dirty="0"/>
          </a:p>
        </p:txBody>
      </p:sp>
      <p:sp>
        <p:nvSpPr>
          <p:cNvPr id="5" name="Title 1">
            <a:extLst>
              <a:ext uri="{FF2B5EF4-FFF2-40B4-BE49-F238E27FC236}">
                <a16:creationId xmlns:a16="http://schemas.microsoft.com/office/drawing/2014/main" id="{D62627CF-1723-9E45-A613-85EF01ABBD99}"/>
              </a:ext>
            </a:extLst>
          </p:cNvPr>
          <p:cNvSpPr>
            <a:spLocks noGrp="1"/>
          </p:cNvSpPr>
          <p:nvPr>
            <p:ph type="title" hasCustomPrompt="1"/>
          </p:nvPr>
        </p:nvSpPr>
        <p:spPr>
          <a:xfrm>
            <a:off x="250571" y="17607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225660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FCEF4AC-497F-6740-AF4C-F4E7F5B8A781}"/>
              </a:ext>
            </a:extLst>
          </p:cNvPr>
          <p:cNvSpPr>
            <a:spLocks noGrp="1"/>
          </p:cNvSpPr>
          <p:nvPr>
            <p:ph type="pic" sz="quarter" idx="13"/>
          </p:nvPr>
        </p:nvSpPr>
        <p:spPr>
          <a:xfrm>
            <a:off x="341662" y="1333500"/>
            <a:ext cx="5284052" cy="3601721"/>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8" name="Picture Placeholder 6">
            <a:extLst>
              <a:ext uri="{FF2B5EF4-FFF2-40B4-BE49-F238E27FC236}">
                <a16:creationId xmlns:a16="http://schemas.microsoft.com/office/drawing/2014/main" id="{341FA6D0-835B-D64B-A6E9-EB320408D705}"/>
              </a:ext>
            </a:extLst>
          </p:cNvPr>
          <p:cNvSpPr>
            <a:spLocks noGrp="1"/>
          </p:cNvSpPr>
          <p:nvPr>
            <p:ph type="pic" sz="quarter" idx="14"/>
          </p:nvPr>
        </p:nvSpPr>
        <p:spPr>
          <a:xfrm>
            <a:off x="6172200" y="1333500"/>
            <a:ext cx="5291267" cy="3616547"/>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10" name="Text Placeholder 9">
            <a:extLst>
              <a:ext uri="{FF2B5EF4-FFF2-40B4-BE49-F238E27FC236}">
                <a16:creationId xmlns:a16="http://schemas.microsoft.com/office/drawing/2014/main" id="{4CDA9026-475B-C846-B13C-BE18FA354E2B}"/>
              </a:ext>
            </a:extLst>
          </p:cNvPr>
          <p:cNvSpPr>
            <a:spLocks noGrp="1"/>
          </p:cNvSpPr>
          <p:nvPr>
            <p:ph type="body" sz="quarter" idx="15" hasCustomPrompt="1"/>
          </p:nvPr>
        </p:nvSpPr>
        <p:spPr>
          <a:xfrm>
            <a:off x="342900" y="5056551"/>
            <a:ext cx="5284052" cy="827087"/>
          </a:xfrm>
          <a:prstGeom prst="rect">
            <a:avLst/>
          </a:prstGeom>
        </p:spPr>
        <p:txBody>
          <a:bodyPr>
            <a:normAutofit/>
          </a:bodyPr>
          <a:lstStyle>
            <a:lvl1pPr marL="0" indent="0">
              <a:buNone/>
              <a:defRPr sz="1800">
                <a:solidFill>
                  <a:srgbClr val="000000"/>
                </a:solidFill>
                <a:latin typeface="+mn-lt"/>
                <a:ea typeface="Inter" panose="020B0502030000000004" pitchFamily="34" charset="0"/>
              </a:defRPr>
            </a:lvl1pPr>
          </a:lstStyle>
          <a:p>
            <a:pPr lvl="0"/>
            <a:r>
              <a:rPr lang="en-US" sz="1800" dirty="0"/>
              <a:t>Brief caption or descriptive statement relating </a:t>
            </a:r>
            <a:br>
              <a:rPr lang="en-US" sz="1800" dirty="0"/>
            </a:br>
            <a:r>
              <a:rPr lang="en-US" sz="1800" dirty="0"/>
              <a:t>to picture</a:t>
            </a:r>
            <a:endParaRPr lang="en-US" dirty="0"/>
          </a:p>
        </p:txBody>
      </p:sp>
      <p:sp>
        <p:nvSpPr>
          <p:cNvPr id="11" name="Text Placeholder 9">
            <a:extLst>
              <a:ext uri="{FF2B5EF4-FFF2-40B4-BE49-F238E27FC236}">
                <a16:creationId xmlns:a16="http://schemas.microsoft.com/office/drawing/2014/main" id="{93662F84-B0B5-9A45-B477-D6B88CC0926C}"/>
              </a:ext>
            </a:extLst>
          </p:cNvPr>
          <p:cNvSpPr>
            <a:spLocks noGrp="1"/>
          </p:cNvSpPr>
          <p:nvPr>
            <p:ph type="body" sz="quarter" idx="16" hasCustomPrompt="1"/>
          </p:nvPr>
        </p:nvSpPr>
        <p:spPr>
          <a:xfrm>
            <a:off x="6172200" y="5056551"/>
            <a:ext cx="5291267" cy="827087"/>
          </a:xfrm>
          <a:prstGeom prst="rect">
            <a:avLst/>
          </a:prstGeom>
        </p:spPr>
        <p:txBody>
          <a:bodyPr>
            <a:normAutofit/>
          </a:bodyPr>
          <a:lstStyle>
            <a:lvl1pPr marL="0" indent="0">
              <a:buNone/>
              <a:defRPr sz="1800">
                <a:solidFill>
                  <a:srgbClr val="000000"/>
                </a:solidFill>
                <a:latin typeface="+mn-lt"/>
                <a:ea typeface="Inter" panose="020B0502030000000004" pitchFamily="34" charset="0"/>
              </a:defRPr>
            </a:lvl1pPr>
          </a:lstStyle>
          <a:p>
            <a:pPr lvl="0"/>
            <a:r>
              <a:rPr lang="en-US" sz="1800" dirty="0"/>
              <a:t>Brief caption or descriptive statement relating </a:t>
            </a:r>
            <a:br>
              <a:rPr lang="en-US" sz="1800" dirty="0"/>
            </a:br>
            <a:r>
              <a:rPr lang="en-US" sz="1800" dirty="0"/>
              <a:t>to picture</a:t>
            </a:r>
            <a:endParaRPr lang="en-US" dirty="0"/>
          </a:p>
        </p:txBody>
      </p:sp>
      <p:sp>
        <p:nvSpPr>
          <p:cNvPr id="12" name="Title 1">
            <a:extLst>
              <a:ext uri="{FF2B5EF4-FFF2-40B4-BE49-F238E27FC236}">
                <a16:creationId xmlns:a16="http://schemas.microsoft.com/office/drawing/2014/main" id="{382DFD54-B03A-4348-B94D-609E2D0ED661}"/>
              </a:ext>
            </a:extLst>
          </p:cNvPr>
          <p:cNvSpPr>
            <a:spLocks noGrp="1"/>
          </p:cNvSpPr>
          <p:nvPr>
            <p:ph type="title" hasCustomPrompt="1"/>
          </p:nvPr>
        </p:nvSpPr>
        <p:spPr>
          <a:xfrm>
            <a:off x="261885" y="159404"/>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184051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guide id="2" pos="4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FCEF4AC-497F-6740-AF4C-F4E7F5B8A781}"/>
              </a:ext>
            </a:extLst>
          </p:cNvPr>
          <p:cNvSpPr>
            <a:spLocks noGrp="1"/>
          </p:cNvSpPr>
          <p:nvPr>
            <p:ph type="pic" sz="quarter" idx="13"/>
          </p:nvPr>
        </p:nvSpPr>
        <p:spPr>
          <a:xfrm>
            <a:off x="342900" y="1700783"/>
            <a:ext cx="3468945" cy="3234895"/>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10" name="Text Placeholder 9">
            <a:extLst>
              <a:ext uri="{FF2B5EF4-FFF2-40B4-BE49-F238E27FC236}">
                <a16:creationId xmlns:a16="http://schemas.microsoft.com/office/drawing/2014/main" id="{4CDA9026-475B-C846-B13C-BE18FA354E2B}"/>
              </a:ext>
            </a:extLst>
          </p:cNvPr>
          <p:cNvSpPr>
            <a:spLocks noGrp="1"/>
          </p:cNvSpPr>
          <p:nvPr>
            <p:ph type="body" sz="quarter" idx="15" hasCustomPrompt="1"/>
          </p:nvPr>
        </p:nvSpPr>
        <p:spPr>
          <a:xfrm>
            <a:off x="347404" y="5056552"/>
            <a:ext cx="3473450" cy="827087"/>
          </a:xfrm>
          <a:prstGeom prst="rect">
            <a:avLst/>
          </a:prstGeom>
        </p:spPr>
        <p:txBody>
          <a:bodyPr>
            <a:normAutofit/>
          </a:bodyPr>
          <a:lstStyle>
            <a:lvl1pPr marL="0" indent="0">
              <a:buNone/>
              <a:defRPr sz="1600">
                <a:solidFill>
                  <a:srgbClr val="000000"/>
                </a:solidFill>
                <a:latin typeface="+mn-lt"/>
                <a:ea typeface="Inter" panose="020B0502030000000004" pitchFamily="34" charset="0"/>
              </a:defRPr>
            </a:lvl1pPr>
          </a:lstStyle>
          <a:p>
            <a:pPr lvl="0"/>
            <a:r>
              <a:rPr lang="en-US" sz="1800" dirty="0"/>
              <a:t>Brief caption or descriptive statement relating to picture</a:t>
            </a:r>
            <a:endParaRPr lang="en-US" dirty="0"/>
          </a:p>
        </p:txBody>
      </p:sp>
      <p:sp>
        <p:nvSpPr>
          <p:cNvPr id="12" name="Picture Placeholder 6">
            <a:extLst>
              <a:ext uri="{FF2B5EF4-FFF2-40B4-BE49-F238E27FC236}">
                <a16:creationId xmlns:a16="http://schemas.microsoft.com/office/drawing/2014/main" id="{E29608CA-13F2-424A-983D-EF48D52663D4}"/>
              </a:ext>
            </a:extLst>
          </p:cNvPr>
          <p:cNvSpPr>
            <a:spLocks noGrp="1"/>
          </p:cNvSpPr>
          <p:nvPr>
            <p:ph type="pic" sz="quarter" idx="17"/>
          </p:nvPr>
        </p:nvSpPr>
        <p:spPr>
          <a:xfrm>
            <a:off x="4366862" y="1700783"/>
            <a:ext cx="3471861" cy="3234895"/>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13" name="Picture Placeholder 6">
            <a:extLst>
              <a:ext uri="{FF2B5EF4-FFF2-40B4-BE49-F238E27FC236}">
                <a16:creationId xmlns:a16="http://schemas.microsoft.com/office/drawing/2014/main" id="{9B79A963-562D-E543-9F8B-E434F10ED703}"/>
              </a:ext>
            </a:extLst>
          </p:cNvPr>
          <p:cNvSpPr>
            <a:spLocks noGrp="1"/>
          </p:cNvSpPr>
          <p:nvPr>
            <p:ph type="pic" sz="quarter" idx="18"/>
          </p:nvPr>
        </p:nvSpPr>
        <p:spPr>
          <a:xfrm>
            <a:off x="8377238" y="1700783"/>
            <a:ext cx="3471862" cy="3234895"/>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14" name="Text Placeholder 9">
            <a:extLst>
              <a:ext uri="{FF2B5EF4-FFF2-40B4-BE49-F238E27FC236}">
                <a16:creationId xmlns:a16="http://schemas.microsoft.com/office/drawing/2014/main" id="{5662793B-8197-B643-B782-F262E1B1EAF2}"/>
              </a:ext>
            </a:extLst>
          </p:cNvPr>
          <p:cNvSpPr>
            <a:spLocks noGrp="1"/>
          </p:cNvSpPr>
          <p:nvPr>
            <p:ph type="body" sz="quarter" idx="19" hasCustomPrompt="1"/>
          </p:nvPr>
        </p:nvSpPr>
        <p:spPr>
          <a:xfrm>
            <a:off x="4366862" y="5056552"/>
            <a:ext cx="3465863" cy="827087"/>
          </a:xfrm>
          <a:prstGeom prst="rect">
            <a:avLst/>
          </a:prstGeom>
        </p:spPr>
        <p:txBody>
          <a:bodyPr>
            <a:normAutofit/>
          </a:bodyPr>
          <a:lstStyle>
            <a:lvl1pPr marL="0" indent="0">
              <a:buNone/>
              <a:defRPr sz="1600">
                <a:solidFill>
                  <a:srgbClr val="000000"/>
                </a:solidFill>
                <a:latin typeface="+mn-lt"/>
                <a:ea typeface="Inter" panose="020B0502030000000004" pitchFamily="34" charset="0"/>
              </a:defRPr>
            </a:lvl1pPr>
          </a:lstStyle>
          <a:p>
            <a:pPr lvl="0"/>
            <a:r>
              <a:rPr lang="en-US" sz="1800" dirty="0"/>
              <a:t>Brief caption or descriptive statement relating to picture</a:t>
            </a:r>
            <a:endParaRPr lang="en-US" dirty="0"/>
          </a:p>
        </p:txBody>
      </p:sp>
      <p:sp>
        <p:nvSpPr>
          <p:cNvPr id="15" name="Text Placeholder 9">
            <a:extLst>
              <a:ext uri="{FF2B5EF4-FFF2-40B4-BE49-F238E27FC236}">
                <a16:creationId xmlns:a16="http://schemas.microsoft.com/office/drawing/2014/main" id="{7BDA6846-9778-CB4D-9D85-1FD107D64C1B}"/>
              </a:ext>
            </a:extLst>
          </p:cNvPr>
          <p:cNvSpPr>
            <a:spLocks noGrp="1"/>
          </p:cNvSpPr>
          <p:nvPr>
            <p:ph type="body" sz="quarter" idx="20" hasCustomPrompt="1"/>
          </p:nvPr>
        </p:nvSpPr>
        <p:spPr>
          <a:xfrm>
            <a:off x="8377238" y="5056552"/>
            <a:ext cx="3471862" cy="827087"/>
          </a:xfrm>
          <a:prstGeom prst="rect">
            <a:avLst/>
          </a:prstGeom>
        </p:spPr>
        <p:txBody>
          <a:bodyPr>
            <a:normAutofit/>
          </a:bodyPr>
          <a:lstStyle>
            <a:lvl1pPr marL="0" indent="0">
              <a:buNone/>
              <a:defRPr sz="1600">
                <a:solidFill>
                  <a:srgbClr val="000000"/>
                </a:solidFill>
                <a:latin typeface="+mn-lt"/>
                <a:ea typeface="Inter" panose="020B0502030000000004" pitchFamily="34" charset="0"/>
              </a:defRPr>
            </a:lvl1pPr>
          </a:lstStyle>
          <a:p>
            <a:pPr lvl="0"/>
            <a:r>
              <a:rPr lang="en-US" sz="1800" dirty="0"/>
              <a:t>Brief caption or descriptive statement relating to picture</a:t>
            </a:r>
            <a:endParaRPr lang="en-US" dirty="0"/>
          </a:p>
        </p:txBody>
      </p:sp>
      <p:sp>
        <p:nvSpPr>
          <p:cNvPr id="11" name="Title 1">
            <a:extLst>
              <a:ext uri="{FF2B5EF4-FFF2-40B4-BE49-F238E27FC236}">
                <a16:creationId xmlns:a16="http://schemas.microsoft.com/office/drawing/2014/main" id="{3D54B301-8192-D743-AD47-28BE4110A56D}"/>
              </a:ext>
            </a:extLst>
          </p:cNvPr>
          <p:cNvSpPr>
            <a:spLocks noGrp="1"/>
          </p:cNvSpPr>
          <p:nvPr>
            <p:ph type="title" hasCustomPrompt="1"/>
          </p:nvPr>
        </p:nvSpPr>
        <p:spPr>
          <a:xfrm>
            <a:off x="259166" y="176071"/>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392428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guide id="2" pos="45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Pictures with Cation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FCEF4AC-497F-6740-AF4C-F4E7F5B8A781}"/>
              </a:ext>
            </a:extLst>
          </p:cNvPr>
          <p:cNvSpPr>
            <a:spLocks noGrp="1"/>
          </p:cNvSpPr>
          <p:nvPr>
            <p:ph type="pic" sz="quarter" idx="13"/>
          </p:nvPr>
        </p:nvSpPr>
        <p:spPr>
          <a:xfrm>
            <a:off x="342900" y="1700784"/>
            <a:ext cx="2531227" cy="2627696"/>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dirty="0"/>
              <a:t>Click icon to add picture</a:t>
            </a:r>
          </a:p>
        </p:txBody>
      </p:sp>
      <p:sp>
        <p:nvSpPr>
          <p:cNvPr id="8" name="Text Placeholder 7">
            <a:extLst>
              <a:ext uri="{FF2B5EF4-FFF2-40B4-BE49-F238E27FC236}">
                <a16:creationId xmlns:a16="http://schemas.microsoft.com/office/drawing/2014/main" id="{9B486807-DA1D-D048-90AB-E2822BD41C59}"/>
              </a:ext>
            </a:extLst>
          </p:cNvPr>
          <p:cNvSpPr>
            <a:spLocks noGrp="1"/>
          </p:cNvSpPr>
          <p:nvPr>
            <p:ph type="body" sz="quarter" idx="14" hasCustomPrompt="1"/>
          </p:nvPr>
        </p:nvSpPr>
        <p:spPr>
          <a:xfrm>
            <a:off x="342900" y="4449079"/>
            <a:ext cx="2531227" cy="85725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mn-lt"/>
                <a:ea typeface="Inter"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Brief caption or descriptive statement relating to picture</a:t>
            </a:r>
            <a:endParaRPr lang="en-US" dirty="0"/>
          </a:p>
        </p:txBody>
      </p:sp>
      <p:sp>
        <p:nvSpPr>
          <p:cNvPr id="19" name="Picture Placeholder 6">
            <a:extLst>
              <a:ext uri="{FF2B5EF4-FFF2-40B4-BE49-F238E27FC236}">
                <a16:creationId xmlns:a16="http://schemas.microsoft.com/office/drawing/2014/main" id="{6D5BD184-0386-3544-B7D9-244C594525D4}"/>
              </a:ext>
            </a:extLst>
          </p:cNvPr>
          <p:cNvSpPr>
            <a:spLocks noGrp="1"/>
          </p:cNvSpPr>
          <p:nvPr>
            <p:ph type="pic" sz="quarter" idx="15"/>
          </p:nvPr>
        </p:nvSpPr>
        <p:spPr>
          <a:xfrm>
            <a:off x="3326268" y="1700784"/>
            <a:ext cx="2531227" cy="2627696"/>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a:t>Click icon to add picture</a:t>
            </a:r>
          </a:p>
        </p:txBody>
      </p:sp>
      <p:sp>
        <p:nvSpPr>
          <p:cNvPr id="20" name="Text Placeholder 7">
            <a:extLst>
              <a:ext uri="{FF2B5EF4-FFF2-40B4-BE49-F238E27FC236}">
                <a16:creationId xmlns:a16="http://schemas.microsoft.com/office/drawing/2014/main" id="{84B1B318-FBD7-8E43-86FD-EEC72A8A9C9F}"/>
              </a:ext>
            </a:extLst>
          </p:cNvPr>
          <p:cNvSpPr>
            <a:spLocks noGrp="1"/>
          </p:cNvSpPr>
          <p:nvPr>
            <p:ph type="body" sz="quarter" idx="16" hasCustomPrompt="1"/>
          </p:nvPr>
        </p:nvSpPr>
        <p:spPr>
          <a:xfrm>
            <a:off x="3321346" y="4449079"/>
            <a:ext cx="2541070" cy="85725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mn-lt"/>
                <a:ea typeface="Inter"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Brief caption or descriptive statement relating to picture</a:t>
            </a:r>
            <a:endParaRPr lang="en-US" dirty="0"/>
          </a:p>
        </p:txBody>
      </p:sp>
      <p:sp>
        <p:nvSpPr>
          <p:cNvPr id="21" name="Picture Placeholder 6">
            <a:extLst>
              <a:ext uri="{FF2B5EF4-FFF2-40B4-BE49-F238E27FC236}">
                <a16:creationId xmlns:a16="http://schemas.microsoft.com/office/drawing/2014/main" id="{C1820232-91B0-CF47-8C24-E93695570F40}"/>
              </a:ext>
            </a:extLst>
          </p:cNvPr>
          <p:cNvSpPr>
            <a:spLocks noGrp="1"/>
          </p:cNvSpPr>
          <p:nvPr>
            <p:ph type="pic" sz="quarter" idx="17"/>
          </p:nvPr>
        </p:nvSpPr>
        <p:spPr>
          <a:xfrm>
            <a:off x="6309636" y="1700784"/>
            <a:ext cx="2531227" cy="2627696"/>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a:t>Click icon to add picture</a:t>
            </a:r>
          </a:p>
        </p:txBody>
      </p:sp>
      <p:sp>
        <p:nvSpPr>
          <p:cNvPr id="22" name="Text Placeholder 7">
            <a:extLst>
              <a:ext uri="{FF2B5EF4-FFF2-40B4-BE49-F238E27FC236}">
                <a16:creationId xmlns:a16="http://schemas.microsoft.com/office/drawing/2014/main" id="{41CF3CBF-8AC0-7A4A-BEBA-56048F45F734}"/>
              </a:ext>
            </a:extLst>
          </p:cNvPr>
          <p:cNvSpPr>
            <a:spLocks noGrp="1"/>
          </p:cNvSpPr>
          <p:nvPr>
            <p:ph type="body" sz="quarter" idx="18" hasCustomPrompt="1"/>
          </p:nvPr>
        </p:nvSpPr>
        <p:spPr>
          <a:xfrm>
            <a:off x="6297779" y="4449079"/>
            <a:ext cx="2541070" cy="85725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mn-lt"/>
                <a:ea typeface="Inter"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Brief caption or descriptive statement relating to picture</a:t>
            </a:r>
            <a:endParaRPr lang="en-US" dirty="0"/>
          </a:p>
        </p:txBody>
      </p:sp>
      <p:sp>
        <p:nvSpPr>
          <p:cNvPr id="23" name="Picture Placeholder 6">
            <a:extLst>
              <a:ext uri="{FF2B5EF4-FFF2-40B4-BE49-F238E27FC236}">
                <a16:creationId xmlns:a16="http://schemas.microsoft.com/office/drawing/2014/main" id="{B197E689-0629-A141-8425-3F37EF5125F6}"/>
              </a:ext>
            </a:extLst>
          </p:cNvPr>
          <p:cNvSpPr>
            <a:spLocks noGrp="1"/>
          </p:cNvSpPr>
          <p:nvPr>
            <p:ph type="pic" sz="quarter" idx="19"/>
          </p:nvPr>
        </p:nvSpPr>
        <p:spPr>
          <a:xfrm>
            <a:off x="9293005" y="1700784"/>
            <a:ext cx="2531227" cy="2627696"/>
          </a:xfrm>
          <a:prstGeom prst="rect">
            <a:avLst/>
          </a:prstGeom>
        </p:spPr>
        <p:txBody>
          <a:bodyPr/>
          <a:lstStyle>
            <a:lvl1pPr marL="0" indent="0">
              <a:buNone/>
              <a:defRPr>
                <a:solidFill>
                  <a:srgbClr val="000000"/>
                </a:solidFill>
                <a:latin typeface="Inter" panose="020B0502030000000004" pitchFamily="34" charset="0"/>
                <a:ea typeface="Inter" panose="020B0502030000000004" pitchFamily="34" charset="0"/>
              </a:defRPr>
            </a:lvl1pPr>
          </a:lstStyle>
          <a:p>
            <a:r>
              <a:rPr lang="en-US"/>
              <a:t>Click icon to add picture</a:t>
            </a:r>
          </a:p>
        </p:txBody>
      </p:sp>
      <p:sp>
        <p:nvSpPr>
          <p:cNvPr id="24" name="Text Placeholder 7">
            <a:extLst>
              <a:ext uri="{FF2B5EF4-FFF2-40B4-BE49-F238E27FC236}">
                <a16:creationId xmlns:a16="http://schemas.microsoft.com/office/drawing/2014/main" id="{61D7ACE9-7568-EB49-A728-201210F65C2F}"/>
              </a:ext>
            </a:extLst>
          </p:cNvPr>
          <p:cNvSpPr>
            <a:spLocks noGrp="1"/>
          </p:cNvSpPr>
          <p:nvPr>
            <p:ph type="body" sz="quarter" idx="20" hasCustomPrompt="1"/>
          </p:nvPr>
        </p:nvSpPr>
        <p:spPr>
          <a:xfrm>
            <a:off x="9292170" y="4449079"/>
            <a:ext cx="2532062" cy="85725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mn-lt"/>
                <a:ea typeface="Inter"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Brief caption or descriptive statement relating to picture</a:t>
            </a:r>
            <a:endParaRPr lang="en-US" dirty="0"/>
          </a:p>
        </p:txBody>
      </p:sp>
      <p:sp>
        <p:nvSpPr>
          <p:cNvPr id="12" name="Title 1">
            <a:extLst>
              <a:ext uri="{FF2B5EF4-FFF2-40B4-BE49-F238E27FC236}">
                <a16:creationId xmlns:a16="http://schemas.microsoft.com/office/drawing/2014/main" id="{1A37145D-8AC2-094A-B66C-B657393F311D}"/>
              </a:ext>
            </a:extLst>
          </p:cNvPr>
          <p:cNvSpPr>
            <a:spLocks noGrp="1"/>
          </p:cNvSpPr>
          <p:nvPr>
            <p:ph type="title" hasCustomPrompt="1"/>
          </p:nvPr>
        </p:nvSpPr>
        <p:spPr>
          <a:xfrm>
            <a:off x="263675" y="176070"/>
            <a:ext cx="10837164" cy="726454"/>
          </a:xfrm>
          <a:prstGeom prst="rect">
            <a:avLst/>
          </a:prstGeom>
        </p:spPr>
        <p:txBody>
          <a:bodyPr anchor="ctr" anchorCtr="0">
            <a:noAutofit/>
          </a:bodyPr>
          <a:lstStyle>
            <a:lvl1pPr>
              <a:defRPr sz="3400" b="1" spc="0" baseline="0">
                <a:solidFill>
                  <a:srgbClr val="000000"/>
                </a:solidFill>
                <a:latin typeface="+mj-lt"/>
                <a:ea typeface="Inter" panose="020B0502030000000004" pitchFamily="34" charset="0"/>
              </a:defRPr>
            </a:lvl1pPr>
          </a:lstStyle>
          <a:p>
            <a:r>
              <a:rPr lang="en-US" dirty="0"/>
              <a:t>Slide Title</a:t>
            </a:r>
          </a:p>
        </p:txBody>
      </p:sp>
    </p:spTree>
    <p:extLst>
      <p:ext uri="{BB962C8B-B14F-4D97-AF65-F5344CB8AC3E}">
        <p14:creationId xmlns:p14="http://schemas.microsoft.com/office/powerpoint/2010/main" val="77915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userDrawn="1">
          <p15:clr>
            <a:srgbClr val="FBAE40"/>
          </p15:clr>
        </p15:guide>
        <p15:guide id="2" pos="45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058618-904A-5947-B84B-84EBE4EE0442}"/>
              </a:ext>
            </a:extLst>
          </p:cNvPr>
          <p:cNvPicPr>
            <a:picLocks noChangeAspect="1"/>
          </p:cNvPicPr>
          <p:nvPr userDrawn="1"/>
        </p:nvPicPr>
        <p:blipFill>
          <a:blip r:embed="rId2"/>
          <a:stretch>
            <a:fillRect/>
          </a:stretch>
        </p:blipFill>
        <p:spPr>
          <a:xfrm flipH="1" flipV="1">
            <a:off x="11216640" y="0"/>
            <a:ext cx="975360" cy="225084"/>
          </a:xfrm>
          <a:prstGeom prst="rect">
            <a:avLst/>
          </a:prstGeom>
        </p:spPr>
      </p:pic>
      <p:pic>
        <p:nvPicPr>
          <p:cNvPr id="7" name="Picture 6">
            <a:extLst>
              <a:ext uri="{FF2B5EF4-FFF2-40B4-BE49-F238E27FC236}">
                <a16:creationId xmlns:a16="http://schemas.microsoft.com/office/drawing/2014/main" id="{6EA200D6-D23B-B741-BC58-4374DA39A737}"/>
              </a:ext>
            </a:extLst>
          </p:cNvPr>
          <p:cNvPicPr>
            <a:picLocks noChangeAspect="1"/>
          </p:cNvPicPr>
          <p:nvPr userDrawn="1"/>
        </p:nvPicPr>
        <p:blipFill>
          <a:blip r:embed="rId3"/>
          <a:stretch>
            <a:fillRect/>
          </a:stretch>
        </p:blipFill>
        <p:spPr>
          <a:xfrm>
            <a:off x="4283297" y="3128211"/>
            <a:ext cx="3625406" cy="414848"/>
          </a:xfrm>
          <a:prstGeom prst="rect">
            <a:avLst/>
          </a:prstGeom>
        </p:spPr>
      </p:pic>
    </p:spTree>
    <p:extLst>
      <p:ext uri="{BB962C8B-B14F-4D97-AF65-F5344CB8AC3E}">
        <p14:creationId xmlns:p14="http://schemas.microsoft.com/office/powerpoint/2010/main" val="62384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04">
          <p15:clr>
            <a:srgbClr val="FBAE40"/>
          </p15:clr>
        </p15:guide>
        <p15:guide id="2" pos="45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422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177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Rectangle 26">
            <a:extLst>
              <a:ext uri="{FF2B5EF4-FFF2-40B4-BE49-F238E27FC236}">
                <a16:creationId xmlns:a16="http://schemas.microsoft.com/office/drawing/2014/main" id="{B5346728-1A43-46F3-94F0-8646875C0BA6}"/>
              </a:ext>
            </a:extLst>
          </p:cNvPr>
          <p:cNvSpPr>
            <a:spLocks noChangeArrowheads="1"/>
          </p:cNvSpPr>
          <p:nvPr userDrawn="1"/>
        </p:nvSpPr>
        <p:spPr bwMode="black">
          <a:xfrm>
            <a:off x="11570075" y="6388862"/>
            <a:ext cx="372187" cy="276985"/>
          </a:xfrm>
          <a:prstGeom prst="rect">
            <a:avLst/>
          </a:prstGeom>
        </p:spPr>
        <p:txBody>
          <a:bodyPr/>
          <a:lstStyle/>
          <a:p>
            <a:pPr lvl="0" algn="r"/>
            <a:fld id="{5266C0E3-FCB2-4D10-9980-6DFC0D8FABCB}" type="slidenum">
              <a:rPr lang="en-US" sz="1100">
                <a:solidFill>
                  <a:srgbClr val="FF0000"/>
                </a:solidFill>
              </a:rPr>
              <a:pPr lvl="0" algn="r"/>
              <a:t>‹#›</a:t>
            </a:fld>
            <a:endParaRPr lang="en-US" sz="1100" dirty="0">
              <a:solidFill>
                <a:srgbClr val="FF0000"/>
              </a:solidFill>
            </a:endParaRPr>
          </a:p>
        </p:txBody>
      </p:sp>
      <p:pic>
        <p:nvPicPr>
          <p:cNvPr id="5" name="Picture 4">
            <a:extLst>
              <a:ext uri="{FF2B5EF4-FFF2-40B4-BE49-F238E27FC236}">
                <a16:creationId xmlns:a16="http://schemas.microsoft.com/office/drawing/2014/main" id="{B6E073C5-BADD-D444-8CA8-8E20906A9C2D}"/>
              </a:ext>
            </a:extLst>
          </p:cNvPr>
          <p:cNvPicPr>
            <a:picLocks noChangeAspect="1"/>
          </p:cNvPicPr>
          <p:nvPr userDrawn="1"/>
        </p:nvPicPr>
        <p:blipFill>
          <a:blip r:embed="rId25"/>
          <a:stretch>
            <a:fillRect/>
          </a:stretch>
        </p:blipFill>
        <p:spPr>
          <a:xfrm>
            <a:off x="365363" y="6400800"/>
            <a:ext cx="278208" cy="199423"/>
          </a:xfrm>
          <a:prstGeom prst="rect">
            <a:avLst/>
          </a:prstGeom>
        </p:spPr>
      </p:pic>
    </p:spTree>
    <p:extLst>
      <p:ext uri="{BB962C8B-B14F-4D97-AF65-F5344CB8AC3E}">
        <p14:creationId xmlns:p14="http://schemas.microsoft.com/office/powerpoint/2010/main" val="3227409675"/>
      </p:ext>
    </p:extLst>
  </p:cSld>
  <p:clrMap bg1="lt1" tx1="dk1" bg2="lt2" tx2="dk2" accent1="accent1" accent2="accent2" accent3="accent3" accent4="accent4" accent5="accent5" accent6="accent6" hlink="hlink" folHlink="folHlink"/>
  <p:sldLayoutIdLst>
    <p:sldLayoutId id="2147483756" r:id="rId1"/>
    <p:sldLayoutId id="2147483719" r:id="rId2"/>
    <p:sldLayoutId id="2147483720" r:id="rId3"/>
    <p:sldLayoutId id="2147483721" r:id="rId4"/>
    <p:sldLayoutId id="2147483661" r:id="rId5"/>
    <p:sldLayoutId id="2147483758" r:id="rId6"/>
    <p:sldLayoutId id="2147483732" r:id="rId7"/>
    <p:sldLayoutId id="2147483726" r:id="rId8"/>
    <p:sldLayoutId id="2147483730" r:id="rId9"/>
    <p:sldLayoutId id="2147483658" r:id="rId10"/>
    <p:sldLayoutId id="2147483727" r:id="rId11"/>
    <p:sldLayoutId id="2147483659" r:id="rId12"/>
    <p:sldLayoutId id="2147483708" r:id="rId13"/>
    <p:sldLayoutId id="2147483660" r:id="rId14"/>
    <p:sldLayoutId id="2147483705" r:id="rId15"/>
    <p:sldLayoutId id="2147483707" r:id="rId16"/>
    <p:sldLayoutId id="2147483710" r:id="rId17"/>
    <p:sldLayoutId id="2147483711" r:id="rId18"/>
    <p:sldLayoutId id="2147483714" r:id="rId19"/>
    <p:sldLayoutId id="2147483716" r:id="rId20"/>
    <p:sldLayoutId id="2147483718" r:id="rId21"/>
    <p:sldLayoutId id="2147483759" r:id="rId22"/>
    <p:sldLayoutId id="2147483760"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5ACBF0"/>
          </p15:clr>
        </p15:guide>
        <p15:guide id="2" orient="horz" pos="2160" userDrawn="1">
          <p15:clr>
            <a:srgbClr val="5ACBF0"/>
          </p15:clr>
        </p15:guide>
        <p15:guide id="3" pos="216" userDrawn="1">
          <p15:clr>
            <a:srgbClr val="5ACBF0"/>
          </p15:clr>
        </p15:guide>
        <p15:guide id="4" pos="7464" userDrawn="1">
          <p15:clr>
            <a:srgbClr val="5ACBF0"/>
          </p15:clr>
        </p15:guide>
        <p15:guide id="5" orient="horz" pos="840" userDrawn="1">
          <p15:clr>
            <a:srgbClr val="5ACBF0"/>
          </p15:clr>
        </p15:guide>
        <p15:guide id="6" orient="horz" pos="1864" userDrawn="1">
          <p15:clr>
            <a:srgbClr val="5ACBF0"/>
          </p15:clr>
        </p15:guide>
        <p15:guide id="7" orient="horz" pos="2886" userDrawn="1">
          <p15:clr>
            <a:srgbClr val="5ACBF0"/>
          </p15:clr>
        </p15:guide>
        <p15:guide id="8" orient="horz" pos="3893" userDrawn="1">
          <p15:clr>
            <a:srgbClr val="5ACBF0"/>
          </p15:clr>
        </p15:guide>
        <p15:guide id="9" pos="1498" userDrawn="1">
          <p15:clr>
            <a:srgbClr val="5ACBF0"/>
          </p15:clr>
        </p15:guide>
        <p15:guide id="10" pos="1600" userDrawn="1">
          <p15:clr>
            <a:srgbClr val="5ACBF0"/>
          </p15:clr>
        </p15:guide>
        <p15:guide id="11" pos="2644" userDrawn="1">
          <p15:clr>
            <a:srgbClr val="5ACBF0"/>
          </p15:clr>
        </p15:guide>
        <p15:guide id="12" pos="2747" userDrawn="1">
          <p15:clr>
            <a:srgbClr val="5ACBF0"/>
          </p15:clr>
        </p15:guide>
        <p15:guide id="13" pos="3792" userDrawn="1">
          <p15:clr>
            <a:srgbClr val="5ACBF0"/>
          </p15:clr>
        </p15:guide>
        <p15:guide id="14" pos="3888" userDrawn="1">
          <p15:clr>
            <a:srgbClr val="5ACBF0"/>
          </p15:clr>
        </p15:guide>
        <p15:guide id="15" pos="4934" userDrawn="1">
          <p15:clr>
            <a:srgbClr val="5ACBF0"/>
          </p15:clr>
        </p15:guide>
        <p15:guide id="16" pos="5034" userDrawn="1">
          <p15:clr>
            <a:srgbClr val="5ACBF0"/>
          </p15:clr>
        </p15:guide>
        <p15:guide id="17" pos="6081" userDrawn="1">
          <p15:clr>
            <a:srgbClr val="5ACBF0"/>
          </p15:clr>
        </p15:guide>
        <p15:guide id="18" pos="6183"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4.emf"/><Relationship Id="rId4" Type="http://schemas.openxmlformats.org/officeDocument/2006/relationships/image" Target="../media/image8.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8.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4.emf"/><Relationship Id="rId4" Type="http://schemas.openxmlformats.org/officeDocument/2006/relationships/image" Target="../media/image16.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6.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2.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9.png"/><Relationship Id="rId3" Type="http://schemas.openxmlformats.org/officeDocument/2006/relationships/image" Target="../media/image31.png"/><Relationship Id="rId7" Type="http://schemas.openxmlformats.org/officeDocument/2006/relationships/image" Target="../media/image41.png"/><Relationship Id="rId12" Type="http://schemas.openxmlformats.org/officeDocument/2006/relationships/image" Target="../media/image38.png"/><Relationship Id="rId2" Type="http://schemas.openxmlformats.org/officeDocument/2006/relationships/notesSlide" Target="../notesSlides/notesSlide10.xml"/><Relationship Id="rId16" Type="http://schemas.openxmlformats.org/officeDocument/2006/relationships/image" Target="../media/image42.png"/><Relationship Id="rId1" Type="http://schemas.openxmlformats.org/officeDocument/2006/relationships/slideLayout" Target="../slideLayouts/slideLayout23.xml"/><Relationship Id="rId6" Type="http://schemas.openxmlformats.org/officeDocument/2006/relationships/image" Target="../media/image37.png"/><Relationship Id="rId11" Type="http://schemas.openxmlformats.org/officeDocument/2006/relationships/image" Target="../media/image33.png"/><Relationship Id="rId5" Type="http://schemas.openxmlformats.org/officeDocument/2006/relationships/image" Target="../media/image36.png"/><Relationship Id="rId15" Type="http://schemas.openxmlformats.org/officeDocument/2006/relationships/image" Target="../media/image34.png"/><Relationship Id="rId10" Type="http://schemas.openxmlformats.org/officeDocument/2006/relationships/image" Target="../media/image32.png"/><Relationship Id="rId4" Type="http://schemas.openxmlformats.org/officeDocument/2006/relationships/image" Target="../media/image35.png"/><Relationship Id="rId9" Type="http://schemas.openxmlformats.org/officeDocument/2006/relationships/image" Target="../media/image43.png"/><Relationship Id="rId1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1.png"/><Relationship Id="rId7" Type="http://schemas.openxmlformats.org/officeDocument/2006/relationships/image" Target="../media/image46.tiff"/><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12.xml"/><Relationship Id="rId16" Type="http://schemas.openxmlformats.org/officeDocument/2006/relationships/image" Target="../media/image42.png"/><Relationship Id="rId1" Type="http://schemas.openxmlformats.org/officeDocument/2006/relationships/slideLayout" Target="../slideLayouts/slideLayout2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36.png"/><Relationship Id="rId11" Type="http://schemas.openxmlformats.org/officeDocument/2006/relationships/image" Target="../media/image43.png"/><Relationship Id="rId5" Type="http://schemas.openxmlformats.org/officeDocument/2006/relationships/image" Target="../media/image35.png"/><Relationship Id="rId15" Type="http://schemas.openxmlformats.org/officeDocument/2006/relationships/image" Target="../media/image38.png"/><Relationship Id="rId10" Type="http://schemas.openxmlformats.org/officeDocument/2006/relationships/image" Target="../media/image16.png"/><Relationship Id="rId4" Type="http://schemas.openxmlformats.org/officeDocument/2006/relationships/image" Target="../media/image32.png"/><Relationship Id="rId9" Type="http://schemas.openxmlformats.org/officeDocument/2006/relationships/image" Target="../media/image41.png"/><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6.png"/><Relationship Id="rId3" Type="http://schemas.openxmlformats.org/officeDocument/2006/relationships/image" Target="../media/image40.png"/><Relationship Id="rId7" Type="http://schemas.openxmlformats.org/officeDocument/2006/relationships/image" Target="../media/image51.svg"/><Relationship Id="rId12" Type="http://schemas.openxmlformats.org/officeDocument/2006/relationships/image" Target="../media/image16.png"/><Relationship Id="rId2" Type="http://schemas.openxmlformats.org/officeDocument/2006/relationships/notesSlide" Target="../notesSlides/notesSlide14.xml"/><Relationship Id="rId16" Type="http://schemas.openxmlformats.org/officeDocument/2006/relationships/image" Target="../media/image59.svg"/><Relationship Id="rId1" Type="http://schemas.openxmlformats.org/officeDocument/2006/relationships/slideLayout" Target="../slideLayouts/slideLayout6.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8.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7.sv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6.png"/><Relationship Id="rId18" Type="http://schemas.openxmlformats.org/officeDocument/2006/relationships/image" Target="../media/image59.svg"/><Relationship Id="rId3" Type="http://schemas.openxmlformats.org/officeDocument/2006/relationships/image" Target="../media/image44.png"/><Relationship Id="rId7" Type="http://schemas.openxmlformats.org/officeDocument/2006/relationships/image" Target="../media/image55.svg"/><Relationship Id="rId12" Type="http://schemas.openxmlformats.org/officeDocument/2006/relationships/image" Target="../media/image51.svg"/><Relationship Id="rId17" Type="http://schemas.openxmlformats.org/officeDocument/2006/relationships/image" Target="../media/image58.png"/><Relationship Id="rId2" Type="http://schemas.openxmlformats.org/officeDocument/2006/relationships/notesSlide" Target="../notesSlides/notesSlide15.xml"/><Relationship Id="rId16" Type="http://schemas.openxmlformats.org/officeDocument/2006/relationships/image" Target="../media/image53.svg"/><Relationship Id="rId1" Type="http://schemas.openxmlformats.org/officeDocument/2006/relationships/slideLayout" Target="../slideLayouts/slideLayout6.xml"/><Relationship Id="rId6" Type="http://schemas.openxmlformats.org/officeDocument/2006/relationships/image" Target="../media/image54.png"/><Relationship Id="rId11" Type="http://schemas.openxmlformats.org/officeDocument/2006/relationships/image" Target="../media/image50.png"/><Relationship Id="rId5" Type="http://schemas.openxmlformats.org/officeDocument/2006/relationships/image" Target="../media/image16.png"/><Relationship Id="rId15" Type="http://schemas.openxmlformats.org/officeDocument/2006/relationships/image" Target="../media/image52.png"/><Relationship Id="rId10" Type="http://schemas.openxmlformats.org/officeDocument/2006/relationships/image" Target="../media/image49.svg"/><Relationship Id="rId4" Type="http://schemas.openxmlformats.org/officeDocument/2006/relationships/image" Target="../media/image60.png"/><Relationship Id="rId9" Type="http://schemas.openxmlformats.org/officeDocument/2006/relationships/image" Target="../media/image48.png"/><Relationship Id="rId14" Type="http://schemas.openxmlformats.org/officeDocument/2006/relationships/image" Target="../media/image57.sv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6.png"/><Relationship Id="rId7" Type="http://schemas.openxmlformats.org/officeDocument/2006/relationships/image" Target="../media/image49.sv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55.sv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36.png"/><Relationship Id="rId11" Type="http://schemas.openxmlformats.org/officeDocument/2006/relationships/image" Target="../media/image43.png"/><Relationship Id="rId5" Type="http://schemas.openxmlformats.org/officeDocument/2006/relationships/image" Target="../media/image35.png"/><Relationship Id="rId15" Type="http://schemas.openxmlformats.org/officeDocument/2006/relationships/image" Target="../media/image38.png"/><Relationship Id="rId10" Type="http://schemas.openxmlformats.org/officeDocument/2006/relationships/image" Target="../media/image16.png"/><Relationship Id="rId4" Type="http://schemas.openxmlformats.org/officeDocument/2006/relationships/image" Target="../media/image32.png"/><Relationship Id="rId9" Type="http://schemas.openxmlformats.org/officeDocument/2006/relationships/image" Target="../media/image41.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5.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31.png"/><Relationship Id="rId11" Type="http://schemas.openxmlformats.org/officeDocument/2006/relationships/image" Target="../media/image16.png"/><Relationship Id="rId5" Type="http://schemas.openxmlformats.org/officeDocument/2006/relationships/image" Target="../media/image43.png"/><Relationship Id="rId15" Type="http://schemas.openxmlformats.org/officeDocument/2006/relationships/image" Target="../media/image38.png"/><Relationship Id="rId10" Type="http://schemas.openxmlformats.org/officeDocument/2006/relationships/image" Target="../media/image39.png"/><Relationship Id="rId4" Type="http://schemas.openxmlformats.org/officeDocument/2006/relationships/image" Target="../media/image40.png"/><Relationship Id="rId9" Type="http://schemas.openxmlformats.org/officeDocument/2006/relationships/image" Target="../media/image41.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2.png"/><Relationship Id="rId18" Type="http://schemas.openxmlformats.org/officeDocument/2006/relationships/image" Target="../media/image59.svg"/><Relationship Id="rId3" Type="http://schemas.openxmlformats.org/officeDocument/2006/relationships/image" Target="../media/image39.png"/><Relationship Id="rId7" Type="http://schemas.openxmlformats.org/officeDocument/2006/relationships/image" Target="../media/image62.svg"/><Relationship Id="rId12" Type="http://schemas.openxmlformats.org/officeDocument/2006/relationships/image" Target="../media/image51.svg"/><Relationship Id="rId17" Type="http://schemas.openxmlformats.org/officeDocument/2006/relationships/image" Target="../media/image58.png"/><Relationship Id="rId2" Type="http://schemas.openxmlformats.org/officeDocument/2006/relationships/notesSlide" Target="../notesSlides/notesSlide20.xml"/><Relationship Id="rId16" Type="http://schemas.openxmlformats.org/officeDocument/2006/relationships/image" Target="../media/image57.svg"/><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50.png"/><Relationship Id="rId5" Type="http://schemas.openxmlformats.org/officeDocument/2006/relationships/image" Target="../media/image55.svg"/><Relationship Id="rId15" Type="http://schemas.openxmlformats.org/officeDocument/2006/relationships/image" Target="../media/image56.png"/><Relationship Id="rId10" Type="http://schemas.openxmlformats.org/officeDocument/2006/relationships/image" Target="../media/image49.svg"/><Relationship Id="rId4" Type="http://schemas.openxmlformats.org/officeDocument/2006/relationships/image" Target="../media/image54.png"/><Relationship Id="rId9" Type="http://schemas.openxmlformats.org/officeDocument/2006/relationships/image" Target="../media/image48.png"/><Relationship Id="rId14" Type="http://schemas.openxmlformats.org/officeDocument/2006/relationships/image" Target="../media/image53.svg"/></Relationships>
</file>

<file path=ppt/slides/_rels/slide21.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7.svg"/><Relationship Id="rId3" Type="http://schemas.openxmlformats.org/officeDocument/2006/relationships/image" Target="../media/image44.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21.xml"/><Relationship Id="rId16"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image" Target="../media/image55.svg"/><Relationship Id="rId11" Type="http://schemas.openxmlformats.org/officeDocument/2006/relationships/image" Target="../media/image65.svg"/><Relationship Id="rId5" Type="http://schemas.openxmlformats.org/officeDocument/2006/relationships/image" Target="../media/image54.png"/><Relationship Id="rId15" Type="http://schemas.openxmlformats.org/officeDocument/2006/relationships/image" Target="../media/image69.svg"/><Relationship Id="rId10"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16.png"/><Relationship Id="rId14" Type="http://schemas.openxmlformats.org/officeDocument/2006/relationships/image" Target="../media/image68.png"/></Relationships>
</file>

<file path=ppt/slides/_rels/slide2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6.png"/><Relationship Id="rId7" Type="http://schemas.openxmlformats.org/officeDocument/2006/relationships/image" Target="../media/image67.svg"/><Relationship Id="rId12"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6.png"/><Relationship Id="rId11" Type="http://schemas.openxmlformats.org/officeDocument/2006/relationships/image" Target="../media/image62.svg"/><Relationship Id="rId5" Type="http://schemas.openxmlformats.org/officeDocument/2006/relationships/image" Target="../media/image65.svg"/><Relationship Id="rId10" Type="http://schemas.openxmlformats.org/officeDocument/2006/relationships/image" Target="../media/image61.png"/><Relationship Id="rId4" Type="http://schemas.openxmlformats.org/officeDocument/2006/relationships/image" Target="../media/image64.png"/><Relationship Id="rId9" Type="http://schemas.openxmlformats.org/officeDocument/2006/relationships/image" Target="../media/image69.svg"/></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5.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31.png"/><Relationship Id="rId11" Type="http://schemas.openxmlformats.org/officeDocument/2006/relationships/image" Target="../media/image16.png"/><Relationship Id="rId5" Type="http://schemas.openxmlformats.org/officeDocument/2006/relationships/image" Target="../media/image43.png"/><Relationship Id="rId15" Type="http://schemas.openxmlformats.org/officeDocument/2006/relationships/image" Target="../media/image38.png"/><Relationship Id="rId10" Type="http://schemas.openxmlformats.org/officeDocument/2006/relationships/image" Target="../media/image39.png"/><Relationship Id="rId4" Type="http://schemas.openxmlformats.org/officeDocument/2006/relationships/image" Target="../media/image40.png"/><Relationship Id="rId9" Type="http://schemas.openxmlformats.org/officeDocument/2006/relationships/image" Target="../media/image41.png"/><Relationship Id="rId1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71.svg"/><Relationship Id="rId18" Type="http://schemas.openxmlformats.org/officeDocument/2006/relationships/image" Target="../media/image50.png"/><Relationship Id="rId3" Type="http://schemas.openxmlformats.org/officeDocument/2006/relationships/image" Target="../media/image16.png"/><Relationship Id="rId7" Type="http://schemas.openxmlformats.org/officeDocument/2006/relationships/image" Target="../media/image49.svg"/><Relationship Id="rId12" Type="http://schemas.openxmlformats.org/officeDocument/2006/relationships/image" Target="../media/image70.png"/><Relationship Id="rId17" Type="http://schemas.openxmlformats.org/officeDocument/2006/relationships/image" Target="../media/image53.svg"/><Relationship Id="rId2" Type="http://schemas.openxmlformats.org/officeDocument/2006/relationships/notesSlide" Target="../notesSlides/notesSlide24.xml"/><Relationship Id="rId16"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image" Target="../media/image59.svg"/><Relationship Id="rId5" Type="http://schemas.openxmlformats.org/officeDocument/2006/relationships/image" Target="../media/image62.svg"/><Relationship Id="rId15" Type="http://schemas.openxmlformats.org/officeDocument/2006/relationships/image" Target="../media/image57.svg"/><Relationship Id="rId10" Type="http://schemas.openxmlformats.org/officeDocument/2006/relationships/image" Target="../media/image58.png"/><Relationship Id="rId19" Type="http://schemas.openxmlformats.org/officeDocument/2006/relationships/image" Target="../media/image51.svg"/><Relationship Id="rId4" Type="http://schemas.openxmlformats.org/officeDocument/2006/relationships/image" Target="../media/image61.png"/><Relationship Id="rId9" Type="http://schemas.openxmlformats.org/officeDocument/2006/relationships/image" Target="../media/image55.svg"/><Relationship Id="rId1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46.tif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74.png"/><Relationship Id="rId4" Type="http://schemas.openxmlformats.org/officeDocument/2006/relationships/image" Target="../media/image73.sv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74.png"/><Relationship Id="rId4" Type="http://schemas.openxmlformats.org/officeDocument/2006/relationships/image" Target="../media/image73.svg"/></Relationships>
</file>

<file path=ppt/slides/_rels/slide29.xml.rels><?xml version="1.0" encoding="UTF-8" standalone="yes"?>
<Relationships xmlns="http://schemas.openxmlformats.org/package/2006/relationships"><Relationship Id="rId8" Type="http://schemas.openxmlformats.org/officeDocument/2006/relationships/image" Target="../media/image78.svg"/><Relationship Id="rId13" Type="http://schemas.openxmlformats.org/officeDocument/2006/relationships/image" Target="../media/image81.png"/><Relationship Id="rId18" Type="http://schemas.openxmlformats.org/officeDocument/2006/relationships/image" Target="../media/image86.svg"/><Relationship Id="rId3" Type="http://schemas.openxmlformats.org/officeDocument/2006/relationships/image" Target="../media/image61.png"/><Relationship Id="rId21" Type="http://schemas.openxmlformats.org/officeDocument/2006/relationships/image" Target="../media/image16.png"/><Relationship Id="rId7" Type="http://schemas.openxmlformats.org/officeDocument/2006/relationships/image" Target="../media/image77.png"/><Relationship Id="rId12" Type="http://schemas.openxmlformats.org/officeDocument/2006/relationships/image" Target="../media/image80.svg"/><Relationship Id="rId17" Type="http://schemas.openxmlformats.org/officeDocument/2006/relationships/image" Target="../media/image85.png"/><Relationship Id="rId2" Type="http://schemas.openxmlformats.org/officeDocument/2006/relationships/notesSlide" Target="../notesSlides/notesSlide29.xml"/><Relationship Id="rId16" Type="http://schemas.openxmlformats.org/officeDocument/2006/relationships/image" Target="../media/image84.svg"/><Relationship Id="rId20" Type="http://schemas.openxmlformats.org/officeDocument/2006/relationships/image" Target="../media/image88.svg"/><Relationship Id="rId1" Type="http://schemas.openxmlformats.org/officeDocument/2006/relationships/slideLayout" Target="../slideLayouts/slideLayout5.xml"/><Relationship Id="rId6" Type="http://schemas.openxmlformats.org/officeDocument/2006/relationships/image" Target="../media/image76.svg"/><Relationship Id="rId11" Type="http://schemas.openxmlformats.org/officeDocument/2006/relationships/image" Target="../media/image79.png"/><Relationship Id="rId5" Type="http://schemas.openxmlformats.org/officeDocument/2006/relationships/image" Target="../media/image75.png"/><Relationship Id="rId15" Type="http://schemas.openxmlformats.org/officeDocument/2006/relationships/image" Target="../media/image83.png"/><Relationship Id="rId10" Type="http://schemas.openxmlformats.org/officeDocument/2006/relationships/image" Target="../media/image71.svg"/><Relationship Id="rId19" Type="http://schemas.openxmlformats.org/officeDocument/2006/relationships/image" Target="../media/image87.png"/><Relationship Id="rId4" Type="http://schemas.openxmlformats.org/officeDocument/2006/relationships/image" Target="../media/image62.svg"/><Relationship Id="rId9" Type="http://schemas.openxmlformats.org/officeDocument/2006/relationships/image" Target="../media/image70.png"/><Relationship Id="rId14" Type="http://schemas.openxmlformats.org/officeDocument/2006/relationships/image" Target="../media/image82.svg"/><Relationship Id="rId22" Type="http://schemas.openxmlformats.org/officeDocument/2006/relationships/image" Target="../media/image39.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3.xml"/><Relationship Id="rId6" Type="http://schemas.openxmlformats.org/officeDocument/2006/relationships/image" Target="../media/image43.png"/><Relationship Id="rId11" Type="http://schemas.openxmlformats.org/officeDocument/2006/relationships/image" Target="../media/image16.png"/><Relationship Id="rId5" Type="http://schemas.openxmlformats.org/officeDocument/2006/relationships/image" Target="../media/image89.png"/><Relationship Id="rId15" Type="http://schemas.openxmlformats.org/officeDocument/2006/relationships/image" Target="../media/image38.png"/><Relationship Id="rId10"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37.png"/><Relationship Id="rId14"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png"/><Relationship Id="rId7"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4.emf"/><Relationship Id="rId10" Type="http://schemas.openxmlformats.org/officeDocument/2006/relationships/image" Target="../media/image30.svg"/><Relationship Id="rId4" Type="http://schemas.openxmlformats.org/officeDocument/2006/relationships/image" Target="../media/image16.png"/><Relationship Id="rId9" Type="http://schemas.openxmlformats.org/officeDocument/2006/relationships/image" Target="../media/image29.png"/></Relationships>
</file>

<file path=ppt/slides/_rels/slide3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2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69.svg"/><Relationship Id="rId3" Type="http://schemas.openxmlformats.org/officeDocument/2006/relationships/image" Target="../media/image16.png"/><Relationship Id="rId7" Type="http://schemas.openxmlformats.org/officeDocument/2006/relationships/image" Target="../media/image100.png"/><Relationship Id="rId12"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11.xml"/><Relationship Id="rId6" Type="http://schemas.openxmlformats.org/officeDocument/2006/relationships/image" Target="../media/image99.png"/><Relationship Id="rId11" Type="http://schemas.openxmlformats.org/officeDocument/2006/relationships/image" Target="../media/image40.png"/><Relationship Id="rId5" Type="http://schemas.openxmlformats.org/officeDocument/2006/relationships/image" Target="../media/image98.jpeg"/><Relationship Id="rId10" Type="http://schemas.openxmlformats.org/officeDocument/2006/relationships/image" Target="../media/image41.png"/><Relationship Id="rId4" Type="http://schemas.openxmlformats.org/officeDocument/2006/relationships/image" Target="../media/image97.png"/><Relationship Id="rId9" Type="http://schemas.openxmlformats.org/officeDocument/2006/relationships/image" Target="../media/image39.png"/><Relationship Id="rId14" Type="http://schemas.openxmlformats.org/officeDocument/2006/relationships/image" Target="../media/image102.png"/></Relationships>
</file>

<file path=ppt/slides/_rels/slide3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6.png"/><Relationship Id="rId7" Type="http://schemas.openxmlformats.org/officeDocument/2006/relationships/image" Target="../media/image106.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05.png"/><Relationship Id="rId5" Type="http://schemas.openxmlformats.org/officeDocument/2006/relationships/image" Target="../media/image104.svg"/><Relationship Id="rId4" Type="http://schemas.openxmlformats.org/officeDocument/2006/relationships/image" Target="../media/image103.png"/><Relationship Id="rId9" Type="http://schemas.openxmlformats.org/officeDocument/2006/relationships/image" Target="../media/image55.svg"/></Relationships>
</file>

<file path=ppt/slides/_rels/slide3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4.emf"/><Relationship Id="rId5" Type="http://schemas.openxmlformats.org/officeDocument/2006/relationships/image" Target="../media/image16.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AD92D-96CF-558B-49DF-3B83247CE19F}"/>
              </a:ext>
            </a:extLst>
          </p:cNvPr>
          <p:cNvSpPr>
            <a:spLocks noGrp="1"/>
          </p:cNvSpPr>
          <p:nvPr>
            <p:ph type="ctrTitle"/>
          </p:nvPr>
        </p:nvSpPr>
        <p:spPr>
          <a:xfrm>
            <a:off x="1945644" y="2157070"/>
            <a:ext cx="9331956" cy="1534889"/>
          </a:xfrm>
        </p:spPr>
        <p:txBody>
          <a:bodyPr/>
          <a:lstStyle/>
          <a:p>
            <a:r>
              <a:rPr lang="en-GB" sz="3600" dirty="0"/>
              <a:t>Fortinet makes MSSP Easy!</a:t>
            </a:r>
          </a:p>
        </p:txBody>
      </p:sp>
      <p:sp>
        <p:nvSpPr>
          <p:cNvPr id="3" name="Subtitle 2">
            <a:extLst>
              <a:ext uri="{FF2B5EF4-FFF2-40B4-BE49-F238E27FC236}">
                <a16:creationId xmlns:a16="http://schemas.microsoft.com/office/drawing/2014/main" id="{550E7E81-DB48-0DBB-6CA1-F67EDAA04F4C}"/>
              </a:ext>
            </a:extLst>
          </p:cNvPr>
          <p:cNvSpPr>
            <a:spLocks noGrp="1"/>
          </p:cNvSpPr>
          <p:nvPr>
            <p:ph type="subTitle" idx="1"/>
          </p:nvPr>
        </p:nvSpPr>
        <p:spPr/>
        <p:txBody>
          <a:bodyPr/>
          <a:lstStyle/>
          <a:p>
            <a:r>
              <a:rPr lang="en-GB" b="1" dirty="0"/>
              <a:t>How to Diversify your Go To Market </a:t>
            </a:r>
            <a:br>
              <a:rPr lang="en-GB" b="1" dirty="0"/>
            </a:br>
            <a:r>
              <a:rPr lang="en-GB" b="1" dirty="0"/>
              <a:t>and Increase Revenues and Profitability</a:t>
            </a:r>
          </a:p>
          <a:p>
            <a:r>
              <a:rPr lang="en-GB" sz="1600" dirty="0"/>
              <a:t>[Johanna </a:t>
            </a:r>
            <a:r>
              <a:rPr lang="en-GB" sz="1600" dirty="0" err="1"/>
              <a:t>Caperman</a:t>
            </a:r>
            <a:r>
              <a:rPr lang="en-GB" sz="1600" dirty="0"/>
              <a:t>] – [Channel Account Manager]</a:t>
            </a:r>
          </a:p>
        </p:txBody>
      </p:sp>
    </p:spTree>
    <p:extLst>
      <p:ext uri="{BB962C8B-B14F-4D97-AF65-F5344CB8AC3E}">
        <p14:creationId xmlns:p14="http://schemas.microsoft.com/office/powerpoint/2010/main" val="293710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1B858F-AA1E-45F2-9828-BD31011E4D6E}"/>
              </a:ext>
            </a:extLst>
          </p:cNvPr>
          <p:cNvPicPr>
            <a:picLocks noChangeAspect="1"/>
          </p:cNvPicPr>
          <p:nvPr/>
        </p:nvPicPr>
        <p:blipFill>
          <a:blip r:embed="rId3"/>
          <a:stretch>
            <a:fillRect/>
          </a:stretch>
        </p:blipFill>
        <p:spPr>
          <a:xfrm>
            <a:off x="7544354" y="0"/>
            <a:ext cx="4728008" cy="6857999"/>
          </a:xfrm>
          <a:prstGeom prst="rect">
            <a:avLst/>
          </a:prstGeom>
        </p:spPr>
      </p:pic>
      <p:pic>
        <p:nvPicPr>
          <p:cNvPr id="16" name="Picture 15">
            <a:extLst>
              <a:ext uri="{FF2B5EF4-FFF2-40B4-BE49-F238E27FC236}">
                <a16:creationId xmlns:a16="http://schemas.microsoft.com/office/drawing/2014/main" id="{1DAC8A34-1EF1-F3B5-768C-555CD1D929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89741" y="1911"/>
            <a:ext cx="1602259" cy="1602259"/>
          </a:xfrm>
          <a:prstGeom prst="rect">
            <a:avLst/>
          </a:prstGeom>
        </p:spPr>
      </p:pic>
      <p:pic>
        <p:nvPicPr>
          <p:cNvPr id="18" name="Picture 17">
            <a:extLst>
              <a:ext uri="{FF2B5EF4-FFF2-40B4-BE49-F238E27FC236}">
                <a16:creationId xmlns:a16="http://schemas.microsoft.com/office/drawing/2014/main" id="{6A6DD0B0-9DAB-1F3A-BCD6-E52E0CDFA9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42817" y="0"/>
            <a:ext cx="1602259" cy="1602259"/>
          </a:xfrm>
          <a:prstGeom prst="rect">
            <a:avLst/>
          </a:prstGeom>
        </p:spPr>
      </p:pic>
      <p:grpSp>
        <p:nvGrpSpPr>
          <p:cNvPr id="19" name="Group 18">
            <a:extLst>
              <a:ext uri="{FF2B5EF4-FFF2-40B4-BE49-F238E27FC236}">
                <a16:creationId xmlns:a16="http://schemas.microsoft.com/office/drawing/2014/main" id="{ACA13C88-958B-1725-A7F1-15DE9DD180C5}"/>
              </a:ext>
            </a:extLst>
          </p:cNvPr>
          <p:cNvGrpSpPr/>
          <p:nvPr/>
        </p:nvGrpSpPr>
        <p:grpSpPr>
          <a:xfrm rot="16200000">
            <a:off x="6184606" y="-1017787"/>
            <a:ext cx="1672375" cy="5120292"/>
            <a:chOff x="8112416" y="517201"/>
            <a:chExt cx="1672375" cy="5120292"/>
          </a:xfrm>
        </p:grpSpPr>
        <p:sp>
          <p:nvSpPr>
            <p:cNvPr id="20" name="Rectangle 19">
              <a:extLst>
                <a:ext uri="{FF2B5EF4-FFF2-40B4-BE49-F238E27FC236}">
                  <a16:creationId xmlns:a16="http://schemas.microsoft.com/office/drawing/2014/main" id="{BC740E18-054A-AE71-7277-16F917318419}"/>
                </a:ext>
              </a:extLst>
            </p:cNvPr>
            <p:cNvSpPr/>
            <p:nvPr/>
          </p:nvSpPr>
          <p:spPr>
            <a:xfrm rot="10800000">
              <a:off x="8326964" y="3681031"/>
              <a:ext cx="212788" cy="1956462"/>
            </a:xfrm>
            <a:prstGeom prst="rect">
              <a:avLst/>
            </a:prstGeom>
            <a:solidFill>
              <a:schemeClr val="accent2">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23" name="Rectangle 22">
              <a:extLst>
                <a:ext uri="{FF2B5EF4-FFF2-40B4-BE49-F238E27FC236}">
                  <a16:creationId xmlns:a16="http://schemas.microsoft.com/office/drawing/2014/main" id="{0484805B-8C65-603B-09D8-1E7C43A1B090}"/>
                </a:ext>
              </a:extLst>
            </p:cNvPr>
            <p:cNvSpPr/>
            <p:nvPr/>
          </p:nvSpPr>
          <p:spPr>
            <a:xfrm rot="10800000">
              <a:off x="8536231" y="4737570"/>
              <a:ext cx="821617" cy="173866"/>
            </a:xfrm>
            <a:prstGeom prst="rect">
              <a:avLst/>
            </a:prstGeom>
            <a:solidFill>
              <a:schemeClr val="accent2">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25" name="Rectangle 24">
              <a:extLst>
                <a:ext uri="{FF2B5EF4-FFF2-40B4-BE49-F238E27FC236}">
                  <a16:creationId xmlns:a16="http://schemas.microsoft.com/office/drawing/2014/main" id="{4854C54B-0D95-F2E5-70A1-53E5540A1943}"/>
                </a:ext>
              </a:extLst>
            </p:cNvPr>
            <p:cNvSpPr/>
            <p:nvPr/>
          </p:nvSpPr>
          <p:spPr>
            <a:xfrm rot="10800000">
              <a:off x="8536232" y="4074634"/>
              <a:ext cx="821617" cy="305348"/>
            </a:xfrm>
            <a:prstGeom prst="rect">
              <a:avLst/>
            </a:pr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28" name="Rectangle 27">
              <a:extLst>
                <a:ext uri="{FF2B5EF4-FFF2-40B4-BE49-F238E27FC236}">
                  <a16:creationId xmlns:a16="http://schemas.microsoft.com/office/drawing/2014/main" id="{ECE977D1-FFC9-D5FB-EA53-07094942E9D9}"/>
                </a:ext>
              </a:extLst>
            </p:cNvPr>
            <p:cNvSpPr/>
            <p:nvPr/>
          </p:nvSpPr>
          <p:spPr>
            <a:xfrm rot="10800000">
              <a:off x="8536232" y="2309196"/>
              <a:ext cx="821617" cy="16615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30" name="Rectangle 29">
              <a:extLst>
                <a:ext uri="{FF2B5EF4-FFF2-40B4-BE49-F238E27FC236}">
                  <a16:creationId xmlns:a16="http://schemas.microsoft.com/office/drawing/2014/main" id="{82EA2BD6-F912-0429-753D-B6BFB2B8E4DA}"/>
                </a:ext>
              </a:extLst>
            </p:cNvPr>
            <p:cNvSpPr/>
            <p:nvPr/>
          </p:nvSpPr>
          <p:spPr>
            <a:xfrm rot="10800000">
              <a:off x="8536231" y="4421828"/>
              <a:ext cx="821617" cy="124139"/>
            </a:xfrm>
            <a:prstGeom prst="rect">
              <a:avLst/>
            </a:prstGeom>
            <a:solidFill>
              <a:schemeClr val="accent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pic>
          <p:nvPicPr>
            <p:cNvPr id="32" name="Picture 31">
              <a:extLst>
                <a:ext uri="{FF2B5EF4-FFF2-40B4-BE49-F238E27FC236}">
                  <a16:creationId xmlns:a16="http://schemas.microsoft.com/office/drawing/2014/main" id="{E8FA5AD5-D2E7-DE1F-6105-817540C26067}"/>
                </a:ext>
              </a:extLst>
            </p:cNvPr>
            <p:cNvPicPr>
              <a:picLocks noChangeAspect="1"/>
            </p:cNvPicPr>
            <p:nvPr/>
          </p:nvPicPr>
          <p:blipFill rotWithShape="1">
            <a:blip r:embed="rId5" cstate="hqprint">
              <a:lum bright="75000"/>
              <a:extLst>
                <a:ext uri="{28A0092B-C50C-407E-A947-70E740481C1C}">
                  <a14:useLocalDpi xmlns:a14="http://schemas.microsoft.com/office/drawing/2010/main"/>
                </a:ext>
              </a:extLst>
            </a:blip>
            <a:srcRect l="16475" t="3298" r="30844" b="69754"/>
            <a:stretch/>
          </p:blipFill>
          <p:spPr>
            <a:xfrm rot="5400000">
              <a:off x="7981996" y="1229713"/>
              <a:ext cx="2515308" cy="1090283"/>
            </a:xfrm>
            <a:prstGeom prst="rect">
              <a:avLst/>
            </a:prstGeom>
          </p:spPr>
        </p:pic>
        <p:sp>
          <p:nvSpPr>
            <p:cNvPr id="36" name="Rectangle 35">
              <a:extLst>
                <a:ext uri="{FF2B5EF4-FFF2-40B4-BE49-F238E27FC236}">
                  <a16:creationId xmlns:a16="http://schemas.microsoft.com/office/drawing/2014/main" id="{594F3085-39B7-70F7-BF1A-940358B63A16}"/>
                </a:ext>
              </a:extLst>
            </p:cNvPr>
            <p:cNvSpPr/>
            <p:nvPr/>
          </p:nvSpPr>
          <p:spPr>
            <a:xfrm rot="10800000">
              <a:off x="8112416" y="2890685"/>
              <a:ext cx="212788" cy="14892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grpSp>
      <p:grpSp>
        <p:nvGrpSpPr>
          <p:cNvPr id="42" name="Group 41">
            <a:extLst>
              <a:ext uri="{FF2B5EF4-FFF2-40B4-BE49-F238E27FC236}">
                <a16:creationId xmlns:a16="http://schemas.microsoft.com/office/drawing/2014/main" id="{D9FDEB17-C4DB-294F-3ACF-C2B68D1323A6}"/>
              </a:ext>
            </a:extLst>
          </p:cNvPr>
          <p:cNvGrpSpPr/>
          <p:nvPr/>
        </p:nvGrpSpPr>
        <p:grpSpPr>
          <a:xfrm rot="5400000">
            <a:off x="9164153" y="5241566"/>
            <a:ext cx="3328298" cy="1126749"/>
            <a:chOff x="8115300" y="3505200"/>
            <a:chExt cx="3328298" cy="1126749"/>
          </a:xfrm>
        </p:grpSpPr>
        <p:pic>
          <p:nvPicPr>
            <p:cNvPr id="43" name="Picture 42">
              <a:extLst>
                <a:ext uri="{FF2B5EF4-FFF2-40B4-BE49-F238E27FC236}">
                  <a16:creationId xmlns:a16="http://schemas.microsoft.com/office/drawing/2014/main" id="{036B295A-FC85-C6E7-86A4-5BEDC8E992F5}"/>
                </a:ext>
              </a:extLst>
            </p:cNvPr>
            <p:cNvPicPr>
              <a:picLocks noChangeAspect="1"/>
            </p:cNvPicPr>
            <p:nvPr/>
          </p:nvPicPr>
          <p:blipFill rotWithShape="1">
            <a:blip r:embed="rId5" cstate="print">
              <a:lum bright="75000"/>
              <a:extLst>
                <a:ext uri="{28A0092B-C50C-407E-A947-70E740481C1C}">
                  <a14:useLocalDpi xmlns:a14="http://schemas.microsoft.com/office/drawing/2010/main"/>
                </a:ext>
              </a:extLst>
            </a:blip>
            <a:srcRect l="16475" t="3298" r="30844" b="75127"/>
            <a:stretch/>
          </p:blipFill>
          <p:spPr>
            <a:xfrm>
              <a:off x="8545809" y="3505200"/>
              <a:ext cx="2515308" cy="872924"/>
            </a:xfrm>
            <a:prstGeom prst="rect">
              <a:avLst/>
            </a:prstGeom>
          </p:spPr>
        </p:pic>
        <p:grpSp>
          <p:nvGrpSpPr>
            <p:cNvPr id="44" name="Group 43">
              <a:extLst>
                <a:ext uri="{FF2B5EF4-FFF2-40B4-BE49-F238E27FC236}">
                  <a16:creationId xmlns:a16="http://schemas.microsoft.com/office/drawing/2014/main" id="{BE940E15-A77F-4E4E-FA99-D70CBB34F3A5}"/>
                </a:ext>
              </a:extLst>
            </p:cNvPr>
            <p:cNvGrpSpPr/>
            <p:nvPr/>
          </p:nvGrpSpPr>
          <p:grpSpPr>
            <a:xfrm>
              <a:off x="8115300" y="4156468"/>
              <a:ext cx="3328298" cy="475481"/>
              <a:chOff x="-1313254" y="5726139"/>
              <a:chExt cx="3328298" cy="475481"/>
            </a:xfrm>
          </p:grpSpPr>
          <p:sp>
            <p:nvSpPr>
              <p:cNvPr id="48" name="Rectangle 47">
                <a:extLst>
                  <a:ext uri="{FF2B5EF4-FFF2-40B4-BE49-F238E27FC236}">
                    <a16:creationId xmlns:a16="http://schemas.microsoft.com/office/drawing/2014/main" id="{0CFA5521-130D-4C4B-7494-A2FD1D31CBD9}"/>
                  </a:ext>
                </a:extLst>
              </p:cNvPr>
              <p:cNvSpPr/>
              <p:nvPr/>
            </p:nvSpPr>
            <p:spPr>
              <a:xfrm rot="5400000">
                <a:off x="930419" y="5116995"/>
                <a:ext cx="212788" cy="1956462"/>
              </a:xfrm>
              <a:prstGeom prst="rect">
                <a:avLst/>
              </a:prstGeom>
              <a:solidFill>
                <a:srgbClr val="0B29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50" name="Rectangle 49">
                <a:extLst>
                  <a:ext uri="{FF2B5EF4-FFF2-40B4-BE49-F238E27FC236}">
                    <a16:creationId xmlns:a16="http://schemas.microsoft.com/office/drawing/2014/main" id="{B6FBE7DA-9A05-5A1A-4AFC-D2E175C27537}"/>
                  </a:ext>
                </a:extLst>
              </p:cNvPr>
              <p:cNvSpPr/>
              <p:nvPr/>
            </p:nvSpPr>
            <p:spPr>
              <a:xfrm rot="5400000">
                <a:off x="848292" y="5772315"/>
                <a:ext cx="266211" cy="173866"/>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51" name="Rectangle 50">
                <a:extLst>
                  <a:ext uri="{FF2B5EF4-FFF2-40B4-BE49-F238E27FC236}">
                    <a16:creationId xmlns:a16="http://schemas.microsoft.com/office/drawing/2014/main" id="{920B7B54-0894-8E1C-F53C-03646BCABA6F}"/>
                  </a:ext>
                </a:extLst>
              </p:cNvPr>
              <p:cNvSpPr/>
              <p:nvPr/>
            </p:nvSpPr>
            <p:spPr>
              <a:xfrm rot="5400000">
                <a:off x="471753" y="5706574"/>
                <a:ext cx="266211" cy="30534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52" name="Rectangle 51">
                <a:extLst>
                  <a:ext uri="{FF2B5EF4-FFF2-40B4-BE49-F238E27FC236}">
                    <a16:creationId xmlns:a16="http://schemas.microsoft.com/office/drawing/2014/main" id="{6DDE016C-AE4C-2287-E725-119C8ED0C651}"/>
                  </a:ext>
                </a:extLst>
              </p:cNvPr>
              <p:cNvSpPr/>
              <p:nvPr/>
            </p:nvSpPr>
            <p:spPr>
              <a:xfrm rot="5400000">
                <a:off x="-615600" y="5028486"/>
                <a:ext cx="266213" cy="16615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sp>
            <p:nvSpPr>
              <p:cNvPr id="53" name="Rectangle 52">
                <a:extLst>
                  <a:ext uri="{FF2B5EF4-FFF2-40B4-BE49-F238E27FC236}">
                    <a16:creationId xmlns:a16="http://schemas.microsoft.com/office/drawing/2014/main" id="{DEBE3919-3F8E-ABD8-6C70-6F2D71B79F2F}"/>
                  </a:ext>
                </a:extLst>
              </p:cNvPr>
              <p:cNvSpPr/>
              <p:nvPr/>
            </p:nvSpPr>
            <p:spPr>
              <a:xfrm rot="5400000">
                <a:off x="261844" y="5797176"/>
                <a:ext cx="266213" cy="12413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a:p>
            </p:txBody>
          </p:sp>
        </p:grpSp>
      </p:grpSp>
      <p:sp>
        <p:nvSpPr>
          <p:cNvPr id="54" name="Title 12">
            <a:extLst>
              <a:ext uri="{FF2B5EF4-FFF2-40B4-BE49-F238E27FC236}">
                <a16:creationId xmlns:a16="http://schemas.microsoft.com/office/drawing/2014/main" id="{A7130F6D-DCE1-6583-4931-9E706991D562}"/>
              </a:ext>
            </a:extLst>
          </p:cNvPr>
          <p:cNvSpPr txBox="1">
            <a:spLocks/>
          </p:cNvSpPr>
          <p:nvPr/>
        </p:nvSpPr>
        <p:spPr>
          <a:xfrm>
            <a:off x="353011" y="252552"/>
            <a:ext cx="7164959" cy="535120"/>
          </a:xfrm>
          <a:prstGeom prst="rect">
            <a:avLst/>
          </a:prstGeom>
        </p:spPr>
        <p:txBody>
          <a:bodyPr lIns="0"/>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dirty="0"/>
              <a:t>Agenda</a:t>
            </a:r>
          </a:p>
        </p:txBody>
      </p:sp>
      <p:sp>
        <p:nvSpPr>
          <p:cNvPr id="63" name="Rectangle 62">
            <a:extLst>
              <a:ext uri="{FF2B5EF4-FFF2-40B4-BE49-F238E27FC236}">
                <a16:creationId xmlns:a16="http://schemas.microsoft.com/office/drawing/2014/main" id="{61EE5800-E2C3-C0F2-6D75-5FCA3D26B393}"/>
              </a:ext>
            </a:extLst>
          </p:cNvPr>
          <p:cNvSpPr/>
          <p:nvPr/>
        </p:nvSpPr>
        <p:spPr>
          <a:xfrm>
            <a:off x="11551307" y="6547513"/>
            <a:ext cx="285122" cy="18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40" name="TextBox 39">
            <a:extLst>
              <a:ext uri="{FF2B5EF4-FFF2-40B4-BE49-F238E27FC236}">
                <a16:creationId xmlns:a16="http://schemas.microsoft.com/office/drawing/2014/main" id="{A7603374-0F75-4773-8A6C-2B1F0045891C}"/>
              </a:ext>
            </a:extLst>
          </p:cNvPr>
          <p:cNvSpPr txBox="1"/>
          <p:nvPr/>
        </p:nvSpPr>
        <p:spPr>
          <a:xfrm>
            <a:off x="314992" y="1718520"/>
            <a:ext cx="4041739" cy="334313"/>
          </a:xfrm>
          <a:prstGeom prst="rect">
            <a:avLst/>
          </a:prstGeom>
          <a:noFill/>
        </p:spPr>
        <p:txBody>
          <a:bodyPr wrap="square" lIns="36000" tIns="36000" rIns="36000" bIns="36000">
            <a:spAutoFit/>
          </a:bodyPr>
          <a:lstStyle/>
          <a:p>
            <a:pPr defTabSz="457189">
              <a:lnSpc>
                <a:spcPct val="85000"/>
              </a:lnSpc>
              <a:spcAft>
                <a:spcPts val="600"/>
              </a:spcAft>
            </a:pPr>
            <a:r>
              <a:rPr lang="en-US" sz="2000" b="1" spc="-50" dirty="0">
                <a:cs typeface="Arial" panose="020B0604020202020204" pitchFamily="34" charset="0"/>
              </a:rPr>
              <a:t>Why move to MSSP? </a:t>
            </a:r>
          </a:p>
        </p:txBody>
      </p:sp>
      <p:cxnSp>
        <p:nvCxnSpPr>
          <p:cNvPr id="41" name="Straight Connector 40">
            <a:extLst>
              <a:ext uri="{FF2B5EF4-FFF2-40B4-BE49-F238E27FC236}">
                <a16:creationId xmlns:a16="http://schemas.microsoft.com/office/drawing/2014/main" id="{6F2E36D7-EDCF-4AD0-BB42-7E1B02D02E80}"/>
              </a:ext>
            </a:extLst>
          </p:cNvPr>
          <p:cNvCxnSpPr>
            <a:cxnSpLocks/>
          </p:cNvCxnSpPr>
          <p:nvPr/>
        </p:nvCxnSpPr>
        <p:spPr>
          <a:xfrm>
            <a:off x="353010" y="1616373"/>
            <a:ext cx="426313" cy="0"/>
          </a:xfrm>
          <a:prstGeom prst="line">
            <a:avLst/>
          </a:prstGeom>
          <a:ln w="762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BA6A68D-552A-497E-A8A1-2C7B3E5C5E38}"/>
              </a:ext>
            </a:extLst>
          </p:cNvPr>
          <p:cNvSpPr txBox="1"/>
          <p:nvPr/>
        </p:nvSpPr>
        <p:spPr>
          <a:xfrm>
            <a:off x="1534125" y="2617347"/>
            <a:ext cx="4958115" cy="334313"/>
          </a:xfrm>
          <a:prstGeom prst="rect">
            <a:avLst/>
          </a:prstGeom>
          <a:noFill/>
        </p:spPr>
        <p:txBody>
          <a:bodyPr wrap="square" lIns="36000" tIns="36000" rIns="36000" bIns="36000">
            <a:spAutoFit/>
          </a:bodyPr>
          <a:lstStyle/>
          <a:p>
            <a:pPr defTabSz="457189">
              <a:lnSpc>
                <a:spcPct val="85000"/>
              </a:lnSpc>
              <a:spcAft>
                <a:spcPts val="600"/>
              </a:spcAft>
            </a:pPr>
            <a:r>
              <a:rPr lang="en-GB" sz="2000" b="1" spc="-50" dirty="0">
                <a:cs typeface="Arial" panose="020B0604020202020204" pitchFamily="34" charset="0"/>
              </a:rPr>
              <a:t>Getting started with Fortinet is easy</a:t>
            </a:r>
            <a:endParaRPr lang="en-US" sz="2000" b="1" spc="-50" dirty="0">
              <a:cs typeface="Arial" panose="020B0604020202020204" pitchFamily="34" charset="0"/>
            </a:endParaRPr>
          </a:p>
        </p:txBody>
      </p:sp>
      <p:cxnSp>
        <p:nvCxnSpPr>
          <p:cNvPr id="46" name="Straight Connector 45">
            <a:extLst>
              <a:ext uri="{FF2B5EF4-FFF2-40B4-BE49-F238E27FC236}">
                <a16:creationId xmlns:a16="http://schemas.microsoft.com/office/drawing/2014/main" id="{5C7286F1-2398-4CB8-A34D-ADA9880A779F}"/>
              </a:ext>
            </a:extLst>
          </p:cNvPr>
          <p:cNvCxnSpPr>
            <a:cxnSpLocks/>
          </p:cNvCxnSpPr>
          <p:nvPr/>
        </p:nvCxnSpPr>
        <p:spPr>
          <a:xfrm>
            <a:off x="1572144" y="2515199"/>
            <a:ext cx="426313" cy="0"/>
          </a:xfrm>
          <a:prstGeom prst="line">
            <a:avLst/>
          </a:prstGeom>
          <a:ln w="762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646AE6D-7C2F-4EE3-A421-46E31A892039}"/>
              </a:ext>
            </a:extLst>
          </p:cNvPr>
          <p:cNvSpPr txBox="1"/>
          <p:nvPr/>
        </p:nvSpPr>
        <p:spPr>
          <a:xfrm>
            <a:off x="1646257" y="2010253"/>
            <a:ext cx="389311" cy="523220"/>
          </a:xfrm>
          <a:prstGeom prst="rect">
            <a:avLst/>
          </a:prstGeom>
          <a:noFill/>
        </p:spPr>
        <p:txBody>
          <a:bodyPr wrap="square" lIns="0" rtlCol="0">
            <a:spAutoFit/>
          </a:bodyPr>
          <a:lstStyle/>
          <a:p>
            <a:r>
              <a:rPr lang="en-US" sz="2800" b="1" spc="-50" dirty="0">
                <a:latin typeface="Arial Black" panose="020B0A04020102020204" pitchFamily="34" charset="0"/>
              </a:rPr>
              <a:t>2</a:t>
            </a:r>
          </a:p>
        </p:txBody>
      </p:sp>
      <p:sp>
        <p:nvSpPr>
          <p:cNvPr id="57" name="TextBox 56">
            <a:extLst>
              <a:ext uri="{FF2B5EF4-FFF2-40B4-BE49-F238E27FC236}">
                <a16:creationId xmlns:a16="http://schemas.microsoft.com/office/drawing/2014/main" id="{23070B7F-5A86-4F2A-BC42-EFF7D0F6CC2B}"/>
              </a:ext>
            </a:extLst>
          </p:cNvPr>
          <p:cNvSpPr txBox="1"/>
          <p:nvPr/>
        </p:nvSpPr>
        <p:spPr>
          <a:xfrm>
            <a:off x="427123" y="1126312"/>
            <a:ext cx="389311" cy="523220"/>
          </a:xfrm>
          <a:prstGeom prst="rect">
            <a:avLst/>
          </a:prstGeom>
          <a:noFill/>
        </p:spPr>
        <p:txBody>
          <a:bodyPr wrap="square" lIns="0" rtlCol="0">
            <a:spAutoFit/>
          </a:bodyPr>
          <a:lstStyle/>
          <a:p>
            <a:r>
              <a:rPr lang="en-US" sz="2800" b="1" dirty="0">
                <a:latin typeface="Arial Black" panose="020B0A04020102020204" pitchFamily="34" charset="0"/>
              </a:rPr>
              <a:t>1</a:t>
            </a:r>
          </a:p>
        </p:txBody>
      </p:sp>
      <p:cxnSp>
        <p:nvCxnSpPr>
          <p:cNvPr id="58" name="Straight Connector 57">
            <a:extLst>
              <a:ext uri="{FF2B5EF4-FFF2-40B4-BE49-F238E27FC236}">
                <a16:creationId xmlns:a16="http://schemas.microsoft.com/office/drawing/2014/main" id="{0BDD9E82-69DA-4AFB-936D-FA69B46DCB61}"/>
              </a:ext>
            </a:extLst>
          </p:cNvPr>
          <p:cNvCxnSpPr>
            <a:cxnSpLocks/>
          </p:cNvCxnSpPr>
          <p:nvPr/>
        </p:nvCxnSpPr>
        <p:spPr>
          <a:xfrm>
            <a:off x="563396" y="2529754"/>
            <a:ext cx="7399504" cy="3891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9" name="Graphic 7">
            <a:extLst>
              <a:ext uri="{FF2B5EF4-FFF2-40B4-BE49-F238E27FC236}">
                <a16:creationId xmlns:a16="http://schemas.microsoft.com/office/drawing/2014/main" id="{B8525A38-6506-4003-8B1F-507A87C683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7123" y="2398505"/>
            <a:ext cx="272546" cy="272546"/>
          </a:xfrm>
          <a:prstGeom prst="rect">
            <a:avLst/>
          </a:prstGeom>
        </p:spPr>
      </p:pic>
      <p:sp>
        <p:nvSpPr>
          <p:cNvPr id="60" name="Isosceles Triangle 59">
            <a:extLst>
              <a:ext uri="{FF2B5EF4-FFF2-40B4-BE49-F238E27FC236}">
                <a16:creationId xmlns:a16="http://schemas.microsoft.com/office/drawing/2014/main" id="{FEE22AB2-617E-4CCE-A90E-A08F0E1F3C8F}"/>
              </a:ext>
            </a:extLst>
          </p:cNvPr>
          <p:cNvSpPr/>
          <p:nvPr/>
        </p:nvSpPr>
        <p:spPr>
          <a:xfrm rot="7055302">
            <a:off x="2368582" y="3450680"/>
            <a:ext cx="155697" cy="13422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50" dirty="0"/>
          </a:p>
        </p:txBody>
      </p:sp>
      <p:pic>
        <p:nvPicPr>
          <p:cNvPr id="64" name="Graphic 7">
            <a:extLst>
              <a:ext uri="{FF2B5EF4-FFF2-40B4-BE49-F238E27FC236}">
                <a16:creationId xmlns:a16="http://schemas.microsoft.com/office/drawing/2014/main" id="{7D067862-CDD2-483B-860B-7A29DCC243A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48227" y="3825377"/>
            <a:ext cx="272546" cy="272546"/>
          </a:xfrm>
          <a:prstGeom prst="rect">
            <a:avLst/>
          </a:prstGeom>
        </p:spPr>
      </p:pic>
      <p:sp>
        <p:nvSpPr>
          <p:cNvPr id="66" name="Isosceles Triangle 65">
            <a:extLst>
              <a:ext uri="{FF2B5EF4-FFF2-40B4-BE49-F238E27FC236}">
                <a16:creationId xmlns:a16="http://schemas.microsoft.com/office/drawing/2014/main" id="{31588AC1-25E0-4A8B-BB81-A880E46CD067}"/>
              </a:ext>
            </a:extLst>
          </p:cNvPr>
          <p:cNvSpPr/>
          <p:nvPr/>
        </p:nvSpPr>
        <p:spPr>
          <a:xfrm rot="6931861">
            <a:off x="1140433" y="2801856"/>
            <a:ext cx="155697" cy="13422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50" dirty="0"/>
          </a:p>
        </p:txBody>
      </p:sp>
      <p:pic>
        <p:nvPicPr>
          <p:cNvPr id="68" name="Graphic 67">
            <a:extLst>
              <a:ext uri="{FF2B5EF4-FFF2-40B4-BE49-F238E27FC236}">
                <a16:creationId xmlns:a16="http://schemas.microsoft.com/office/drawing/2014/main" id="{07AF914A-2E17-4F40-9FE9-62C56F9D12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2900" y="797149"/>
            <a:ext cx="1547244" cy="106373"/>
          </a:xfrm>
          <a:prstGeom prst="rect">
            <a:avLst/>
          </a:prstGeom>
        </p:spPr>
      </p:pic>
      <p:pic>
        <p:nvPicPr>
          <p:cNvPr id="61" name="Graphic 7">
            <a:extLst>
              <a:ext uri="{FF2B5EF4-FFF2-40B4-BE49-F238E27FC236}">
                <a16:creationId xmlns:a16="http://schemas.microsoft.com/office/drawing/2014/main" id="{4D51C6DD-2334-4F29-8E80-16CCE76E6D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27091" y="3015587"/>
            <a:ext cx="272546" cy="272546"/>
          </a:xfrm>
          <a:prstGeom prst="rect">
            <a:avLst/>
          </a:prstGeom>
        </p:spPr>
      </p:pic>
      <p:sp>
        <p:nvSpPr>
          <p:cNvPr id="62" name="TextBox 61">
            <a:extLst>
              <a:ext uri="{FF2B5EF4-FFF2-40B4-BE49-F238E27FC236}">
                <a16:creationId xmlns:a16="http://schemas.microsoft.com/office/drawing/2014/main" id="{0B404BEA-1E5E-419D-9A93-AB1B919D14D5}"/>
              </a:ext>
            </a:extLst>
          </p:cNvPr>
          <p:cNvSpPr txBox="1"/>
          <p:nvPr/>
        </p:nvSpPr>
        <p:spPr>
          <a:xfrm>
            <a:off x="3058118" y="3504766"/>
            <a:ext cx="4030886" cy="334313"/>
          </a:xfrm>
          <a:prstGeom prst="rect">
            <a:avLst/>
          </a:prstGeom>
          <a:noFill/>
        </p:spPr>
        <p:txBody>
          <a:bodyPr wrap="square" lIns="36000" tIns="36000" rIns="36000" bIns="36000">
            <a:spAutoFit/>
          </a:bodyPr>
          <a:lstStyle/>
          <a:p>
            <a:pPr defTabSz="457189">
              <a:lnSpc>
                <a:spcPct val="85000"/>
              </a:lnSpc>
              <a:spcAft>
                <a:spcPts val="600"/>
              </a:spcAft>
            </a:pPr>
            <a:r>
              <a:rPr lang="en-US" sz="2000" b="1" spc="-50" dirty="0">
                <a:cs typeface="Arial" panose="020B0604020202020204" pitchFamily="34" charset="0"/>
              </a:rPr>
              <a:t>A Fortinet MSSP journey</a:t>
            </a:r>
          </a:p>
        </p:txBody>
      </p:sp>
      <p:cxnSp>
        <p:nvCxnSpPr>
          <p:cNvPr id="69" name="Straight Connector 68">
            <a:extLst>
              <a:ext uri="{FF2B5EF4-FFF2-40B4-BE49-F238E27FC236}">
                <a16:creationId xmlns:a16="http://schemas.microsoft.com/office/drawing/2014/main" id="{50684207-3D80-44BF-BCD7-88A5A08134D1}"/>
              </a:ext>
            </a:extLst>
          </p:cNvPr>
          <p:cNvCxnSpPr>
            <a:cxnSpLocks/>
          </p:cNvCxnSpPr>
          <p:nvPr/>
        </p:nvCxnSpPr>
        <p:spPr>
          <a:xfrm>
            <a:off x="3079202" y="3385685"/>
            <a:ext cx="426313" cy="0"/>
          </a:xfrm>
          <a:prstGeom prst="line">
            <a:avLst/>
          </a:prstGeom>
          <a:ln w="762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949ABF77-AD67-460E-BF4F-02124A791239}"/>
              </a:ext>
            </a:extLst>
          </p:cNvPr>
          <p:cNvSpPr txBox="1"/>
          <p:nvPr/>
        </p:nvSpPr>
        <p:spPr>
          <a:xfrm>
            <a:off x="3170249" y="2897672"/>
            <a:ext cx="389311" cy="523220"/>
          </a:xfrm>
          <a:prstGeom prst="rect">
            <a:avLst/>
          </a:prstGeom>
          <a:noFill/>
        </p:spPr>
        <p:txBody>
          <a:bodyPr wrap="square" lIns="0" rtlCol="0">
            <a:spAutoFit/>
          </a:bodyPr>
          <a:lstStyle/>
          <a:p>
            <a:r>
              <a:rPr lang="fr-FR" sz="2800" b="1" spc="-50" dirty="0">
                <a:latin typeface="Arial Black" panose="020B0A04020102020204" pitchFamily="34" charset="0"/>
              </a:rPr>
              <a:t>3</a:t>
            </a:r>
            <a:endParaRPr lang="en-US" sz="2800" b="1" spc="-50" dirty="0">
              <a:latin typeface="Arial Black" panose="020B0A04020102020204" pitchFamily="34" charset="0"/>
            </a:endParaRPr>
          </a:p>
        </p:txBody>
      </p:sp>
      <p:pic>
        <p:nvPicPr>
          <p:cNvPr id="71" name="Graphic 7">
            <a:extLst>
              <a:ext uri="{FF2B5EF4-FFF2-40B4-BE49-F238E27FC236}">
                <a16:creationId xmlns:a16="http://schemas.microsoft.com/office/drawing/2014/main" id="{DC2B8373-ABC0-48FA-BB28-FFC67FC00D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91665" y="4649846"/>
            <a:ext cx="272546" cy="272546"/>
          </a:xfrm>
          <a:prstGeom prst="rect">
            <a:avLst/>
          </a:prstGeom>
        </p:spPr>
      </p:pic>
      <p:sp>
        <p:nvSpPr>
          <p:cNvPr id="72" name="TextBox 71">
            <a:extLst>
              <a:ext uri="{FF2B5EF4-FFF2-40B4-BE49-F238E27FC236}">
                <a16:creationId xmlns:a16="http://schemas.microsoft.com/office/drawing/2014/main" id="{65974A9E-76DF-46A2-945A-52849A36AD07}"/>
              </a:ext>
            </a:extLst>
          </p:cNvPr>
          <p:cNvSpPr txBox="1"/>
          <p:nvPr/>
        </p:nvSpPr>
        <p:spPr>
          <a:xfrm>
            <a:off x="4601556" y="4329236"/>
            <a:ext cx="3067242" cy="334313"/>
          </a:xfrm>
          <a:prstGeom prst="rect">
            <a:avLst/>
          </a:prstGeom>
          <a:noFill/>
        </p:spPr>
        <p:txBody>
          <a:bodyPr wrap="square" lIns="36000" tIns="36000" rIns="36000" bIns="36000">
            <a:spAutoFit/>
          </a:bodyPr>
          <a:lstStyle/>
          <a:p>
            <a:pPr defTabSz="457189">
              <a:lnSpc>
                <a:spcPct val="85000"/>
              </a:lnSpc>
              <a:spcAft>
                <a:spcPts val="600"/>
              </a:spcAft>
            </a:pPr>
            <a:r>
              <a:rPr lang="en-US" sz="2000" b="1" spc="-50" dirty="0">
                <a:cs typeface="Arial" panose="020B0604020202020204" pitchFamily="34" charset="0"/>
              </a:rPr>
              <a:t>Call to Action</a:t>
            </a:r>
          </a:p>
        </p:txBody>
      </p:sp>
      <p:cxnSp>
        <p:nvCxnSpPr>
          <p:cNvPr id="74" name="Straight Connector 73">
            <a:extLst>
              <a:ext uri="{FF2B5EF4-FFF2-40B4-BE49-F238E27FC236}">
                <a16:creationId xmlns:a16="http://schemas.microsoft.com/office/drawing/2014/main" id="{AEA4B578-A703-4A26-8F3C-9CFD73DF1C21}"/>
              </a:ext>
            </a:extLst>
          </p:cNvPr>
          <p:cNvCxnSpPr>
            <a:cxnSpLocks/>
          </p:cNvCxnSpPr>
          <p:nvPr/>
        </p:nvCxnSpPr>
        <p:spPr>
          <a:xfrm>
            <a:off x="4622640" y="4277888"/>
            <a:ext cx="426313" cy="0"/>
          </a:xfrm>
          <a:prstGeom prst="line">
            <a:avLst/>
          </a:prstGeom>
          <a:ln w="762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54286EF-4035-4F41-9E76-632859594729}"/>
              </a:ext>
            </a:extLst>
          </p:cNvPr>
          <p:cNvSpPr txBox="1"/>
          <p:nvPr/>
        </p:nvSpPr>
        <p:spPr>
          <a:xfrm>
            <a:off x="4713687" y="3789875"/>
            <a:ext cx="389311" cy="523220"/>
          </a:xfrm>
          <a:prstGeom prst="rect">
            <a:avLst/>
          </a:prstGeom>
          <a:noFill/>
        </p:spPr>
        <p:txBody>
          <a:bodyPr wrap="square" lIns="0" rtlCol="0">
            <a:spAutoFit/>
          </a:bodyPr>
          <a:lstStyle/>
          <a:p>
            <a:r>
              <a:rPr lang="fr-FR" sz="2800" b="1" spc="-50" dirty="0">
                <a:latin typeface="Arial Black" panose="020B0A04020102020204" pitchFamily="34" charset="0"/>
              </a:rPr>
              <a:t>4</a:t>
            </a:r>
            <a:endParaRPr lang="en-US" sz="2800" b="1" spc="-50" dirty="0">
              <a:latin typeface="Arial Black" panose="020B0A04020102020204" pitchFamily="34" charset="0"/>
            </a:endParaRPr>
          </a:p>
        </p:txBody>
      </p:sp>
      <p:sp>
        <p:nvSpPr>
          <p:cNvPr id="78" name="Isosceles Triangle 77">
            <a:extLst>
              <a:ext uri="{FF2B5EF4-FFF2-40B4-BE49-F238E27FC236}">
                <a16:creationId xmlns:a16="http://schemas.microsoft.com/office/drawing/2014/main" id="{D5E3472E-3BA2-4AC0-871F-1179F68E17FA}"/>
              </a:ext>
            </a:extLst>
          </p:cNvPr>
          <p:cNvSpPr/>
          <p:nvPr/>
        </p:nvSpPr>
        <p:spPr>
          <a:xfrm rot="7055302">
            <a:off x="3877251" y="4248889"/>
            <a:ext cx="155697" cy="13422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50" dirty="0"/>
          </a:p>
        </p:txBody>
      </p:sp>
      <p:sp>
        <p:nvSpPr>
          <p:cNvPr id="79" name="Isosceles Triangle 78">
            <a:extLst>
              <a:ext uri="{FF2B5EF4-FFF2-40B4-BE49-F238E27FC236}">
                <a16:creationId xmlns:a16="http://schemas.microsoft.com/office/drawing/2014/main" id="{F67788E3-6AF3-4AC2-8840-9DEFD8A0B554}"/>
              </a:ext>
            </a:extLst>
          </p:cNvPr>
          <p:cNvSpPr/>
          <p:nvPr/>
        </p:nvSpPr>
        <p:spPr>
          <a:xfrm rot="7055302">
            <a:off x="5378576" y="5030418"/>
            <a:ext cx="155697" cy="13422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50" dirty="0"/>
          </a:p>
        </p:txBody>
      </p:sp>
      <p:pic>
        <p:nvPicPr>
          <p:cNvPr id="73" name="Graphic 7">
            <a:extLst>
              <a:ext uri="{FF2B5EF4-FFF2-40B4-BE49-F238E27FC236}">
                <a16:creationId xmlns:a16="http://schemas.microsoft.com/office/drawing/2014/main" id="{A7342BEA-D1C0-4908-B966-CE7DD4C105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23670" y="6276743"/>
            <a:ext cx="272546" cy="272546"/>
          </a:xfrm>
          <a:prstGeom prst="rect">
            <a:avLst/>
          </a:prstGeom>
        </p:spPr>
      </p:pic>
    </p:spTree>
    <p:extLst>
      <p:ext uri="{BB962C8B-B14F-4D97-AF65-F5344CB8AC3E}">
        <p14:creationId xmlns:p14="http://schemas.microsoft.com/office/powerpoint/2010/main" val="292601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CBAD-076F-0B8E-5C15-714A63E39702}"/>
              </a:ext>
            </a:extLst>
          </p:cNvPr>
          <p:cNvSpPr>
            <a:spLocks noGrp="1"/>
          </p:cNvSpPr>
          <p:nvPr>
            <p:ph type="ctrTitle"/>
          </p:nvPr>
        </p:nvSpPr>
        <p:spPr/>
        <p:txBody>
          <a:bodyPr/>
          <a:lstStyle/>
          <a:p>
            <a:r>
              <a:rPr lang="en-GB" dirty="0"/>
              <a:t>Why move to MSSP?</a:t>
            </a:r>
          </a:p>
        </p:txBody>
      </p:sp>
      <p:sp>
        <p:nvSpPr>
          <p:cNvPr id="3" name="Subtitle 2">
            <a:extLst>
              <a:ext uri="{FF2B5EF4-FFF2-40B4-BE49-F238E27FC236}">
                <a16:creationId xmlns:a16="http://schemas.microsoft.com/office/drawing/2014/main" id="{87938C0B-842E-E72D-19EC-F4381B9DD9A2}"/>
              </a:ext>
            </a:extLst>
          </p:cNvPr>
          <p:cNvSpPr>
            <a:spLocks noGrp="1"/>
          </p:cNvSpPr>
          <p:nvPr>
            <p:ph type="subTitle" idx="1"/>
          </p:nvPr>
        </p:nvSpPr>
        <p:spPr/>
        <p:txBody>
          <a:bodyPr/>
          <a:lstStyle/>
          <a:p>
            <a:r>
              <a:rPr lang="en-GB" dirty="0"/>
              <a:t>Market Drivers &amp; Opportunities</a:t>
            </a:r>
          </a:p>
        </p:txBody>
      </p:sp>
    </p:spTree>
    <p:extLst>
      <p:ext uri="{BB962C8B-B14F-4D97-AF65-F5344CB8AC3E}">
        <p14:creationId xmlns:p14="http://schemas.microsoft.com/office/powerpoint/2010/main" val="26340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F0EE8AD-BC71-A5A2-7534-D4070ACCC736}"/>
              </a:ext>
            </a:extLst>
          </p:cNvPr>
          <p:cNvCxnSpPr>
            <a:cxnSpLocks/>
          </p:cNvCxnSpPr>
          <p:nvPr/>
        </p:nvCxnSpPr>
        <p:spPr>
          <a:xfrm flipV="1">
            <a:off x="0" y="1479420"/>
            <a:ext cx="12192000" cy="373380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Graphic 7">
            <a:extLst>
              <a:ext uri="{FF2B5EF4-FFF2-40B4-BE49-F238E27FC236}">
                <a16:creationId xmlns:a16="http://schemas.microsoft.com/office/drawing/2014/main" id="{62CFEDA5-2E86-7FC3-AE42-8FBD948525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5768" y="4343288"/>
            <a:ext cx="272546" cy="272546"/>
          </a:xfrm>
          <a:prstGeom prst="rect">
            <a:avLst/>
          </a:prstGeom>
        </p:spPr>
      </p:pic>
      <p:sp>
        <p:nvSpPr>
          <p:cNvPr id="21" name="TextBox 20">
            <a:extLst>
              <a:ext uri="{FF2B5EF4-FFF2-40B4-BE49-F238E27FC236}">
                <a16:creationId xmlns:a16="http://schemas.microsoft.com/office/drawing/2014/main" id="{6ABB04DA-F6D7-87E6-6422-D604F3F4D9D0}"/>
              </a:ext>
            </a:extLst>
          </p:cNvPr>
          <p:cNvSpPr txBox="1"/>
          <p:nvPr/>
        </p:nvSpPr>
        <p:spPr>
          <a:xfrm>
            <a:off x="1426715" y="4876717"/>
            <a:ext cx="4283326" cy="327782"/>
          </a:xfrm>
          <a:prstGeom prst="rect">
            <a:avLst/>
          </a:prstGeom>
          <a:noFill/>
        </p:spPr>
        <p:txBody>
          <a:bodyPr wrap="square" rtlCol="0">
            <a:spAutoFit/>
          </a:bodyPr>
          <a:lstStyle/>
          <a:p>
            <a:pPr defTabSz="457189">
              <a:lnSpc>
                <a:spcPct val="90000"/>
              </a:lnSpc>
              <a:spcBef>
                <a:spcPts val="300"/>
              </a:spcBef>
            </a:pPr>
            <a:r>
              <a:rPr lang="en-US" sz="1700" b="1" cap="all" dirty="0">
                <a:solidFill>
                  <a:schemeClr val="accent2">
                    <a:lumMod val="50000"/>
                  </a:schemeClr>
                </a:solidFill>
                <a:latin typeface="Arial Black" panose="020B0A04020102020204" pitchFamily="34" charset="0"/>
                <a:cs typeface="Arial" panose="020B0604020202020204" pitchFamily="34" charset="0"/>
              </a:rPr>
              <a:t>NETWORK SECURITY PRODUCTS </a:t>
            </a:r>
          </a:p>
        </p:txBody>
      </p:sp>
      <p:pic>
        <p:nvPicPr>
          <p:cNvPr id="34" name="Picture 12">
            <a:extLst>
              <a:ext uri="{FF2B5EF4-FFF2-40B4-BE49-F238E27FC236}">
                <a16:creationId xmlns:a16="http://schemas.microsoft.com/office/drawing/2014/main" id="{FDBCA11D-3019-F56D-0F38-C48B12824C8E}"/>
              </a:ext>
            </a:extLst>
          </p:cNvPr>
          <p:cNvPicPr>
            <a:picLocks/>
          </p:cNvPicPr>
          <p:nvPr/>
        </p:nvPicPr>
        <p:blipFill>
          <a:blip r:embed="rId5" cstate="print">
            <a:extLst>
              <a:ext uri="{28A0092B-C50C-407E-A947-70E740481C1C}">
                <a14:useLocalDpi xmlns:a14="http://schemas.microsoft.com/office/drawing/2010/main"/>
              </a:ext>
            </a:extLst>
          </a:blip>
          <a:srcRect/>
          <a:stretch/>
        </p:blipFill>
        <p:spPr>
          <a:xfrm>
            <a:off x="2227666" y="3945947"/>
            <a:ext cx="394807" cy="306526"/>
          </a:xfrm>
          <a:prstGeom prst="rect">
            <a:avLst/>
          </a:prstGeom>
        </p:spPr>
      </p:pic>
      <p:sp>
        <p:nvSpPr>
          <p:cNvPr id="40" name="TextBox 39">
            <a:extLst>
              <a:ext uri="{FF2B5EF4-FFF2-40B4-BE49-F238E27FC236}">
                <a16:creationId xmlns:a16="http://schemas.microsoft.com/office/drawing/2014/main" id="{34001495-E0FE-F583-71B7-C53BCBA158C6}"/>
              </a:ext>
            </a:extLst>
          </p:cNvPr>
          <p:cNvSpPr txBox="1"/>
          <p:nvPr/>
        </p:nvSpPr>
        <p:spPr>
          <a:xfrm>
            <a:off x="1941480" y="5767014"/>
            <a:ext cx="1729940" cy="307777"/>
          </a:xfrm>
          <a:prstGeom prst="rect">
            <a:avLst/>
          </a:prstGeom>
          <a:noFill/>
        </p:spPr>
        <p:txBody>
          <a:bodyPr wrap="square" rtlCol="0">
            <a:spAutoFit/>
          </a:bodyPr>
          <a:lstStyle/>
          <a:p>
            <a:pPr defTabSz="457189">
              <a:spcBef>
                <a:spcPts val="300"/>
              </a:spcBef>
            </a:pPr>
            <a:r>
              <a:rPr lang="en-US" sz="1400" b="1" dirty="0">
                <a:cs typeface="Arial" panose="020B0604020202020204" pitchFamily="34" charset="0"/>
              </a:rPr>
              <a:t>Firewall, UTM …</a:t>
            </a:r>
          </a:p>
        </p:txBody>
      </p:sp>
      <p:sp>
        <p:nvSpPr>
          <p:cNvPr id="45" name="TextBox 44">
            <a:extLst>
              <a:ext uri="{FF2B5EF4-FFF2-40B4-BE49-F238E27FC236}">
                <a16:creationId xmlns:a16="http://schemas.microsoft.com/office/drawing/2014/main" id="{9E0E02BF-CEDE-B5DA-1C79-A6E4FC86920B}"/>
              </a:ext>
            </a:extLst>
          </p:cNvPr>
          <p:cNvSpPr txBox="1"/>
          <p:nvPr/>
        </p:nvSpPr>
        <p:spPr>
          <a:xfrm>
            <a:off x="2017184" y="5195536"/>
            <a:ext cx="1729946" cy="461665"/>
          </a:xfrm>
          <a:prstGeom prst="rect">
            <a:avLst/>
          </a:prstGeom>
          <a:noFill/>
        </p:spPr>
        <p:txBody>
          <a:bodyPr wrap="square" rtlCol="0">
            <a:spAutoFit/>
          </a:bodyPr>
          <a:lstStyle/>
          <a:p>
            <a:r>
              <a:rPr lang="en-US" sz="2400" b="1" dirty="0">
                <a:solidFill>
                  <a:schemeClr val="accent6"/>
                </a:solidFill>
              </a:rPr>
              <a:t>22.1 Bn$ </a:t>
            </a:r>
          </a:p>
        </p:txBody>
      </p:sp>
      <p:sp>
        <p:nvSpPr>
          <p:cNvPr id="27" name="TextBox 22">
            <a:extLst>
              <a:ext uri="{FF2B5EF4-FFF2-40B4-BE49-F238E27FC236}">
                <a16:creationId xmlns:a16="http://schemas.microsoft.com/office/drawing/2014/main" id="{43A41534-9553-4B0A-985C-94061AD5AFCB}"/>
              </a:ext>
            </a:extLst>
          </p:cNvPr>
          <p:cNvSpPr txBox="1"/>
          <p:nvPr/>
        </p:nvSpPr>
        <p:spPr>
          <a:xfrm>
            <a:off x="6436675" y="6064026"/>
            <a:ext cx="5543762" cy="2585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457189">
              <a:lnSpc>
                <a:spcPct val="90000"/>
              </a:lnSpc>
              <a:spcBef>
                <a:spcPts val="300"/>
              </a:spcBef>
            </a:pPr>
            <a:r>
              <a:rPr lang="en-GB" sz="1200" i="1" dirty="0">
                <a:solidFill>
                  <a:schemeClr val="tx1">
                    <a:lumMod val="65000"/>
                    <a:lumOff val="35000"/>
                  </a:schemeClr>
                </a:solidFill>
                <a:latin typeface="Inter" panose="02000503000000020004" pitchFamily="2" charset="0"/>
                <a:ea typeface="Inter" panose="02000503000000020004" pitchFamily="2" charset="0"/>
                <a:cs typeface="Arial" panose="020B0604020202020204" pitchFamily="34" charset="0"/>
              </a:rPr>
              <a:t>Source: </a:t>
            </a:r>
            <a:r>
              <a:rPr lang="en-GB" sz="1200" i="1" dirty="0" err="1">
                <a:solidFill>
                  <a:schemeClr val="tx1">
                    <a:lumMod val="65000"/>
                    <a:lumOff val="35000"/>
                  </a:schemeClr>
                </a:solidFill>
                <a:latin typeface="Inter" panose="02000503000000020004" pitchFamily="2" charset="0"/>
                <a:ea typeface="Inter" panose="02000503000000020004" pitchFamily="2" charset="0"/>
                <a:cs typeface="Arial" panose="020B0604020202020204" pitchFamily="34" charset="0"/>
              </a:rPr>
              <a:t>Analysys</a:t>
            </a:r>
            <a:r>
              <a:rPr lang="en-GB" sz="1200" i="1" dirty="0">
                <a:solidFill>
                  <a:schemeClr val="tx1">
                    <a:lumMod val="65000"/>
                    <a:lumOff val="35000"/>
                  </a:schemeClr>
                </a:solidFill>
                <a:latin typeface="Inter" panose="02000503000000020004" pitchFamily="2" charset="0"/>
                <a:ea typeface="Inter" panose="02000503000000020004" pitchFamily="2" charset="0"/>
                <a:cs typeface="Arial" panose="020B0604020202020204" pitchFamily="34" charset="0"/>
              </a:rPr>
              <a:t> Mason – Worldwide SMB Security Spending, 2020-2025</a:t>
            </a:r>
          </a:p>
        </p:txBody>
      </p:sp>
      <p:sp>
        <p:nvSpPr>
          <p:cNvPr id="28" name="TextBox 27">
            <a:extLst>
              <a:ext uri="{FF2B5EF4-FFF2-40B4-BE49-F238E27FC236}">
                <a16:creationId xmlns:a16="http://schemas.microsoft.com/office/drawing/2014/main" id="{D9183FBD-BAC5-4AAF-A638-C7AF02742C86}"/>
              </a:ext>
            </a:extLst>
          </p:cNvPr>
          <p:cNvSpPr txBox="1"/>
          <p:nvPr/>
        </p:nvSpPr>
        <p:spPr>
          <a:xfrm>
            <a:off x="1650898" y="6055338"/>
            <a:ext cx="2007281" cy="258532"/>
          </a:xfrm>
          <a:prstGeom prst="rect">
            <a:avLst/>
          </a:prstGeom>
          <a:noFill/>
        </p:spPr>
        <p:txBody>
          <a:bodyPr wrap="none" rtlCol="0">
            <a:spAutoFit/>
          </a:bodyPr>
          <a:lstStyle/>
          <a:p>
            <a:pPr algn="ctr" defTabSz="457189">
              <a:lnSpc>
                <a:spcPct val="90000"/>
              </a:lnSpc>
              <a:spcBef>
                <a:spcPts val="300"/>
              </a:spcBef>
            </a:pPr>
            <a:r>
              <a:rPr lang="fr-FR" sz="1200" i="1" dirty="0">
                <a:solidFill>
                  <a:srgbClr val="000000"/>
                </a:solidFill>
                <a:cs typeface="Arial" panose="020B0604020202020204" pitchFamily="34" charset="0"/>
              </a:rPr>
              <a:t>(Worldwide </a:t>
            </a:r>
            <a:r>
              <a:rPr lang="fr-FR" sz="1200" i="1" dirty="0" err="1">
                <a:solidFill>
                  <a:srgbClr val="000000"/>
                </a:solidFill>
                <a:cs typeface="Arial" panose="020B0604020202020204" pitchFamily="34" charset="0"/>
              </a:rPr>
              <a:t>spend</a:t>
            </a:r>
            <a:r>
              <a:rPr lang="fr-FR" sz="1200" i="1" dirty="0">
                <a:solidFill>
                  <a:srgbClr val="000000"/>
                </a:solidFill>
                <a:cs typeface="Arial" panose="020B0604020202020204" pitchFamily="34" charset="0"/>
              </a:rPr>
              <a:t> in 2025)</a:t>
            </a:r>
            <a:endParaRPr lang="en-US" sz="1200" i="1" dirty="0">
              <a:solidFill>
                <a:srgbClr val="000000"/>
              </a:solidFill>
              <a:cs typeface="Arial" panose="020B0604020202020204" pitchFamily="34" charset="0"/>
            </a:endParaRPr>
          </a:p>
        </p:txBody>
      </p:sp>
      <p:pic>
        <p:nvPicPr>
          <p:cNvPr id="29" name="Graphic 2">
            <a:extLst>
              <a:ext uri="{FF2B5EF4-FFF2-40B4-BE49-F238E27FC236}">
                <a16:creationId xmlns:a16="http://schemas.microsoft.com/office/drawing/2014/main" id="{487125FB-8E61-41D1-B921-71D8C821F300}"/>
              </a:ext>
            </a:extLst>
          </p:cNvPr>
          <p:cNvPicPr/>
          <p:nvPr/>
        </p:nvPicPr>
        <p:blipFill>
          <a:blip r:embed="rId6"/>
          <a:stretch/>
        </p:blipFill>
        <p:spPr>
          <a:xfrm rot="5400000">
            <a:off x="-94424" y="758880"/>
            <a:ext cx="988560" cy="105840"/>
          </a:xfrm>
          <a:prstGeom prst="rect">
            <a:avLst/>
          </a:prstGeom>
          <a:ln w="0">
            <a:noFill/>
          </a:ln>
        </p:spPr>
      </p:pic>
      <p:sp>
        <p:nvSpPr>
          <p:cNvPr id="33" name="Title 1">
            <a:extLst>
              <a:ext uri="{FF2B5EF4-FFF2-40B4-BE49-F238E27FC236}">
                <a16:creationId xmlns:a16="http://schemas.microsoft.com/office/drawing/2014/main" id="{A62C81A9-88C7-455A-BBC1-740D94F11717}"/>
              </a:ext>
            </a:extLst>
          </p:cNvPr>
          <p:cNvSpPr>
            <a:spLocks noGrp="1"/>
          </p:cNvSpPr>
          <p:nvPr>
            <p:ph type="title"/>
          </p:nvPr>
        </p:nvSpPr>
        <p:spPr>
          <a:xfrm>
            <a:off x="538544" y="236979"/>
            <a:ext cx="11653455" cy="613613"/>
          </a:xfrm>
        </p:spPr>
        <p:txBody>
          <a:bodyPr/>
          <a:lstStyle/>
          <a:p>
            <a:r>
              <a:rPr lang="en-US" sz="3200" dirty="0">
                <a:solidFill>
                  <a:schemeClr val="accent6"/>
                </a:solidFill>
                <a:cs typeface="Arial Black" panose="020B0604020202020204" pitchFamily="34" charset="0"/>
              </a:rPr>
              <a:t>Grow</a:t>
            </a:r>
            <a:r>
              <a:rPr lang="en-US" sz="3200" dirty="0">
                <a:cs typeface="Arial Black" panose="020B0604020202020204" pitchFamily="34" charset="0"/>
              </a:rPr>
              <a:t> </a:t>
            </a:r>
            <a:r>
              <a:rPr lang="en-US" sz="3200" dirty="0">
                <a:solidFill>
                  <a:schemeClr val="accent6"/>
                </a:solidFill>
                <a:cs typeface="Arial Black" panose="020B0604020202020204" pitchFamily="34" charset="0"/>
              </a:rPr>
              <a:t>your Revenues x2 </a:t>
            </a:r>
            <a:r>
              <a:rPr lang="en-US" sz="3200" dirty="0">
                <a:cs typeface="Arial Black" panose="020B0604020202020204" pitchFamily="34" charset="0"/>
              </a:rPr>
              <a:t>with MSSP Services</a:t>
            </a:r>
          </a:p>
        </p:txBody>
      </p:sp>
      <p:sp>
        <p:nvSpPr>
          <p:cNvPr id="36" name="Content Placeholder 3">
            <a:extLst>
              <a:ext uri="{FF2B5EF4-FFF2-40B4-BE49-F238E27FC236}">
                <a16:creationId xmlns:a16="http://schemas.microsoft.com/office/drawing/2014/main" id="{38BBE28B-48A1-456C-974D-D4FF3390A675}"/>
              </a:ext>
            </a:extLst>
          </p:cNvPr>
          <p:cNvSpPr txBox="1">
            <a:spLocks/>
          </p:cNvSpPr>
          <p:nvPr/>
        </p:nvSpPr>
        <p:spPr>
          <a:xfrm>
            <a:off x="544532" y="851055"/>
            <a:ext cx="11435906" cy="466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700" b="1" spc="-40" dirty="0">
                <a:solidFill>
                  <a:srgbClr val="595959"/>
                </a:solidFill>
                <a:latin typeface="Arial"/>
              </a:rPr>
              <a:t>It is estimated that Managed Security Services are growing twice as fast as Network Security products for SMB’s</a:t>
            </a:r>
            <a:endParaRPr lang="en-US" sz="1700" b="1" spc="-40" dirty="0">
              <a:solidFill>
                <a:schemeClr val="accent6"/>
              </a:solidFill>
              <a:latin typeface="Arial"/>
            </a:endParaRPr>
          </a:p>
        </p:txBody>
      </p:sp>
      <p:sp>
        <p:nvSpPr>
          <p:cNvPr id="38" name="TextBox 37">
            <a:extLst>
              <a:ext uri="{FF2B5EF4-FFF2-40B4-BE49-F238E27FC236}">
                <a16:creationId xmlns:a16="http://schemas.microsoft.com/office/drawing/2014/main" id="{F9A334B6-156E-4A19-BA41-DB63639338BA}"/>
              </a:ext>
            </a:extLst>
          </p:cNvPr>
          <p:cNvSpPr txBox="1"/>
          <p:nvPr/>
        </p:nvSpPr>
        <p:spPr>
          <a:xfrm>
            <a:off x="750837" y="4191375"/>
            <a:ext cx="915635" cy="424732"/>
          </a:xfrm>
          <a:prstGeom prst="rect">
            <a:avLst/>
          </a:prstGeom>
          <a:noFill/>
        </p:spPr>
        <p:txBody>
          <a:bodyPr wrap="none" rtlCol="0">
            <a:spAutoFit/>
          </a:bodyPr>
          <a:lstStyle/>
          <a:p>
            <a:pPr algn="ctr" defTabSz="457189">
              <a:lnSpc>
                <a:spcPct val="90000"/>
              </a:lnSpc>
              <a:spcBef>
                <a:spcPts val="300"/>
              </a:spcBef>
            </a:pPr>
            <a:r>
              <a:rPr lang="fr-FR" sz="1200" i="1" dirty="0">
                <a:solidFill>
                  <a:srgbClr val="000000"/>
                </a:solidFill>
                <a:cs typeface="Arial" panose="020B0604020202020204" pitchFamily="34" charset="0"/>
              </a:rPr>
              <a:t>CAGR</a:t>
            </a:r>
            <a:br>
              <a:rPr lang="fr-FR" sz="1200" i="1" dirty="0">
                <a:solidFill>
                  <a:srgbClr val="000000"/>
                </a:solidFill>
                <a:cs typeface="Arial" panose="020B0604020202020204" pitchFamily="34" charset="0"/>
              </a:rPr>
            </a:br>
            <a:r>
              <a:rPr lang="fr-FR" sz="1200" i="1" dirty="0">
                <a:solidFill>
                  <a:srgbClr val="000000"/>
                </a:solidFill>
                <a:cs typeface="Arial" panose="020B0604020202020204" pitchFamily="34" charset="0"/>
              </a:rPr>
              <a:t>2020-2025</a:t>
            </a:r>
            <a:endParaRPr lang="en-US" sz="1200" i="1" dirty="0">
              <a:solidFill>
                <a:srgbClr val="000000"/>
              </a:solidFill>
              <a:cs typeface="Arial" panose="020B0604020202020204" pitchFamily="34" charset="0"/>
            </a:endParaRPr>
          </a:p>
        </p:txBody>
      </p:sp>
      <p:sp>
        <p:nvSpPr>
          <p:cNvPr id="39" name="Arrow: Down 38">
            <a:extLst>
              <a:ext uri="{FF2B5EF4-FFF2-40B4-BE49-F238E27FC236}">
                <a16:creationId xmlns:a16="http://schemas.microsoft.com/office/drawing/2014/main" id="{51BD03EF-7CB0-48A0-815C-C48D5ACA79C6}"/>
              </a:ext>
            </a:extLst>
          </p:cNvPr>
          <p:cNvSpPr/>
          <p:nvPr/>
        </p:nvSpPr>
        <p:spPr>
          <a:xfrm rot="10800000">
            <a:off x="820794" y="3360612"/>
            <a:ext cx="760140" cy="754034"/>
          </a:xfrm>
          <a:prstGeom prst="downArrow">
            <a:avLst>
              <a:gd name="adj1" fmla="val 585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42" name="TextBox 41">
            <a:extLst>
              <a:ext uri="{FF2B5EF4-FFF2-40B4-BE49-F238E27FC236}">
                <a16:creationId xmlns:a16="http://schemas.microsoft.com/office/drawing/2014/main" id="{A781B98B-2A6A-4B1D-9E11-1760C215ECD1}"/>
              </a:ext>
            </a:extLst>
          </p:cNvPr>
          <p:cNvSpPr txBox="1"/>
          <p:nvPr/>
        </p:nvSpPr>
        <p:spPr>
          <a:xfrm>
            <a:off x="969809" y="3705398"/>
            <a:ext cx="481222" cy="313932"/>
          </a:xfrm>
          <a:prstGeom prst="rect">
            <a:avLst/>
          </a:prstGeom>
          <a:noFill/>
        </p:spPr>
        <p:txBody>
          <a:bodyPr wrap="none" rtlCol="0">
            <a:spAutoFit/>
          </a:bodyPr>
          <a:lstStyle/>
          <a:p>
            <a:pPr algn="l" defTabSz="457189">
              <a:lnSpc>
                <a:spcPct val="90000"/>
              </a:lnSpc>
              <a:spcBef>
                <a:spcPts val="300"/>
              </a:spcBef>
            </a:pPr>
            <a:r>
              <a:rPr lang="fr-FR" sz="1600" b="1" dirty="0">
                <a:solidFill>
                  <a:schemeClr val="bg1"/>
                </a:solidFill>
                <a:cs typeface="Arial" panose="020B0604020202020204" pitchFamily="34" charset="0"/>
              </a:rPr>
              <a:t>6%</a:t>
            </a:r>
            <a:endParaRPr lang="en-US" sz="1600" b="1" dirty="0">
              <a:solidFill>
                <a:schemeClr val="bg1"/>
              </a:solidFill>
              <a:cs typeface="Arial" panose="020B0604020202020204" pitchFamily="34" charset="0"/>
            </a:endParaRPr>
          </a:p>
        </p:txBody>
      </p:sp>
      <p:grpSp>
        <p:nvGrpSpPr>
          <p:cNvPr id="7" name="Group 6">
            <a:extLst>
              <a:ext uri="{FF2B5EF4-FFF2-40B4-BE49-F238E27FC236}">
                <a16:creationId xmlns:a16="http://schemas.microsoft.com/office/drawing/2014/main" id="{EDBF802A-9BA4-7DBD-4565-7E204E9C25DC}"/>
              </a:ext>
            </a:extLst>
          </p:cNvPr>
          <p:cNvGrpSpPr/>
          <p:nvPr/>
        </p:nvGrpSpPr>
        <p:grpSpPr>
          <a:xfrm>
            <a:off x="9331792" y="5544975"/>
            <a:ext cx="2507893" cy="466626"/>
            <a:chOff x="-1313254" y="5726139"/>
            <a:chExt cx="3328298" cy="475481"/>
          </a:xfrm>
        </p:grpSpPr>
        <p:sp>
          <p:nvSpPr>
            <p:cNvPr id="8" name="Rectangle 7">
              <a:extLst>
                <a:ext uri="{FF2B5EF4-FFF2-40B4-BE49-F238E27FC236}">
                  <a16:creationId xmlns:a16="http://schemas.microsoft.com/office/drawing/2014/main" id="{70C4E665-7FFC-B4B0-44C5-94857733F5AF}"/>
                </a:ext>
              </a:extLst>
            </p:cNvPr>
            <p:cNvSpPr/>
            <p:nvPr/>
          </p:nvSpPr>
          <p:spPr>
            <a:xfrm rot="5400000">
              <a:off x="930419" y="5116995"/>
              <a:ext cx="212788" cy="19564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9" name="Rectangle 18">
              <a:extLst>
                <a:ext uri="{FF2B5EF4-FFF2-40B4-BE49-F238E27FC236}">
                  <a16:creationId xmlns:a16="http://schemas.microsoft.com/office/drawing/2014/main" id="{B53591A2-5702-FF4C-F722-40BEBD5C2876}"/>
                </a:ext>
              </a:extLst>
            </p:cNvPr>
            <p:cNvSpPr/>
            <p:nvPr/>
          </p:nvSpPr>
          <p:spPr>
            <a:xfrm rot="5400000">
              <a:off x="848292" y="5772315"/>
              <a:ext cx="266211" cy="17386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25" name="Rectangle 24">
              <a:extLst>
                <a:ext uri="{FF2B5EF4-FFF2-40B4-BE49-F238E27FC236}">
                  <a16:creationId xmlns:a16="http://schemas.microsoft.com/office/drawing/2014/main" id="{DF8EC5AB-A32E-7591-8656-93998957B159}"/>
                </a:ext>
              </a:extLst>
            </p:cNvPr>
            <p:cNvSpPr/>
            <p:nvPr/>
          </p:nvSpPr>
          <p:spPr>
            <a:xfrm rot="5400000">
              <a:off x="471753" y="5706574"/>
              <a:ext cx="266211" cy="30534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0" name="Rectangle 29">
              <a:extLst>
                <a:ext uri="{FF2B5EF4-FFF2-40B4-BE49-F238E27FC236}">
                  <a16:creationId xmlns:a16="http://schemas.microsoft.com/office/drawing/2014/main" id="{8C15EC87-7B84-CF59-75AA-0B1C5ADECA8D}"/>
                </a:ext>
              </a:extLst>
            </p:cNvPr>
            <p:cNvSpPr/>
            <p:nvPr/>
          </p:nvSpPr>
          <p:spPr>
            <a:xfrm rot="5400000">
              <a:off x="-615600" y="5028486"/>
              <a:ext cx="266213" cy="16615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1" name="Rectangle 30">
              <a:extLst>
                <a:ext uri="{FF2B5EF4-FFF2-40B4-BE49-F238E27FC236}">
                  <a16:creationId xmlns:a16="http://schemas.microsoft.com/office/drawing/2014/main" id="{11101ABE-1A8D-A149-60B0-D56AB9776916}"/>
                </a:ext>
              </a:extLst>
            </p:cNvPr>
            <p:cNvSpPr/>
            <p:nvPr/>
          </p:nvSpPr>
          <p:spPr>
            <a:xfrm rot="5400000">
              <a:off x="261844" y="5797176"/>
              <a:ext cx="266213" cy="12413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grpSp>
        <p:nvGrpSpPr>
          <p:cNvPr id="16" name="Group 15">
            <a:extLst>
              <a:ext uri="{FF2B5EF4-FFF2-40B4-BE49-F238E27FC236}">
                <a16:creationId xmlns:a16="http://schemas.microsoft.com/office/drawing/2014/main" id="{68CA54FE-BFFE-4992-B708-422A9D0AE983}"/>
              </a:ext>
            </a:extLst>
          </p:cNvPr>
          <p:cNvGrpSpPr/>
          <p:nvPr/>
        </p:nvGrpSpPr>
        <p:grpSpPr>
          <a:xfrm>
            <a:off x="6167877" y="1331433"/>
            <a:ext cx="5597403" cy="4274312"/>
            <a:chOff x="6167877" y="1331433"/>
            <a:chExt cx="5597403" cy="4274312"/>
          </a:xfrm>
        </p:grpSpPr>
        <p:pic>
          <p:nvPicPr>
            <p:cNvPr id="55" name="Graphic 4">
              <a:extLst>
                <a:ext uri="{FF2B5EF4-FFF2-40B4-BE49-F238E27FC236}">
                  <a16:creationId xmlns:a16="http://schemas.microsoft.com/office/drawing/2014/main" id="{3737677A-9BAC-41AD-AA28-835D534236F6}"/>
                </a:ext>
              </a:extLst>
            </p:cNvPr>
            <p:cNvPicPr/>
            <p:nvPr/>
          </p:nvPicPr>
          <p:blipFill>
            <a:blip r:embed="rId7"/>
            <a:stretch/>
          </p:blipFill>
          <p:spPr>
            <a:xfrm>
              <a:off x="7678809" y="2168805"/>
              <a:ext cx="365640" cy="418015"/>
            </a:xfrm>
            <a:prstGeom prst="rect">
              <a:avLst/>
            </a:prstGeom>
            <a:ln w="0">
              <a:noFill/>
            </a:ln>
          </p:spPr>
        </p:pic>
        <p:pic>
          <p:nvPicPr>
            <p:cNvPr id="6" name="Graphic 7">
              <a:extLst>
                <a:ext uri="{FF2B5EF4-FFF2-40B4-BE49-F238E27FC236}">
                  <a16:creationId xmlns:a16="http://schemas.microsoft.com/office/drawing/2014/main" id="{1050E9AB-2D44-7B03-C7F8-706B22D281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5356" y="2673490"/>
              <a:ext cx="272546" cy="272546"/>
            </a:xfrm>
            <a:prstGeom prst="rect">
              <a:avLst/>
            </a:prstGeom>
          </p:spPr>
        </p:pic>
        <p:sp>
          <p:nvSpPr>
            <p:cNvPr id="24" name="TextBox 23">
              <a:extLst>
                <a:ext uri="{FF2B5EF4-FFF2-40B4-BE49-F238E27FC236}">
                  <a16:creationId xmlns:a16="http://schemas.microsoft.com/office/drawing/2014/main" id="{DE139C3E-39E0-BB56-AD10-ACC7C55BB20F}"/>
                </a:ext>
              </a:extLst>
            </p:cNvPr>
            <p:cNvSpPr txBox="1"/>
            <p:nvPr/>
          </p:nvSpPr>
          <p:spPr>
            <a:xfrm>
              <a:off x="6874795" y="3401540"/>
              <a:ext cx="4890485" cy="327782"/>
            </a:xfrm>
            <a:prstGeom prst="rect">
              <a:avLst/>
            </a:prstGeom>
            <a:noFill/>
          </p:spPr>
          <p:txBody>
            <a:bodyPr wrap="square" rtlCol="0">
              <a:spAutoFit/>
            </a:bodyPr>
            <a:lstStyle/>
            <a:p>
              <a:pPr defTabSz="457189">
                <a:lnSpc>
                  <a:spcPct val="90000"/>
                </a:lnSpc>
                <a:spcBef>
                  <a:spcPts val="300"/>
                </a:spcBef>
              </a:pPr>
              <a:r>
                <a:rPr lang="en-US" sz="1700" b="1" cap="all" dirty="0">
                  <a:solidFill>
                    <a:schemeClr val="accent2">
                      <a:lumMod val="50000"/>
                    </a:schemeClr>
                  </a:solidFill>
                  <a:latin typeface="Arial Black" panose="020B0A04020102020204" pitchFamily="34" charset="0"/>
                  <a:cs typeface="Arial" panose="020B0604020202020204" pitchFamily="34" charset="0"/>
                </a:rPr>
                <a:t>MANAGED Security Services </a:t>
              </a:r>
            </a:p>
          </p:txBody>
        </p:sp>
        <p:cxnSp>
          <p:nvCxnSpPr>
            <p:cNvPr id="26" name="Straight Connector 25">
              <a:extLst>
                <a:ext uri="{FF2B5EF4-FFF2-40B4-BE49-F238E27FC236}">
                  <a16:creationId xmlns:a16="http://schemas.microsoft.com/office/drawing/2014/main" id="{0F24BC6D-E486-3731-DC2D-1006DE8140E8}"/>
                </a:ext>
              </a:extLst>
            </p:cNvPr>
            <p:cNvCxnSpPr>
              <a:cxnSpLocks/>
            </p:cNvCxnSpPr>
            <p:nvPr/>
          </p:nvCxnSpPr>
          <p:spPr>
            <a:xfrm>
              <a:off x="6179307" y="3604737"/>
              <a:ext cx="0" cy="2001008"/>
            </a:xfrm>
            <a:prstGeom prst="line">
              <a:avLst/>
            </a:prstGeom>
            <a:ln w="19050">
              <a:solidFill>
                <a:schemeClr val="accent5">
                  <a:lumMod val="60000"/>
                  <a:lumOff val="40000"/>
                </a:schemeClr>
              </a:solidFill>
              <a:prstDash val="sysDot"/>
              <a:miter lim="800000"/>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8C4D1C0-F6AC-C747-4C41-0A1705032039}"/>
                </a:ext>
              </a:extLst>
            </p:cNvPr>
            <p:cNvSpPr txBox="1"/>
            <p:nvPr/>
          </p:nvSpPr>
          <p:spPr>
            <a:xfrm>
              <a:off x="6925311" y="4383996"/>
              <a:ext cx="4358460" cy="307777"/>
            </a:xfrm>
            <a:prstGeom prst="rect">
              <a:avLst/>
            </a:prstGeom>
            <a:noFill/>
          </p:spPr>
          <p:txBody>
            <a:bodyPr wrap="square" rtlCol="0">
              <a:spAutoFit/>
            </a:bodyPr>
            <a:lstStyle/>
            <a:p>
              <a:pPr defTabSz="457189">
                <a:spcBef>
                  <a:spcPts val="300"/>
                </a:spcBef>
              </a:pPr>
              <a:r>
                <a:rPr lang="en-US" sz="1400" b="1" dirty="0">
                  <a:cs typeface="Arial" panose="020B0604020202020204" pitchFamily="34" charset="0"/>
                </a:rPr>
                <a:t>Firewall Management, Remote Monitoring …</a:t>
              </a:r>
            </a:p>
          </p:txBody>
        </p:sp>
        <p:sp>
          <p:nvSpPr>
            <p:cNvPr id="2" name="TextBox 1">
              <a:extLst>
                <a:ext uri="{FF2B5EF4-FFF2-40B4-BE49-F238E27FC236}">
                  <a16:creationId xmlns:a16="http://schemas.microsoft.com/office/drawing/2014/main" id="{BDD2ED06-E42E-BEDD-7C2B-F2BAA8AD576D}"/>
                </a:ext>
              </a:extLst>
            </p:cNvPr>
            <p:cNvSpPr txBox="1"/>
            <p:nvPr/>
          </p:nvSpPr>
          <p:spPr>
            <a:xfrm>
              <a:off x="7408467" y="3673148"/>
              <a:ext cx="1729946" cy="461665"/>
            </a:xfrm>
            <a:prstGeom prst="rect">
              <a:avLst/>
            </a:prstGeom>
            <a:noFill/>
          </p:spPr>
          <p:txBody>
            <a:bodyPr wrap="square" rtlCol="0">
              <a:spAutoFit/>
            </a:bodyPr>
            <a:lstStyle/>
            <a:p>
              <a:r>
                <a:rPr lang="en-US" sz="2400" b="1" dirty="0">
                  <a:solidFill>
                    <a:schemeClr val="accent6"/>
                  </a:solidFill>
                </a:rPr>
                <a:t>29.8 Bn$ </a:t>
              </a:r>
            </a:p>
          </p:txBody>
        </p:sp>
        <p:sp>
          <p:nvSpPr>
            <p:cNvPr id="37" name="TextBox 36">
              <a:extLst>
                <a:ext uri="{FF2B5EF4-FFF2-40B4-BE49-F238E27FC236}">
                  <a16:creationId xmlns:a16="http://schemas.microsoft.com/office/drawing/2014/main" id="{AE828862-F3DD-4A8B-A03F-3A3A6498BF7C}"/>
                </a:ext>
              </a:extLst>
            </p:cNvPr>
            <p:cNvSpPr txBox="1"/>
            <p:nvPr/>
          </p:nvSpPr>
          <p:spPr>
            <a:xfrm>
              <a:off x="7138079" y="4724927"/>
              <a:ext cx="2007281" cy="258532"/>
            </a:xfrm>
            <a:prstGeom prst="rect">
              <a:avLst/>
            </a:prstGeom>
            <a:noFill/>
          </p:spPr>
          <p:txBody>
            <a:bodyPr wrap="none" rtlCol="0">
              <a:spAutoFit/>
            </a:bodyPr>
            <a:lstStyle/>
            <a:p>
              <a:pPr algn="ctr" defTabSz="457189">
                <a:lnSpc>
                  <a:spcPct val="90000"/>
                </a:lnSpc>
                <a:spcBef>
                  <a:spcPts val="300"/>
                </a:spcBef>
              </a:pPr>
              <a:r>
                <a:rPr lang="fr-FR" sz="1200" i="1" dirty="0">
                  <a:solidFill>
                    <a:srgbClr val="000000"/>
                  </a:solidFill>
                  <a:cs typeface="Arial" panose="020B0604020202020204" pitchFamily="34" charset="0"/>
                </a:rPr>
                <a:t>(Worldwide </a:t>
              </a:r>
              <a:r>
                <a:rPr lang="fr-FR" sz="1200" i="1" dirty="0" err="1">
                  <a:solidFill>
                    <a:srgbClr val="000000"/>
                  </a:solidFill>
                  <a:cs typeface="Arial" panose="020B0604020202020204" pitchFamily="34" charset="0"/>
                </a:rPr>
                <a:t>spend</a:t>
              </a:r>
              <a:r>
                <a:rPr lang="fr-FR" sz="1200" i="1" dirty="0">
                  <a:solidFill>
                    <a:srgbClr val="000000"/>
                  </a:solidFill>
                  <a:cs typeface="Arial" panose="020B0604020202020204" pitchFamily="34" charset="0"/>
                </a:rPr>
                <a:t> in 2025)</a:t>
              </a:r>
              <a:endParaRPr lang="en-US" sz="1200" i="1" dirty="0">
                <a:solidFill>
                  <a:srgbClr val="000000"/>
                </a:solidFill>
                <a:cs typeface="Arial" panose="020B0604020202020204" pitchFamily="34" charset="0"/>
              </a:endParaRPr>
            </a:p>
          </p:txBody>
        </p:sp>
        <p:sp>
          <p:nvSpPr>
            <p:cNvPr id="43" name="TextBox 42">
              <a:extLst>
                <a:ext uri="{FF2B5EF4-FFF2-40B4-BE49-F238E27FC236}">
                  <a16:creationId xmlns:a16="http://schemas.microsoft.com/office/drawing/2014/main" id="{5F87CBF6-DB58-4F5F-B3D6-A92CBFC0FF6F}"/>
                </a:ext>
              </a:extLst>
            </p:cNvPr>
            <p:cNvSpPr txBox="1"/>
            <p:nvPr/>
          </p:nvSpPr>
          <p:spPr>
            <a:xfrm>
              <a:off x="6167877" y="2588711"/>
              <a:ext cx="915635" cy="424732"/>
            </a:xfrm>
            <a:prstGeom prst="rect">
              <a:avLst/>
            </a:prstGeom>
            <a:noFill/>
          </p:spPr>
          <p:txBody>
            <a:bodyPr wrap="none" rtlCol="0">
              <a:spAutoFit/>
            </a:bodyPr>
            <a:lstStyle/>
            <a:p>
              <a:pPr algn="ctr" defTabSz="457189">
                <a:lnSpc>
                  <a:spcPct val="90000"/>
                </a:lnSpc>
                <a:spcBef>
                  <a:spcPts val="300"/>
                </a:spcBef>
              </a:pPr>
              <a:r>
                <a:rPr lang="fr-FR" sz="1200" dirty="0">
                  <a:solidFill>
                    <a:srgbClr val="000000"/>
                  </a:solidFill>
                  <a:cs typeface="Arial" panose="020B0604020202020204" pitchFamily="34" charset="0"/>
                </a:rPr>
                <a:t>CAGR</a:t>
              </a:r>
              <a:br>
                <a:rPr lang="fr-FR" sz="1200" dirty="0">
                  <a:solidFill>
                    <a:srgbClr val="000000"/>
                  </a:solidFill>
                  <a:cs typeface="Arial" panose="020B0604020202020204" pitchFamily="34" charset="0"/>
                </a:rPr>
              </a:br>
              <a:r>
                <a:rPr lang="fr-FR" sz="1200" dirty="0">
                  <a:solidFill>
                    <a:srgbClr val="000000"/>
                  </a:solidFill>
                  <a:cs typeface="Arial" panose="020B0604020202020204" pitchFamily="34" charset="0"/>
                </a:rPr>
                <a:t>2020-2025</a:t>
              </a:r>
              <a:endParaRPr lang="en-US" sz="1200" dirty="0">
                <a:solidFill>
                  <a:srgbClr val="000000"/>
                </a:solidFill>
                <a:cs typeface="Arial" panose="020B0604020202020204" pitchFamily="34" charset="0"/>
              </a:endParaRPr>
            </a:p>
          </p:txBody>
        </p:sp>
        <p:sp>
          <p:nvSpPr>
            <p:cNvPr id="53" name="Arrow: Down 52">
              <a:extLst>
                <a:ext uri="{FF2B5EF4-FFF2-40B4-BE49-F238E27FC236}">
                  <a16:creationId xmlns:a16="http://schemas.microsoft.com/office/drawing/2014/main" id="{D4DD0CAC-A0AE-45EE-A00F-827087F7E709}"/>
                </a:ext>
              </a:extLst>
            </p:cNvPr>
            <p:cNvSpPr/>
            <p:nvPr/>
          </p:nvSpPr>
          <p:spPr>
            <a:xfrm rot="10800000">
              <a:off x="6257838" y="1331433"/>
              <a:ext cx="760140" cy="1221466"/>
            </a:xfrm>
            <a:prstGeom prst="downArrow">
              <a:avLst>
                <a:gd name="adj1" fmla="val 585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4" name="TextBox 53">
              <a:extLst>
                <a:ext uri="{FF2B5EF4-FFF2-40B4-BE49-F238E27FC236}">
                  <a16:creationId xmlns:a16="http://schemas.microsoft.com/office/drawing/2014/main" id="{A37A80E2-41E4-44C4-8EE8-DB7E65E279D2}"/>
                </a:ext>
              </a:extLst>
            </p:cNvPr>
            <p:cNvSpPr txBox="1"/>
            <p:nvPr/>
          </p:nvSpPr>
          <p:spPr>
            <a:xfrm>
              <a:off x="6345893" y="1930291"/>
              <a:ext cx="595035" cy="313932"/>
            </a:xfrm>
            <a:prstGeom prst="rect">
              <a:avLst/>
            </a:prstGeom>
            <a:noFill/>
          </p:spPr>
          <p:txBody>
            <a:bodyPr wrap="none" rtlCol="0">
              <a:spAutoFit/>
            </a:bodyPr>
            <a:lstStyle/>
            <a:p>
              <a:pPr algn="l" defTabSz="457189">
                <a:lnSpc>
                  <a:spcPct val="90000"/>
                </a:lnSpc>
                <a:spcBef>
                  <a:spcPts val="300"/>
                </a:spcBef>
              </a:pPr>
              <a:r>
                <a:rPr lang="fr-FR" sz="1600" b="1" dirty="0">
                  <a:solidFill>
                    <a:schemeClr val="bg1"/>
                  </a:solidFill>
                  <a:cs typeface="Arial" panose="020B0604020202020204" pitchFamily="34" charset="0"/>
                </a:rPr>
                <a:t>14%</a:t>
              </a:r>
              <a:endParaRPr lang="en-US" sz="1600" b="1" dirty="0">
                <a:solidFill>
                  <a:schemeClr val="bg1"/>
                </a:solidFill>
                <a:cs typeface="Arial" panose="020B0604020202020204" pitchFamily="34" charset="0"/>
              </a:endParaRPr>
            </a:p>
          </p:txBody>
        </p:sp>
      </p:grpSp>
      <p:grpSp>
        <p:nvGrpSpPr>
          <p:cNvPr id="11" name="Group 10">
            <a:extLst>
              <a:ext uri="{FF2B5EF4-FFF2-40B4-BE49-F238E27FC236}">
                <a16:creationId xmlns:a16="http://schemas.microsoft.com/office/drawing/2014/main" id="{8F5FAC26-90D9-420A-91F4-490795899F1A}"/>
              </a:ext>
            </a:extLst>
          </p:cNvPr>
          <p:cNvGrpSpPr/>
          <p:nvPr/>
        </p:nvGrpSpPr>
        <p:grpSpPr>
          <a:xfrm>
            <a:off x="2243994" y="1434491"/>
            <a:ext cx="3080768" cy="2024422"/>
            <a:chOff x="2243994" y="1434491"/>
            <a:chExt cx="3080768" cy="2024422"/>
          </a:xfrm>
        </p:grpSpPr>
        <p:sp>
          <p:nvSpPr>
            <p:cNvPr id="3" name="Rectangle: Rounded Corners 2">
              <a:extLst>
                <a:ext uri="{FF2B5EF4-FFF2-40B4-BE49-F238E27FC236}">
                  <a16:creationId xmlns:a16="http://schemas.microsoft.com/office/drawing/2014/main" id="{5D966927-1434-4DDA-90B1-0946A497C150}"/>
                </a:ext>
              </a:extLst>
            </p:cNvPr>
            <p:cNvSpPr/>
            <p:nvPr/>
          </p:nvSpPr>
          <p:spPr>
            <a:xfrm>
              <a:off x="2243994" y="1479420"/>
              <a:ext cx="3080768" cy="1979493"/>
            </a:xfrm>
            <a:prstGeom prst="roundRect">
              <a:avLst>
                <a:gd name="adj" fmla="val 640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0" name="TextBox 9">
              <a:extLst>
                <a:ext uri="{FF2B5EF4-FFF2-40B4-BE49-F238E27FC236}">
                  <a16:creationId xmlns:a16="http://schemas.microsoft.com/office/drawing/2014/main" id="{29BFBE8A-BACE-4874-95B3-6CBE40FB158B}"/>
                </a:ext>
              </a:extLst>
            </p:cNvPr>
            <p:cNvSpPr txBox="1"/>
            <p:nvPr/>
          </p:nvSpPr>
          <p:spPr>
            <a:xfrm>
              <a:off x="2325395" y="2197991"/>
              <a:ext cx="2978701" cy="1193147"/>
            </a:xfrm>
            <a:prstGeom prst="rect">
              <a:avLst/>
            </a:prstGeom>
            <a:noFill/>
          </p:spPr>
          <p:txBody>
            <a:bodyPr wrap="none" rtlCol="0">
              <a:spAutoFit/>
            </a:bodyPr>
            <a:lstStyle/>
            <a:p>
              <a:pPr algn="ctr" defTabSz="457189">
                <a:lnSpc>
                  <a:spcPct val="110000"/>
                </a:lnSpc>
                <a:spcBef>
                  <a:spcPts val="300"/>
                </a:spcBef>
              </a:pPr>
              <a:r>
                <a:rPr lang="fr-FR" sz="1600" b="1" dirty="0" err="1">
                  <a:solidFill>
                    <a:srgbClr val="C00000"/>
                  </a:solidFill>
                  <a:cs typeface="Arial" panose="020B0604020202020204" pitchFamily="34" charset="0"/>
                </a:rPr>
                <a:t>Advocate</a:t>
              </a:r>
              <a:r>
                <a:rPr lang="fr-FR" sz="1600" b="1" dirty="0">
                  <a:solidFill>
                    <a:srgbClr val="C00000"/>
                  </a:solidFill>
                  <a:cs typeface="Arial" panose="020B0604020202020204" pitchFamily="34" charset="0"/>
                </a:rPr>
                <a:t> / Select </a:t>
              </a:r>
              <a:r>
                <a:rPr lang="fr-FR" sz="1600" dirty="0">
                  <a:solidFill>
                    <a:srgbClr val="000000"/>
                  </a:solidFill>
                  <a:cs typeface="Arial" panose="020B0604020202020204" pitchFamily="34" charset="0"/>
                </a:rPr>
                <a:t>Partners</a:t>
              </a:r>
            </a:p>
            <a:p>
              <a:pPr algn="ctr" defTabSz="457189">
                <a:lnSpc>
                  <a:spcPct val="110000"/>
                </a:lnSpc>
                <a:spcBef>
                  <a:spcPts val="300"/>
                </a:spcBef>
              </a:pPr>
              <a:r>
                <a:rPr lang="fr-FR" sz="1600" dirty="0">
                  <a:solidFill>
                    <a:srgbClr val="000000"/>
                  </a:solidFill>
                  <a:cs typeface="Arial" panose="020B0604020202020204" pitchFamily="34" charset="0"/>
                </a:rPr>
                <a:t>with </a:t>
              </a:r>
              <a:r>
                <a:rPr lang="fr-FR" sz="1600" b="1" dirty="0">
                  <a:solidFill>
                    <a:srgbClr val="C00000"/>
                  </a:solidFill>
                  <a:cs typeface="Arial" panose="020B0604020202020204" pitchFamily="34" charset="0"/>
                </a:rPr>
                <a:t>MSSP</a:t>
              </a:r>
              <a:r>
                <a:rPr lang="fr-FR" sz="1600" dirty="0">
                  <a:solidFill>
                    <a:srgbClr val="000000"/>
                  </a:solidFill>
                  <a:cs typeface="Arial" panose="020B0604020202020204" pitchFamily="34" charset="0"/>
                </a:rPr>
                <a:t> Business Model </a:t>
              </a:r>
              <a:br>
                <a:rPr lang="fr-FR" sz="1600" dirty="0">
                  <a:solidFill>
                    <a:srgbClr val="000000"/>
                  </a:solidFill>
                  <a:cs typeface="Arial" panose="020B0604020202020204" pitchFamily="34" charset="0"/>
                </a:rPr>
              </a:br>
              <a:r>
                <a:rPr lang="fr-FR" sz="1600" dirty="0" err="1">
                  <a:solidFill>
                    <a:srgbClr val="000000"/>
                  </a:solidFill>
                  <a:cs typeface="Arial" panose="020B0604020202020204" pitchFamily="34" charset="0"/>
                </a:rPr>
                <a:t>generate</a:t>
              </a:r>
              <a:r>
                <a:rPr lang="fr-FR" sz="1600" dirty="0">
                  <a:solidFill>
                    <a:srgbClr val="000000"/>
                  </a:solidFill>
                  <a:cs typeface="Arial" panose="020B0604020202020204" pitchFamily="34" charset="0"/>
                </a:rPr>
                <a:t> </a:t>
              </a:r>
              <a:r>
                <a:rPr lang="fr-FR" sz="1600" b="1" dirty="0">
                  <a:solidFill>
                    <a:srgbClr val="C00000"/>
                  </a:solidFill>
                  <a:cs typeface="Arial" panose="020B0604020202020204" pitchFamily="34" charset="0"/>
                </a:rPr>
                <a:t>2 x more Revenues </a:t>
              </a:r>
              <a:br>
                <a:rPr lang="fr-FR" sz="1600" dirty="0">
                  <a:solidFill>
                    <a:srgbClr val="000000"/>
                  </a:solidFill>
                  <a:cs typeface="Arial" panose="020B0604020202020204" pitchFamily="34" charset="0"/>
                </a:rPr>
              </a:br>
              <a:r>
                <a:rPr lang="fr-FR" sz="1600" dirty="0" err="1">
                  <a:solidFill>
                    <a:srgbClr val="000000"/>
                  </a:solidFill>
                  <a:cs typeface="Arial" panose="020B0604020202020204" pitchFamily="34" charset="0"/>
                </a:rPr>
                <a:t>than</a:t>
              </a:r>
              <a:r>
                <a:rPr lang="fr-FR" sz="1600" dirty="0">
                  <a:solidFill>
                    <a:srgbClr val="000000"/>
                  </a:solidFill>
                  <a:cs typeface="Arial" panose="020B0604020202020204" pitchFamily="34" charset="0"/>
                </a:rPr>
                <a:t> </a:t>
              </a:r>
              <a:r>
                <a:rPr lang="fr-FR" sz="1600" dirty="0" err="1">
                  <a:solidFill>
                    <a:srgbClr val="000000"/>
                  </a:solidFill>
                  <a:cs typeface="Arial" panose="020B0604020202020204" pitchFamily="34" charset="0"/>
                </a:rPr>
                <a:t>Integrators</a:t>
              </a:r>
              <a:r>
                <a:rPr lang="fr-FR" sz="1600" dirty="0">
                  <a:solidFill>
                    <a:srgbClr val="000000"/>
                  </a:solidFill>
                  <a:cs typeface="Arial" panose="020B0604020202020204" pitchFamily="34" charset="0"/>
                </a:rPr>
                <a:t> </a:t>
              </a:r>
              <a:r>
                <a:rPr lang="fr-FR" sz="1600" dirty="0" err="1">
                  <a:solidFill>
                    <a:srgbClr val="000000"/>
                  </a:solidFill>
                  <a:cs typeface="Arial" panose="020B0604020202020204" pitchFamily="34" charset="0"/>
                </a:rPr>
                <a:t>only</a:t>
              </a:r>
              <a:endParaRPr lang="en-US" sz="1600" dirty="0">
                <a:solidFill>
                  <a:srgbClr val="000000"/>
                </a:solidFill>
                <a:cs typeface="Arial" panose="020B0604020202020204" pitchFamily="34" charset="0"/>
              </a:endParaRPr>
            </a:p>
          </p:txBody>
        </p:sp>
        <p:sp>
          <p:nvSpPr>
            <p:cNvPr id="44" name="TextBox 43">
              <a:extLst>
                <a:ext uri="{FF2B5EF4-FFF2-40B4-BE49-F238E27FC236}">
                  <a16:creationId xmlns:a16="http://schemas.microsoft.com/office/drawing/2014/main" id="{F1A9B961-E8DC-4DF7-B305-EDDB06C2F13F}"/>
                </a:ext>
              </a:extLst>
            </p:cNvPr>
            <p:cNvSpPr txBox="1"/>
            <p:nvPr/>
          </p:nvSpPr>
          <p:spPr>
            <a:xfrm>
              <a:off x="2411356" y="1434491"/>
              <a:ext cx="2662980" cy="830998"/>
            </a:xfrm>
            <a:prstGeom prst="rect">
              <a:avLst/>
            </a:prstGeom>
            <a:noFill/>
          </p:spPr>
          <p:txBody>
            <a:bodyPr wrap="square" rtlCol="0">
              <a:spAutoFit/>
            </a:bodyPr>
            <a:lstStyle/>
            <a:p>
              <a:pPr algn="ctr"/>
              <a:r>
                <a:rPr lang="en-US" sz="4800" b="1" dirty="0">
                  <a:solidFill>
                    <a:schemeClr val="accent6"/>
                  </a:solidFill>
                </a:rPr>
                <a:t>x2</a:t>
              </a:r>
            </a:p>
          </p:txBody>
        </p:sp>
      </p:grpSp>
    </p:spTree>
    <p:extLst>
      <p:ext uri="{BB962C8B-B14F-4D97-AF65-F5344CB8AC3E}">
        <p14:creationId xmlns:p14="http://schemas.microsoft.com/office/powerpoint/2010/main" val="47750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3444B97-30D8-4656-9EC8-49834FACA12F}"/>
              </a:ext>
            </a:extLst>
          </p:cNvPr>
          <p:cNvSpPr>
            <a:spLocks noGrp="1"/>
          </p:cNvSpPr>
          <p:nvPr>
            <p:ph type="title"/>
          </p:nvPr>
        </p:nvSpPr>
        <p:spPr>
          <a:xfrm>
            <a:off x="538544" y="236979"/>
            <a:ext cx="11653455" cy="613613"/>
          </a:xfrm>
        </p:spPr>
        <p:txBody>
          <a:bodyPr/>
          <a:lstStyle/>
          <a:p>
            <a:r>
              <a:rPr lang="en-US" sz="3200" dirty="0">
                <a:solidFill>
                  <a:schemeClr val="accent6"/>
                </a:solidFill>
                <a:cs typeface="Arial Black" panose="020B0604020202020204" pitchFamily="34" charset="0"/>
              </a:rPr>
              <a:t>Improve your Margins </a:t>
            </a:r>
            <a:r>
              <a:rPr lang="en-US" sz="3200" dirty="0">
                <a:cs typeface="Arial Black" panose="020B0604020202020204" pitchFamily="34" charset="0"/>
              </a:rPr>
              <a:t>with MSSP Services</a:t>
            </a:r>
          </a:p>
        </p:txBody>
      </p:sp>
      <p:pic>
        <p:nvPicPr>
          <p:cNvPr id="4" name="Graphic 2">
            <a:extLst>
              <a:ext uri="{FF2B5EF4-FFF2-40B4-BE49-F238E27FC236}">
                <a16:creationId xmlns:a16="http://schemas.microsoft.com/office/drawing/2014/main" id="{0BF5CD3D-8EDB-4898-A442-C6A7D3A0D08B}"/>
              </a:ext>
            </a:extLst>
          </p:cNvPr>
          <p:cNvPicPr/>
          <p:nvPr/>
        </p:nvPicPr>
        <p:blipFill>
          <a:blip r:embed="rId3"/>
          <a:stretch/>
        </p:blipFill>
        <p:spPr>
          <a:xfrm rot="5400000">
            <a:off x="-94424" y="758880"/>
            <a:ext cx="988560" cy="105840"/>
          </a:xfrm>
          <a:prstGeom prst="rect">
            <a:avLst/>
          </a:prstGeom>
          <a:ln w="0">
            <a:noFill/>
          </a:ln>
        </p:spPr>
      </p:pic>
      <p:grpSp>
        <p:nvGrpSpPr>
          <p:cNvPr id="14" name="Group 13">
            <a:extLst>
              <a:ext uri="{FF2B5EF4-FFF2-40B4-BE49-F238E27FC236}">
                <a16:creationId xmlns:a16="http://schemas.microsoft.com/office/drawing/2014/main" id="{4F1C35E9-FFD5-4B22-A657-6DB6B7E52674}"/>
              </a:ext>
            </a:extLst>
          </p:cNvPr>
          <p:cNvGrpSpPr>
            <a:grpSpLocks noChangeAspect="1"/>
          </p:cNvGrpSpPr>
          <p:nvPr/>
        </p:nvGrpSpPr>
        <p:grpSpPr>
          <a:xfrm>
            <a:off x="718251" y="1747125"/>
            <a:ext cx="8256069" cy="1725060"/>
            <a:chOff x="1066800" y="2214253"/>
            <a:chExt cx="10058401" cy="2398539"/>
          </a:xfrm>
          <a:effectLst>
            <a:outerShdw blurRad="50800" dist="38100" dir="2700000" algn="tl" rotWithShape="0">
              <a:prstClr val="black">
                <a:alpha val="40000"/>
              </a:prstClr>
            </a:outerShdw>
          </a:effectLst>
        </p:grpSpPr>
        <p:pic>
          <p:nvPicPr>
            <p:cNvPr id="7" name="Picture 6">
              <a:extLst>
                <a:ext uri="{FF2B5EF4-FFF2-40B4-BE49-F238E27FC236}">
                  <a16:creationId xmlns:a16="http://schemas.microsoft.com/office/drawing/2014/main" id="{2E8D54E1-8E06-4ED2-8E42-F3FC592143C8}"/>
                </a:ext>
              </a:extLst>
            </p:cNvPr>
            <p:cNvPicPr>
              <a:picLocks noChangeAspect="1"/>
            </p:cNvPicPr>
            <p:nvPr/>
          </p:nvPicPr>
          <p:blipFill>
            <a:blip r:embed="rId4"/>
            <a:stretch>
              <a:fillRect/>
            </a:stretch>
          </p:blipFill>
          <p:spPr>
            <a:xfrm>
              <a:off x="1066800" y="3281931"/>
              <a:ext cx="10058400" cy="294138"/>
            </a:xfrm>
            <a:prstGeom prst="rect">
              <a:avLst/>
            </a:prstGeom>
          </p:spPr>
        </p:pic>
        <p:grpSp>
          <p:nvGrpSpPr>
            <p:cNvPr id="9" name="Group 8">
              <a:extLst>
                <a:ext uri="{FF2B5EF4-FFF2-40B4-BE49-F238E27FC236}">
                  <a16:creationId xmlns:a16="http://schemas.microsoft.com/office/drawing/2014/main" id="{64EEF270-6C0C-4DBC-B218-F97D7FE62FE0}"/>
                </a:ext>
              </a:extLst>
            </p:cNvPr>
            <p:cNvGrpSpPr/>
            <p:nvPr/>
          </p:nvGrpSpPr>
          <p:grpSpPr>
            <a:xfrm>
              <a:off x="1066800" y="2214253"/>
              <a:ext cx="10058401" cy="2398539"/>
              <a:chOff x="1066800" y="2214253"/>
              <a:chExt cx="10058401" cy="2398539"/>
            </a:xfrm>
          </p:grpSpPr>
          <p:pic>
            <p:nvPicPr>
              <p:cNvPr id="5" name="Picture 4">
                <a:extLst>
                  <a:ext uri="{FF2B5EF4-FFF2-40B4-BE49-F238E27FC236}">
                    <a16:creationId xmlns:a16="http://schemas.microsoft.com/office/drawing/2014/main" id="{0DA465EF-8EE1-4DF8-94C0-9FE30C9AE635}"/>
                  </a:ext>
                </a:extLst>
              </p:cNvPr>
              <p:cNvPicPr>
                <a:picLocks noChangeAspect="1"/>
              </p:cNvPicPr>
              <p:nvPr/>
            </p:nvPicPr>
            <p:blipFill>
              <a:blip r:embed="rId5"/>
              <a:stretch>
                <a:fillRect/>
              </a:stretch>
            </p:blipFill>
            <p:spPr>
              <a:xfrm>
                <a:off x="1066800" y="2214253"/>
                <a:ext cx="10058400" cy="1097700"/>
              </a:xfrm>
              <a:prstGeom prst="rect">
                <a:avLst/>
              </a:prstGeom>
            </p:spPr>
          </p:pic>
          <p:pic>
            <p:nvPicPr>
              <p:cNvPr id="8" name="Picture 7">
                <a:extLst>
                  <a:ext uri="{FF2B5EF4-FFF2-40B4-BE49-F238E27FC236}">
                    <a16:creationId xmlns:a16="http://schemas.microsoft.com/office/drawing/2014/main" id="{DA1C2AA3-E606-49C5-8539-865B2C4816FF}"/>
                  </a:ext>
                </a:extLst>
              </p:cNvPr>
              <p:cNvPicPr>
                <a:picLocks noChangeAspect="1"/>
              </p:cNvPicPr>
              <p:nvPr/>
            </p:nvPicPr>
            <p:blipFill>
              <a:blip r:embed="rId6"/>
              <a:stretch>
                <a:fillRect/>
              </a:stretch>
            </p:blipFill>
            <p:spPr>
              <a:xfrm>
                <a:off x="1066801" y="3480051"/>
                <a:ext cx="10058400" cy="1132741"/>
              </a:xfrm>
              <a:prstGeom prst="rect">
                <a:avLst/>
              </a:prstGeom>
            </p:spPr>
          </p:pic>
        </p:grpSp>
      </p:grpSp>
      <p:sp>
        <p:nvSpPr>
          <p:cNvPr id="10" name="TextBox 9">
            <a:extLst>
              <a:ext uri="{FF2B5EF4-FFF2-40B4-BE49-F238E27FC236}">
                <a16:creationId xmlns:a16="http://schemas.microsoft.com/office/drawing/2014/main" id="{1342D440-DDCC-4ACA-843B-67FA7445F985}"/>
              </a:ext>
            </a:extLst>
          </p:cNvPr>
          <p:cNvSpPr txBox="1"/>
          <p:nvPr/>
        </p:nvSpPr>
        <p:spPr>
          <a:xfrm>
            <a:off x="952571" y="6399991"/>
            <a:ext cx="8021748" cy="230832"/>
          </a:xfrm>
          <a:prstGeom prst="rect">
            <a:avLst/>
          </a:prstGeom>
          <a:noFill/>
        </p:spPr>
        <p:txBody>
          <a:bodyPr wrap="none" rtlCol="0">
            <a:spAutoFit/>
          </a:bodyPr>
          <a:lstStyle/>
          <a:p>
            <a:pPr algn="r" defTabSz="457189">
              <a:lnSpc>
                <a:spcPct val="90000"/>
              </a:lnSpc>
              <a:spcBef>
                <a:spcPts val="300"/>
              </a:spcBef>
            </a:pPr>
            <a:r>
              <a:rPr lang="fr-FR" sz="1000" dirty="0">
                <a:solidFill>
                  <a:srgbClr val="000000"/>
                </a:solidFill>
                <a:cs typeface="Arial" panose="020B0604020202020204" pitchFamily="34" charset="0"/>
              </a:rPr>
              <a:t>Source: https://www.crn.com/slide-shows/running-your-business/services-led-partners-driving-twice-the-gross-margin-vs-product-led-peers</a:t>
            </a:r>
            <a:endParaRPr lang="en-US" sz="1000" dirty="0">
              <a:solidFill>
                <a:srgbClr val="000000"/>
              </a:solidFill>
              <a:cs typeface="Arial" panose="020B0604020202020204" pitchFamily="34" charset="0"/>
            </a:endParaRPr>
          </a:p>
        </p:txBody>
      </p:sp>
      <p:sp>
        <p:nvSpPr>
          <p:cNvPr id="19" name="Content Placeholder 3">
            <a:extLst>
              <a:ext uri="{FF2B5EF4-FFF2-40B4-BE49-F238E27FC236}">
                <a16:creationId xmlns:a16="http://schemas.microsoft.com/office/drawing/2014/main" id="{50EF0B42-D479-4308-B97F-99739EF16C3B}"/>
              </a:ext>
            </a:extLst>
          </p:cNvPr>
          <p:cNvSpPr txBox="1">
            <a:spLocks/>
          </p:cNvSpPr>
          <p:nvPr/>
        </p:nvSpPr>
        <p:spPr>
          <a:xfrm>
            <a:off x="544532" y="851055"/>
            <a:ext cx="11435906" cy="466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700" b="1" spc="-40" dirty="0">
                <a:solidFill>
                  <a:srgbClr val="595959"/>
                </a:solidFill>
                <a:latin typeface="Arial"/>
              </a:rPr>
              <a:t>Adopting MSSP business model have the potential to double gross margins </a:t>
            </a:r>
            <a:endParaRPr lang="en-US" sz="1700" b="1" spc="-40" dirty="0">
              <a:solidFill>
                <a:schemeClr val="accent6"/>
              </a:solidFill>
              <a:latin typeface="Arial"/>
            </a:endParaRPr>
          </a:p>
        </p:txBody>
      </p:sp>
      <p:grpSp>
        <p:nvGrpSpPr>
          <p:cNvPr id="2" name="Group 1">
            <a:extLst>
              <a:ext uri="{FF2B5EF4-FFF2-40B4-BE49-F238E27FC236}">
                <a16:creationId xmlns:a16="http://schemas.microsoft.com/office/drawing/2014/main" id="{168C7977-AE89-46A0-B1C3-7E067E6E7CFF}"/>
              </a:ext>
            </a:extLst>
          </p:cNvPr>
          <p:cNvGrpSpPr/>
          <p:nvPr/>
        </p:nvGrpSpPr>
        <p:grpSpPr>
          <a:xfrm>
            <a:off x="9317458" y="1813409"/>
            <a:ext cx="2662980" cy="1446391"/>
            <a:chOff x="8876096" y="668591"/>
            <a:chExt cx="2662980" cy="1446391"/>
          </a:xfrm>
        </p:grpSpPr>
        <p:grpSp>
          <p:nvGrpSpPr>
            <p:cNvPr id="20" name="Group 19">
              <a:extLst>
                <a:ext uri="{FF2B5EF4-FFF2-40B4-BE49-F238E27FC236}">
                  <a16:creationId xmlns:a16="http://schemas.microsoft.com/office/drawing/2014/main" id="{F5378987-6FFA-4C4F-9FDA-16BDC66AA12A}"/>
                </a:ext>
              </a:extLst>
            </p:cNvPr>
            <p:cNvGrpSpPr>
              <a:grpSpLocks noChangeAspect="1"/>
            </p:cNvGrpSpPr>
            <p:nvPr/>
          </p:nvGrpSpPr>
          <p:grpSpPr>
            <a:xfrm>
              <a:off x="8876096" y="668591"/>
              <a:ext cx="2662980" cy="1446391"/>
              <a:chOff x="2852106" y="2571970"/>
              <a:chExt cx="2225651" cy="1208858"/>
            </a:xfrm>
            <a:effectLst>
              <a:outerShdw blurRad="50800" dist="38100" dir="2700000" algn="tl" rotWithShape="0">
                <a:prstClr val="black">
                  <a:alpha val="40000"/>
                </a:prstClr>
              </a:outerShdw>
            </a:effectLst>
          </p:grpSpPr>
          <p:sp>
            <p:nvSpPr>
              <p:cNvPr id="21" name="Oval 20">
                <a:extLst>
                  <a:ext uri="{FF2B5EF4-FFF2-40B4-BE49-F238E27FC236}">
                    <a16:creationId xmlns:a16="http://schemas.microsoft.com/office/drawing/2014/main" id="{8C7D88F6-BD7C-47F3-AFD1-905382BB59F3}"/>
                  </a:ext>
                </a:extLst>
              </p:cNvPr>
              <p:cNvSpPr/>
              <p:nvPr/>
            </p:nvSpPr>
            <p:spPr>
              <a:xfrm>
                <a:off x="2922851" y="2624652"/>
                <a:ext cx="2078300" cy="1156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22" name="TextBox 21">
                <a:extLst>
                  <a:ext uri="{FF2B5EF4-FFF2-40B4-BE49-F238E27FC236}">
                    <a16:creationId xmlns:a16="http://schemas.microsoft.com/office/drawing/2014/main" id="{5BDBEE55-F7CE-4F4F-9AF9-8AA772662A47}"/>
                  </a:ext>
                </a:extLst>
              </p:cNvPr>
              <p:cNvSpPr txBox="1"/>
              <p:nvPr/>
            </p:nvSpPr>
            <p:spPr>
              <a:xfrm>
                <a:off x="2852106" y="2571970"/>
                <a:ext cx="2225651" cy="694527"/>
              </a:xfrm>
              <a:prstGeom prst="rect">
                <a:avLst/>
              </a:prstGeom>
              <a:noFill/>
            </p:spPr>
            <p:txBody>
              <a:bodyPr wrap="square" rtlCol="0">
                <a:spAutoFit/>
              </a:bodyPr>
              <a:lstStyle/>
              <a:p>
                <a:pPr algn="ctr"/>
                <a:r>
                  <a:rPr lang="en-US" sz="4800" b="1" dirty="0">
                    <a:solidFill>
                      <a:schemeClr val="accent6"/>
                    </a:solidFill>
                  </a:rPr>
                  <a:t>x2</a:t>
                </a:r>
              </a:p>
            </p:txBody>
          </p:sp>
        </p:grpSp>
        <p:sp>
          <p:nvSpPr>
            <p:cNvPr id="27" name="TextBox 26">
              <a:extLst>
                <a:ext uri="{FF2B5EF4-FFF2-40B4-BE49-F238E27FC236}">
                  <a16:creationId xmlns:a16="http://schemas.microsoft.com/office/drawing/2014/main" id="{088A85FE-4AE8-4B51-B5BA-1CBDE820DD29}"/>
                </a:ext>
              </a:extLst>
            </p:cNvPr>
            <p:cNvSpPr txBox="1"/>
            <p:nvPr/>
          </p:nvSpPr>
          <p:spPr>
            <a:xfrm>
              <a:off x="9260689" y="1263032"/>
              <a:ext cx="1954381" cy="654475"/>
            </a:xfrm>
            <a:prstGeom prst="rect">
              <a:avLst/>
            </a:prstGeom>
            <a:noFill/>
          </p:spPr>
          <p:txBody>
            <a:bodyPr wrap="none" rtlCol="0">
              <a:spAutoFit/>
            </a:bodyPr>
            <a:lstStyle/>
            <a:p>
              <a:pPr algn="ctr" defTabSz="457189">
                <a:lnSpc>
                  <a:spcPct val="110000"/>
                </a:lnSpc>
                <a:spcBef>
                  <a:spcPts val="300"/>
                </a:spcBef>
              </a:pPr>
              <a:r>
                <a:rPr lang="fr-FR" sz="3600" b="1" dirty="0" err="1">
                  <a:solidFill>
                    <a:schemeClr val="accent6"/>
                  </a:solidFill>
                  <a:cs typeface="Arial" panose="020B0604020202020204" pitchFamily="34" charset="0"/>
                </a:rPr>
                <a:t>Margins</a:t>
              </a:r>
              <a:endParaRPr lang="en-US" sz="3600" b="1" dirty="0">
                <a:solidFill>
                  <a:schemeClr val="accent6"/>
                </a:solidFill>
                <a:cs typeface="Arial" panose="020B0604020202020204" pitchFamily="34" charset="0"/>
              </a:endParaRPr>
            </a:p>
          </p:txBody>
        </p:sp>
      </p:grpSp>
      <p:grpSp>
        <p:nvGrpSpPr>
          <p:cNvPr id="11" name="Group 10">
            <a:extLst>
              <a:ext uri="{FF2B5EF4-FFF2-40B4-BE49-F238E27FC236}">
                <a16:creationId xmlns:a16="http://schemas.microsoft.com/office/drawing/2014/main" id="{B9F5C457-DDF3-46D6-A05B-327F80FC527F}"/>
              </a:ext>
            </a:extLst>
          </p:cNvPr>
          <p:cNvGrpSpPr/>
          <p:nvPr/>
        </p:nvGrpSpPr>
        <p:grpSpPr>
          <a:xfrm>
            <a:off x="718252" y="3702947"/>
            <a:ext cx="8256067" cy="2132860"/>
            <a:chOff x="718252" y="3702947"/>
            <a:chExt cx="8256067" cy="2132860"/>
          </a:xfrm>
        </p:grpSpPr>
        <p:pic>
          <p:nvPicPr>
            <p:cNvPr id="6" name="Picture 5">
              <a:extLst>
                <a:ext uri="{FF2B5EF4-FFF2-40B4-BE49-F238E27FC236}">
                  <a16:creationId xmlns:a16="http://schemas.microsoft.com/office/drawing/2014/main" id="{43A33A3A-6748-468D-BF80-DB02FFDFA909}"/>
                </a:ext>
              </a:extLst>
            </p:cNvPr>
            <p:cNvPicPr>
              <a:picLocks noChangeAspect="1"/>
            </p:cNvPicPr>
            <p:nvPr/>
          </p:nvPicPr>
          <p:blipFill>
            <a:blip r:embed="rId7"/>
            <a:stretch>
              <a:fillRect/>
            </a:stretch>
          </p:blipFill>
          <p:spPr>
            <a:xfrm>
              <a:off x="718252" y="3702947"/>
              <a:ext cx="8256066" cy="1552292"/>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F36F3EC1-EE11-4405-9696-2FC1D01257FE}"/>
                </a:ext>
              </a:extLst>
            </p:cNvPr>
            <p:cNvPicPr>
              <a:picLocks noChangeAspect="1"/>
            </p:cNvPicPr>
            <p:nvPr/>
          </p:nvPicPr>
          <p:blipFill>
            <a:blip r:embed="rId8"/>
            <a:stretch>
              <a:fillRect/>
            </a:stretch>
          </p:blipFill>
          <p:spPr>
            <a:xfrm>
              <a:off x="718253" y="5219134"/>
              <a:ext cx="8256066" cy="616673"/>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48994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AA486F5-7A97-42B6-8028-ABDC7D284ACE}"/>
              </a:ext>
            </a:extLst>
          </p:cNvPr>
          <p:cNvGrpSpPr/>
          <p:nvPr/>
        </p:nvGrpSpPr>
        <p:grpSpPr>
          <a:xfrm>
            <a:off x="0" y="-720"/>
            <a:ext cx="12192000" cy="6858000"/>
            <a:chOff x="1524000" y="-720"/>
            <a:chExt cx="9143640" cy="6858000"/>
          </a:xfrm>
        </p:grpSpPr>
        <p:sp>
          <p:nvSpPr>
            <p:cNvPr id="924" name="Rectangle 4"/>
            <p:cNvSpPr/>
            <p:nvPr/>
          </p:nvSpPr>
          <p:spPr>
            <a:xfrm>
              <a:off x="152400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5" name="Rectangle 5"/>
            <p:cNvSpPr/>
            <p:nvPr/>
          </p:nvSpPr>
          <p:spPr>
            <a:xfrm>
              <a:off x="1524000" y="-72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6" name="Rectangle 6"/>
            <p:cNvSpPr/>
            <p:nvPr/>
          </p:nvSpPr>
          <p:spPr>
            <a:xfrm>
              <a:off x="761988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7" name="Rectangle 7"/>
            <p:cNvSpPr/>
            <p:nvPr/>
          </p:nvSpPr>
          <p:spPr>
            <a:xfrm>
              <a:off x="7619880" y="-72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8" name="Rectangle 8"/>
            <p:cNvSpPr/>
            <p:nvPr/>
          </p:nvSpPr>
          <p:spPr>
            <a:xfrm>
              <a:off x="4572120" y="342828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9" name="Rectangle 9"/>
            <p:cNvSpPr/>
            <p:nvPr/>
          </p:nvSpPr>
          <p:spPr>
            <a:xfrm>
              <a:off x="4572120" y="-72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pic>
          <p:nvPicPr>
            <p:cNvPr id="954" name="Picture 10"/>
            <p:cNvPicPr/>
            <p:nvPr/>
          </p:nvPicPr>
          <p:blipFill>
            <a:blip r:embed="rId3"/>
            <a:stretch/>
          </p:blipFill>
          <p:spPr>
            <a:xfrm rot="10800000">
              <a:off x="1524360" y="4733280"/>
              <a:ext cx="1602000" cy="2124000"/>
            </a:xfrm>
            <a:prstGeom prst="rect">
              <a:avLst/>
            </a:prstGeom>
            <a:ln w="0">
              <a:noFill/>
            </a:ln>
          </p:spPr>
        </p:pic>
      </p:grpSp>
      <p:sp>
        <p:nvSpPr>
          <p:cNvPr id="34" name="PlaceHolder 1">
            <a:extLst>
              <a:ext uri="{FF2B5EF4-FFF2-40B4-BE49-F238E27FC236}">
                <a16:creationId xmlns:a16="http://schemas.microsoft.com/office/drawing/2014/main" id="{A778A31D-75ED-4B75-BF9B-46A61C2EA17E}"/>
              </a:ext>
            </a:extLst>
          </p:cNvPr>
          <p:cNvSpPr txBox="1">
            <a:spLocks/>
          </p:cNvSpPr>
          <p:nvPr/>
        </p:nvSpPr>
        <p:spPr>
          <a:xfrm>
            <a:off x="596010" y="241200"/>
            <a:ext cx="3278760" cy="2011320"/>
          </a:xfrm>
          <a:prstGeom prst="rect">
            <a:avLst/>
          </a:prstGeom>
          <a:noFill/>
          <a:ln w="0">
            <a:noFill/>
          </a:ln>
        </p:spPr>
        <p:txBody>
          <a:bodyPr lIns="0" tIns="36000" rIns="0" bIns="3600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800" b="1" spc="-60" dirty="0">
                <a:solidFill>
                  <a:srgbClr val="000000"/>
                </a:solidFill>
                <a:latin typeface="Arial"/>
              </a:rPr>
              <a:t>Partner Benefits from building Managed </a:t>
            </a:r>
            <a:br>
              <a:rPr lang="en-GB" sz="2800" b="1" spc="-60" dirty="0">
                <a:solidFill>
                  <a:srgbClr val="000000"/>
                </a:solidFill>
                <a:latin typeface="Arial"/>
              </a:rPr>
            </a:br>
            <a:r>
              <a:rPr lang="en-GB" sz="2800" b="1" spc="-60" dirty="0">
                <a:solidFill>
                  <a:srgbClr val="000000"/>
                </a:solidFill>
                <a:latin typeface="Arial"/>
              </a:rPr>
              <a:t>Security Services:</a:t>
            </a:r>
            <a:endParaRPr lang="en-US" sz="2800" spc="-60" dirty="0">
              <a:solidFill>
                <a:srgbClr val="000000"/>
              </a:solidFill>
              <a:latin typeface="Arial"/>
            </a:endParaRPr>
          </a:p>
        </p:txBody>
      </p:sp>
      <p:pic>
        <p:nvPicPr>
          <p:cNvPr id="35" name="Graphic 2">
            <a:extLst>
              <a:ext uri="{FF2B5EF4-FFF2-40B4-BE49-F238E27FC236}">
                <a16:creationId xmlns:a16="http://schemas.microsoft.com/office/drawing/2014/main" id="{C910AAF9-B459-4864-B086-9FD43D9323B3}"/>
              </a:ext>
            </a:extLst>
          </p:cNvPr>
          <p:cNvPicPr/>
          <p:nvPr/>
        </p:nvPicPr>
        <p:blipFill>
          <a:blip r:embed="rId4"/>
          <a:stretch/>
        </p:blipFill>
        <p:spPr>
          <a:xfrm rot="5400000">
            <a:off x="-1029750" y="1675440"/>
            <a:ext cx="2822040" cy="105840"/>
          </a:xfrm>
          <a:prstGeom prst="rect">
            <a:avLst/>
          </a:prstGeom>
          <a:ln w="0">
            <a:noFill/>
          </a:ln>
        </p:spPr>
      </p:pic>
      <p:sp>
        <p:nvSpPr>
          <p:cNvPr id="37" name="Rectangle 32">
            <a:extLst>
              <a:ext uri="{FF2B5EF4-FFF2-40B4-BE49-F238E27FC236}">
                <a16:creationId xmlns:a16="http://schemas.microsoft.com/office/drawing/2014/main" id="{64473037-23A0-42F9-8151-D071CCC420EB}"/>
              </a:ext>
            </a:extLst>
          </p:cNvPr>
          <p:cNvSpPr/>
          <p:nvPr/>
        </p:nvSpPr>
        <p:spPr>
          <a:xfrm>
            <a:off x="3219870" y="3088800"/>
            <a:ext cx="212400" cy="6789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8" name="Rectangle 25">
            <a:extLst>
              <a:ext uri="{FF2B5EF4-FFF2-40B4-BE49-F238E27FC236}">
                <a16:creationId xmlns:a16="http://schemas.microsoft.com/office/drawing/2014/main" id="{101A12B4-1D7B-44C9-9862-DEDA96FCBE46}"/>
              </a:ext>
            </a:extLst>
          </p:cNvPr>
          <p:cNvSpPr/>
          <p:nvPr/>
        </p:nvSpPr>
        <p:spPr>
          <a:xfrm rot="5400000">
            <a:off x="3382500" y="4603230"/>
            <a:ext cx="168480" cy="1614240"/>
          </a:xfrm>
          <a:prstGeom prst="rect">
            <a:avLst/>
          </a:prstGeom>
          <a:solidFill>
            <a:schemeClr val="accent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9" name="Rectangle 28">
            <a:extLst>
              <a:ext uri="{FF2B5EF4-FFF2-40B4-BE49-F238E27FC236}">
                <a16:creationId xmlns:a16="http://schemas.microsoft.com/office/drawing/2014/main" id="{42D73E3E-80CB-4BDB-830B-5FB61D5AB503}"/>
              </a:ext>
            </a:extLst>
          </p:cNvPr>
          <p:cNvSpPr/>
          <p:nvPr/>
        </p:nvSpPr>
        <p:spPr>
          <a:xfrm rot="5400000">
            <a:off x="3286020" y="4940190"/>
            <a:ext cx="592200" cy="1735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sp>
        <p:nvSpPr>
          <p:cNvPr id="40" name="Rectangle 29">
            <a:extLst>
              <a:ext uri="{FF2B5EF4-FFF2-40B4-BE49-F238E27FC236}">
                <a16:creationId xmlns:a16="http://schemas.microsoft.com/office/drawing/2014/main" id="{2239BD33-93DD-4FCC-ADF5-364E909B0CA5}"/>
              </a:ext>
            </a:extLst>
          </p:cNvPr>
          <p:cNvSpPr/>
          <p:nvPr/>
        </p:nvSpPr>
        <p:spPr>
          <a:xfrm rot="5400000">
            <a:off x="2909820" y="4874670"/>
            <a:ext cx="592200" cy="3049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1" name="Rectangle 30">
            <a:extLst>
              <a:ext uri="{FF2B5EF4-FFF2-40B4-BE49-F238E27FC236}">
                <a16:creationId xmlns:a16="http://schemas.microsoft.com/office/drawing/2014/main" id="{8717C00D-BEAE-4026-9C18-4B477513079A}"/>
              </a:ext>
            </a:extLst>
          </p:cNvPr>
          <p:cNvSpPr/>
          <p:nvPr/>
        </p:nvSpPr>
        <p:spPr>
          <a:xfrm rot="5400000">
            <a:off x="2184060" y="4558230"/>
            <a:ext cx="592200" cy="937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2" name="Rectangle 31">
            <a:extLst>
              <a:ext uri="{FF2B5EF4-FFF2-40B4-BE49-F238E27FC236}">
                <a16:creationId xmlns:a16="http://schemas.microsoft.com/office/drawing/2014/main" id="{994D496A-E811-4019-A7B6-4743FC58F4FF}"/>
              </a:ext>
            </a:extLst>
          </p:cNvPr>
          <p:cNvSpPr/>
          <p:nvPr/>
        </p:nvSpPr>
        <p:spPr>
          <a:xfrm rot="5400000">
            <a:off x="2699580" y="4965030"/>
            <a:ext cx="592200" cy="1238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pic>
        <p:nvPicPr>
          <p:cNvPr id="43" name="Picture 27">
            <a:extLst>
              <a:ext uri="{FF2B5EF4-FFF2-40B4-BE49-F238E27FC236}">
                <a16:creationId xmlns:a16="http://schemas.microsoft.com/office/drawing/2014/main" id="{721A4880-3A6A-4CBD-BE5E-6F67664C1F58}"/>
              </a:ext>
            </a:extLst>
          </p:cNvPr>
          <p:cNvPicPr/>
          <p:nvPr/>
        </p:nvPicPr>
        <p:blipFill>
          <a:blip r:embed="rId5">
            <a:lum bright="75000"/>
          </a:blip>
          <a:srcRect l="26518" t="9088" r="30846" b="69758"/>
          <a:stretch/>
        </p:blipFill>
        <p:spPr>
          <a:xfrm>
            <a:off x="473970" y="4320540"/>
            <a:ext cx="2035440" cy="855720"/>
          </a:xfrm>
          <a:prstGeom prst="rect">
            <a:avLst/>
          </a:prstGeom>
          <a:ln w="0">
            <a:noFill/>
          </a:ln>
        </p:spPr>
      </p:pic>
      <p:sp>
        <p:nvSpPr>
          <p:cNvPr id="44" name="Rectangle 24">
            <a:extLst>
              <a:ext uri="{FF2B5EF4-FFF2-40B4-BE49-F238E27FC236}">
                <a16:creationId xmlns:a16="http://schemas.microsoft.com/office/drawing/2014/main" id="{00A23FA6-B800-4365-90EC-8E4B3FC21BEE}"/>
              </a:ext>
            </a:extLst>
          </p:cNvPr>
          <p:cNvSpPr/>
          <p:nvPr/>
        </p:nvSpPr>
        <p:spPr>
          <a:xfrm rot="5400000">
            <a:off x="1830900" y="5618070"/>
            <a:ext cx="212400" cy="683280"/>
          </a:xfrm>
          <a:prstGeom prst="rect">
            <a:avLst/>
          </a:prstGeom>
          <a:solidFill>
            <a:srgbClr val="125356"/>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pic>
        <p:nvPicPr>
          <p:cNvPr id="46" name="Picture 10">
            <a:extLst>
              <a:ext uri="{FF2B5EF4-FFF2-40B4-BE49-F238E27FC236}">
                <a16:creationId xmlns:a16="http://schemas.microsoft.com/office/drawing/2014/main" id="{B7849CED-5300-4EA0-83C0-1BD1847AD48D}"/>
              </a:ext>
            </a:extLst>
          </p:cNvPr>
          <p:cNvPicPr/>
          <p:nvPr/>
        </p:nvPicPr>
        <p:blipFill>
          <a:blip r:embed="rId3"/>
          <a:stretch/>
        </p:blipFill>
        <p:spPr>
          <a:xfrm rot="10800000" flipH="1" flipV="1">
            <a:off x="10055916" y="4049"/>
            <a:ext cx="2136084" cy="2124000"/>
          </a:xfrm>
          <a:prstGeom prst="rect">
            <a:avLst/>
          </a:prstGeom>
          <a:ln w="0">
            <a:noFill/>
          </a:ln>
        </p:spPr>
      </p:pic>
      <p:sp>
        <p:nvSpPr>
          <p:cNvPr id="47" name="TextBox 17">
            <a:extLst>
              <a:ext uri="{FF2B5EF4-FFF2-40B4-BE49-F238E27FC236}">
                <a16:creationId xmlns:a16="http://schemas.microsoft.com/office/drawing/2014/main" id="{6988E5C9-3A2D-4DB8-A703-5ECD56FF7C8F}"/>
              </a:ext>
            </a:extLst>
          </p:cNvPr>
          <p:cNvSpPr/>
          <p:nvPr/>
        </p:nvSpPr>
        <p:spPr>
          <a:xfrm>
            <a:off x="5173320" y="1612981"/>
            <a:ext cx="184140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Increase profits</a:t>
            </a:r>
            <a:endParaRPr lang="en-US" sz="2200" spc="-1" dirty="0">
              <a:solidFill>
                <a:srgbClr val="000000"/>
              </a:solidFill>
              <a:latin typeface="Calibri"/>
            </a:endParaRPr>
          </a:p>
        </p:txBody>
      </p:sp>
      <p:pic>
        <p:nvPicPr>
          <p:cNvPr id="48" name="Picture 12">
            <a:extLst>
              <a:ext uri="{FF2B5EF4-FFF2-40B4-BE49-F238E27FC236}">
                <a16:creationId xmlns:a16="http://schemas.microsoft.com/office/drawing/2014/main" id="{BF7955BE-0896-44F9-8AA0-B19E1F8FD0FD}"/>
              </a:ext>
            </a:extLst>
          </p:cNvPr>
          <p:cNvPicPr/>
          <p:nvPr/>
        </p:nvPicPr>
        <p:blipFill>
          <a:blip r:embed="rId6"/>
          <a:stretch/>
        </p:blipFill>
        <p:spPr>
          <a:xfrm>
            <a:off x="9698160" y="651420"/>
            <a:ext cx="877680" cy="881280"/>
          </a:xfrm>
          <a:prstGeom prst="rect">
            <a:avLst/>
          </a:prstGeom>
          <a:ln w="0">
            <a:noFill/>
          </a:ln>
        </p:spPr>
      </p:pic>
      <p:sp>
        <p:nvSpPr>
          <p:cNvPr id="49" name="TextBox 36">
            <a:extLst>
              <a:ext uri="{FF2B5EF4-FFF2-40B4-BE49-F238E27FC236}">
                <a16:creationId xmlns:a16="http://schemas.microsoft.com/office/drawing/2014/main" id="{6D8F0C44-244F-4171-9C7D-1C33EE1EDC57}"/>
              </a:ext>
            </a:extLst>
          </p:cNvPr>
          <p:cNvSpPr/>
          <p:nvPr/>
        </p:nvSpPr>
        <p:spPr>
          <a:xfrm>
            <a:off x="8734800" y="1635841"/>
            <a:ext cx="2804400" cy="100497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Growing your business through recurring revenue </a:t>
            </a:r>
            <a:endParaRPr lang="en-US" sz="2200" spc="-1" dirty="0">
              <a:solidFill>
                <a:srgbClr val="000000"/>
              </a:solidFill>
              <a:latin typeface="Calibri"/>
            </a:endParaRPr>
          </a:p>
        </p:txBody>
      </p:sp>
      <p:sp>
        <p:nvSpPr>
          <p:cNvPr id="50" name="TextBox 40">
            <a:extLst>
              <a:ext uri="{FF2B5EF4-FFF2-40B4-BE49-F238E27FC236}">
                <a16:creationId xmlns:a16="http://schemas.microsoft.com/office/drawing/2014/main" id="{FC08BE49-F2B1-422D-A3FA-428E42F09C60}"/>
              </a:ext>
            </a:extLst>
          </p:cNvPr>
          <p:cNvSpPr/>
          <p:nvPr/>
        </p:nvSpPr>
        <p:spPr>
          <a:xfrm>
            <a:off x="9045480" y="5063401"/>
            <a:ext cx="221220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a:solidFill>
                  <a:srgbClr val="000000"/>
                </a:solidFill>
                <a:latin typeface="Arial"/>
              </a:rPr>
              <a:t>Customer loyalty</a:t>
            </a:r>
            <a:endParaRPr lang="en-US" sz="2200" spc="-1">
              <a:solidFill>
                <a:srgbClr val="000000"/>
              </a:solidFill>
              <a:latin typeface="Calibri"/>
            </a:endParaRPr>
          </a:p>
        </p:txBody>
      </p:sp>
      <p:pic>
        <p:nvPicPr>
          <p:cNvPr id="51" name="Picture 24">
            <a:extLst>
              <a:ext uri="{FF2B5EF4-FFF2-40B4-BE49-F238E27FC236}">
                <a16:creationId xmlns:a16="http://schemas.microsoft.com/office/drawing/2014/main" id="{8D469EAC-486A-4D28-AAA0-83A181F0AD96}"/>
              </a:ext>
            </a:extLst>
          </p:cNvPr>
          <p:cNvPicPr/>
          <p:nvPr/>
        </p:nvPicPr>
        <p:blipFill>
          <a:blip r:embed="rId7"/>
          <a:stretch/>
        </p:blipFill>
        <p:spPr>
          <a:xfrm>
            <a:off x="9842880" y="4296600"/>
            <a:ext cx="617040" cy="538200"/>
          </a:xfrm>
          <a:prstGeom prst="rect">
            <a:avLst/>
          </a:prstGeom>
          <a:ln w="0">
            <a:noFill/>
          </a:ln>
        </p:spPr>
      </p:pic>
      <p:pic>
        <p:nvPicPr>
          <p:cNvPr id="52" name="Picture 3">
            <a:extLst>
              <a:ext uri="{FF2B5EF4-FFF2-40B4-BE49-F238E27FC236}">
                <a16:creationId xmlns:a16="http://schemas.microsoft.com/office/drawing/2014/main" id="{007392AA-24E7-42A1-99F0-05143F64D740}"/>
              </a:ext>
            </a:extLst>
          </p:cNvPr>
          <p:cNvPicPr/>
          <p:nvPr/>
        </p:nvPicPr>
        <p:blipFill>
          <a:blip r:embed="rId8"/>
          <a:stretch/>
        </p:blipFill>
        <p:spPr>
          <a:xfrm rot="10800000">
            <a:off x="5715840" y="4187520"/>
            <a:ext cx="756720" cy="756720"/>
          </a:xfrm>
          <a:prstGeom prst="rect">
            <a:avLst/>
          </a:prstGeom>
          <a:ln w="0">
            <a:noFill/>
          </a:ln>
        </p:spPr>
      </p:pic>
      <p:pic>
        <p:nvPicPr>
          <p:cNvPr id="53" name="Graphic 43">
            <a:extLst>
              <a:ext uri="{FF2B5EF4-FFF2-40B4-BE49-F238E27FC236}">
                <a16:creationId xmlns:a16="http://schemas.microsoft.com/office/drawing/2014/main" id="{353CB62E-929B-4262-A035-94E09CD1A0F0}"/>
              </a:ext>
            </a:extLst>
          </p:cNvPr>
          <p:cNvPicPr/>
          <p:nvPr/>
        </p:nvPicPr>
        <p:blipFill>
          <a:blip r:embed="rId9"/>
          <a:stretch/>
        </p:blipFill>
        <p:spPr>
          <a:xfrm>
            <a:off x="5777040" y="732780"/>
            <a:ext cx="634320" cy="718560"/>
          </a:xfrm>
          <a:prstGeom prst="rect">
            <a:avLst/>
          </a:prstGeom>
          <a:ln w="0">
            <a:noFill/>
          </a:ln>
        </p:spPr>
      </p:pic>
      <p:sp>
        <p:nvSpPr>
          <p:cNvPr id="54" name="Straight Connector 12">
            <a:extLst>
              <a:ext uri="{FF2B5EF4-FFF2-40B4-BE49-F238E27FC236}">
                <a16:creationId xmlns:a16="http://schemas.microsoft.com/office/drawing/2014/main" id="{AFEA6DFE-6943-48BA-A86F-20CCAE5D70E4}"/>
              </a:ext>
            </a:extLst>
          </p:cNvPr>
          <p:cNvSpPr/>
          <p:nvPr/>
        </p:nvSpPr>
        <p:spPr>
          <a:xfrm flipH="1">
            <a:off x="5739240" y="275598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5" name="Straight Connector 15">
            <a:extLst>
              <a:ext uri="{FF2B5EF4-FFF2-40B4-BE49-F238E27FC236}">
                <a16:creationId xmlns:a16="http://schemas.microsoft.com/office/drawing/2014/main" id="{67FA0DA0-29AA-4D39-BAA3-BABC605B5E8E}"/>
              </a:ext>
            </a:extLst>
          </p:cNvPr>
          <p:cNvSpPr/>
          <p:nvPr/>
        </p:nvSpPr>
        <p:spPr>
          <a:xfrm flipH="1">
            <a:off x="9796800" y="2778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6" name="Straight Connector 18">
            <a:extLst>
              <a:ext uri="{FF2B5EF4-FFF2-40B4-BE49-F238E27FC236}">
                <a16:creationId xmlns:a16="http://schemas.microsoft.com/office/drawing/2014/main" id="{B29718C6-BDB7-4BAD-ABDA-D4F2904145B2}"/>
              </a:ext>
            </a:extLst>
          </p:cNvPr>
          <p:cNvSpPr/>
          <p:nvPr/>
        </p:nvSpPr>
        <p:spPr>
          <a:xfrm flipH="1">
            <a:off x="9796800" y="6207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7" name="Straight Connector 22">
            <a:extLst>
              <a:ext uri="{FF2B5EF4-FFF2-40B4-BE49-F238E27FC236}">
                <a16:creationId xmlns:a16="http://schemas.microsoft.com/office/drawing/2014/main" id="{49D703DD-C138-43F6-9B14-D6FF70D3DBA6}"/>
              </a:ext>
            </a:extLst>
          </p:cNvPr>
          <p:cNvSpPr/>
          <p:nvPr/>
        </p:nvSpPr>
        <p:spPr>
          <a:xfrm flipH="1">
            <a:off x="5739240" y="6207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8" name="TextBox 38">
            <a:extLst>
              <a:ext uri="{FF2B5EF4-FFF2-40B4-BE49-F238E27FC236}">
                <a16:creationId xmlns:a16="http://schemas.microsoft.com/office/drawing/2014/main" id="{8E9C420B-8BED-4D89-8290-443E84B7FC2D}"/>
              </a:ext>
            </a:extLst>
          </p:cNvPr>
          <p:cNvSpPr/>
          <p:nvPr/>
        </p:nvSpPr>
        <p:spPr>
          <a:xfrm>
            <a:off x="4582200" y="5063401"/>
            <a:ext cx="302364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Competitive advantage</a:t>
            </a:r>
            <a:endParaRPr lang="en-US" sz="2200" spc="-1" dirty="0">
              <a:solidFill>
                <a:srgbClr val="000000"/>
              </a:solidFill>
              <a:latin typeface="Calibri"/>
            </a:endParaRPr>
          </a:p>
        </p:txBody>
      </p:sp>
    </p:spTree>
    <p:extLst>
      <p:ext uri="{BB962C8B-B14F-4D97-AF65-F5344CB8AC3E}">
        <p14:creationId xmlns:p14="http://schemas.microsoft.com/office/powerpoint/2010/main" val="330989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additive="repl">
                                        <p:cTn id="7" dur="500"/>
                                        <p:tgtEl>
                                          <p:spTgt spid="53"/>
                                        </p:tgtEl>
                                      </p:cBhvr>
                                    </p:animEffect>
                                  </p:childTnLst>
                                </p:cTn>
                              </p:par>
                              <p:par>
                                <p:cTn id="8" presetID="42" presetClass="entr" fill="hold" nodeType="withEffect">
                                  <p:stCondLst>
                                    <p:cond delay="250"/>
                                  </p:stCondLst>
                                  <p:childTnLst>
                                    <p:set>
                                      <p:cBhvr>
                                        <p:cTn id="9" dur="1" fill="hold">
                                          <p:stCondLst>
                                            <p:cond delay="0"/>
                                          </p:stCondLst>
                                        </p:cTn>
                                        <p:tgtEl>
                                          <p:spTgt spid="47">
                                            <p:txEl>
                                              <p:pRg st="0" end="0"/>
                                            </p:txEl>
                                          </p:spTgt>
                                        </p:tgtEl>
                                        <p:attrNameLst>
                                          <p:attrName>style.visibility</p:attrName>
                                        </p:attrNameLst>
                                      </p:cBhvr>
                                      <p:to>
                                        <p:strVal val="visible"/>
                                      </p:to>
                                    </p:set>
                                    <p:animEffect transition="in" filter="fade">
                                      <p:cBhvr additive="repl">
                                        <p:cTn id="10" dur="500"/>
                                        <p:tgtEl>
                                          <p:spTgt spid="47">
                                            <p:txEl>
                                              <p:pRg st="0" end="0"/>
                                            </p:txEl>
                                          </p:spTgt>
                                        </p:tgtEl>
                                      </p:cBhvr>
                                    </p:animEffect>
                                    <p:anim calcmode="lin" valueType="num">
                                      <p:cBhvr additive="repl">
                                        <p:cTn id="1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repl">
                                        <p:cTn id="12" dur="500" fill="hold"/>
                                        <p:tgtEl>
                                          <p:spTgt spid="47">
                                            <p:txEl>
                                              <p:pRg st="0" end="0"/>
                                            </p:txEl>
                                          </p:spTgt>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barn(outVertical)">
                                      <p:cBhvr additive="repl">
                                        <p:cTn id="16" dur="500"/>
                                        <p:tgtEl>
                                          <p:spTgt spid="54"/>
                                        </p:tgtEl>
                                      </p:cBhvr>
                                    </p:animEffect>
                                  </p:childTnLst>
                                </p:cTn>
                              </p:par>
                            </p:childTnLst>
                          </p:cTn>
                        </p:par>
                        <p:par>
                          <p:cTn id="17" fill="hold">
                            <p:stCondLst>
                              <p:cond delay="1250"/>
                            </p:stCondLst>
                            <p:childTnLst>
                              <p:par>
                                <p:cTn id="18" presetID="10" presetClass="entr" fill="hold" nodeType="afterEffect">
                                  <p:stCondLst>
                                    <p:cond delay="250"/>
                                  </p:stCondLst>
                                  <p:childTnLst>
                                    <p:set>
                                      <p:cBhvr>
                                        <p:cTn id="19" dur="1" fill="hold">
                                          <p:stCondLst>
                                            <p:cond delay="0"/>
                                          </p:stCondLst>
                                        </p:cTn>
                                        <p:tgtEl>
                                          <p:spTgt spid="48"/>
                                        </p:tgtEl>
                                        <p:attrNameLst>
                                          <p:attrName>style.visibility</p:attrName>
                                        </p:attrNameLst>
                                      </p:cBhvr>
                                      <p:to>
                                        <p:strVal val="visible"/>
                                      </p:to>
                                    </p:set>
                                    <p:animEffect transition="in" filter="fade">
                                      <p:cBhvr additive="repl">
                                        <p:cTn id="20" dur="500"/>
                                        <p:tgtEl>
                                          <p:spTgt spid="48"/>
                                        </p:tgtEl>
                                      </p:cBhvr>
                                    </p:animEffect>
                                  </p:childTnLst>
                                </p:cTn>
                              </p:par>
                              <p:par>
                                <p:cTn id="21" presetID="42" presetClass="entr" fill="hold" nodeType="withEffect">
                                  <p:stCondLst>
                                    <p:cond delay="250"/>
                                  </p:stCondLst>
                                  <p:childTnLst>
                                    <p:set>
                                      <p:cBhvr>
                                        <p:cTn id="22" dur="1" fill="hold">
                                          <p:stCondLst>
                                            <p:cond delay="0"/>
                                          </p:stCondLst>
                                        </p:cTn>
                                        <p:tgtEl>
                                          <p:spTgt spid="49">
                                            <p:txEl>
                                              <p:pRg st="0" end="0"/>
                                            </p:txEl>
                                          </p:spTgt>
                                        </p:tgtEl>
                                        <p:attrNameLst>
                                          <p:attrName>style.visibility</p:attrName>
                                        </p:attrNameLst>
                                      </p:cBhvr>
                                      <p:to>
                                        <p:strVal val="visible"/>
                                      </p:to>
                                    </p:set>
                                    <p:animEffect transition="in" filter="fade">
                                      <p:cBhvr additive="repl">
                                        <p:cTn id="23" dur="500"/>
                                        <p:tgtEl>
                                          <p:spTgt spid="49">
                                            <p:txEl>
                                              <p:pRg st="0" end="0"/>
                                            </p:txEl>
                                          </p:spTgt>
                                        </p:tgtEl>
                                      </p:cBhvr>
                                    </p:animEffect>
                                    <p:anim calcmode="lin" valueType="num">
                                      <p:cBhvr additive="repl">
                                        <p:cTn id="24"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repl">
                                        <p:cTn id="25" dur="500" fill="hold"/>
                                        <p:tgtEl>
                                          <p:spTgt spid="49">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barn(outVertical)">
                                      <p:cBhvr additive="repl">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nodeType="click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additive="repl">
                                        <p:cTn id="34" dur="500"/>
                                        <p:tgtEl>
                                          <p:spTgt spid="52"/>
                                        </p:tgtEl>
                                      </p:cBhvr>
                                    </p:animEffect>
                                  </p:childTnLst>
                                </p:cTn>
                              </p:par>
                            </p:childTnLst>
                          </p:cTn>
                        </p:par>
                        <p:par>
                          <p:cTn id="35" fill="hold">
                            <p:stCondLst>
                              <p:cond delay="500"/>
                            </p:stCondLst>
                            <p:childTnLst>
                              <p:par>
                                <p:cTn id="36" presetID="16" presetClass="entr" presetSubtype="37"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barn(outVertical)">
                                      <p:cBhvr additive="repl">
                                        <p:cTn id="38" dur="500"/>
                                        <p:tgtEl>
                                          <p:spTgt spid="57"/>
                                        </p:tgtEl>
                                      </p:cBhvr>
                                    </p:animEffect>
                                  </p:childTnLst>
                                </p:cTn>
                              </p:par>
                              <p:par>
                                <p:cTn id="39" presetID="42" presetClass="entr" fill="hold" nodeType="withEffect">
                                  <p:stCondLst>
                                    <p:cond delay="0"/>
                                  </p:stCondLst>
                                  <p:childTnLst>
                                    <p:set>
                                      <p:cBhvr>
                                        <p:cTn id="40" dur="1" fill="hold">
                                          <p:stCondLst>
                                            <p:cond delay="0"/>
                                          </p:stCondLst>
                                        </p:cTn>
                                        <p:tgtEl>
                                          <p:spTgt spid="58">
                                            <p:txEl>
                                              <p:pRg st="0" end="0"/>
                                            </p:txEl>
                                          </p:spTgt>
                                        </p:tgtEl>
                                        <p:attrNameLst>
                                          <p:attrName>style.visibility</p:attrName>
                                        </p:attrNameLst>
                                      </p:cBhvr>
                                      <p:to>
                                        <p:strVal val="visible"/>
                                      </p:to>
                                    </p:set>
                                    <p:animEffect transition="in" filter="fade">
                                      <p:cBhvr additive="repl">
                                        <p:cTn id="41" dur="500"/>
                                        <p:tgtEl>
                                          <p:spTgt spid="58">
                                            <p:txEl>
                                              <p:pRg st="0" end="0"/>
                                            </p:txEl>
                                          </p:spTgt>
                                        </p:tgtEl>
                                      </p:cBhvr>
                                    </p:animEffect>
                                    <p:anim calcmode="lin" valueType="num">
                                      <p:cBhvr additive="repl">
                                        <p:cTn id="42"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repl">
                                        <p:cTn id="43" dur="500" fill="hold"/>
                                        <p:tgtEl>
                                          <p:spTgt spid="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fill="hold"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additive="repl">
                                        <p:cTn id="48" dur="500"/>
                                        <p:tgtEl>
                                          <p:spTgt spid="51"/>
                                        </p:tgtEl>
                                      </p:cBhvr>
                                    </p:animEffect>
                                  </p:childTnLst>
                                </p:cTn>
                              </p:par>
                              <p:par>
                                <p:cTn id="49" presetID="42" presetClass="entr" fill="hold" nodeType="withEffect">
                                  <p:stCondLst>
                                    <p:cond delay="250"/>
                                  </p:stCondLst>
                                  <p:childTnLst>
                                    <p:set>
                                      <p:cBhvr>
                                        <p:cTn id="50" dur="1" fill="hold">
                                          <p:stCondLst>
                                            <p:cond delay="0"/>
                                          </p:stCondLst>
                                        </p:cTn>
                                        <p:tgtEl>
                                          <p:spTgt spid="50">
                                            <p:txEl>
                                              <p:pRg st="0" end="0"/>
                                            </p:txEl>
                                          </p:spTgt>
                                        </p:tgtEl>
                                        <p:attrNameLst>
                                          <p:attrName>style.visibility</p:attrName>
                                        </p:attrNameLst>
                                      </p:cBhvr>
                                      <p:to>
                                        <p:strVal val="visible"/>
                                      </p:to>
                                    </p:set>
                                    <p:animEffect transition="in" filter="fade">
                                      <p:cBhvr additive="repl">
                                        <p:cTn id="51" dur="500"/>
                                        <p:tgtEl>
                                          <p:spTgt spid="50">
                                            <p:txEl>
                                              <p:pRg st="0" end="0"/>
                                            </p:txEl>
                                          </p:spTgt>
                                        </p:tgtEl>
                                      </p:cBhvr>
                                    </p:animEffect>
                                    <p:anim calcmode="lin" valueType="num">
                                      <p:cBhvr additive="repl">
                                        <p:cTn id="52"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repl">
                                        <p:cTn id="53" dur="500" fill="hold"/>
                                        <p:tgtEl>
                                          <p:spTgt spid="50">
                                            <p:txEl>
                                              <p:pRg st="0" end="0"/>
                                            </p:txEl>
                                          </p:spTgt>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6" presetClass="entr" presetSubtype="37"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barn(outVertical)">
                                      <p:cBhvr additive="repl">
                                        <p:cTn id="5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Graphic 2">
            <a:extLst>
              <a:ext uri="{FF2B5EF4-FFF2-40B4-BE49-F238E27FC236}">
                <a16:creationId xmlns:a16="http://schemas.microsoft.com/office/drawing/2014/main" id="{9A6913E4-61C6-44F7-9FA1-B7B1FE7687BD}"/>
              </a:ext>
            </a:extLst>
          </p:cNvPr>
          <p:cNvPicPr/>
          <p:nvPr/>
        </p:nvPicPr>
        <p:blipFill>
          <a:blip r:embed="rId3"/>
          <a:stretch/>
        </p:blipFill>
        <p:spPr>
          <a:xfrm rot="5400000">
            <a:off x="-94424" y="758880"/>
            <a:ext cx="988560" cy="105840"/>
          </a:xfrm>
          <a:prstGeom prst="rect">
            <a:avLst/>
          </a:prstGeom>
          <a:ln w="0">
            <a:noFill/>
          </a:ln>
        </p:spPr>
      </p:pic>
      <p:sp>
        <p:nvSpPr>
          <p:cNvPr id="31" name="Title 1">
            <a:extLst>
              <a:ext uri="{FF2B5EF4-FFF2-40B4-BE49-F238E27FC236}">
                <a16:creationId xmlns:a16="http://schemas.microsoft.com/office/drawing/2014/main" id="{3FCA157F-8086-4178-8BF9-B73489B41DD4}"/>
              </a:ext>
            </a:extLst>
          </p:cNvPr>
          <p:cNvSpPr txBox="1">
            <a:spLocks/>
          </p:cNvSpPr>
          <p:nvPr/>
        </p:nvSpPr>
        <p:spPr>
          <a:xfrm>
            <a:off x="488935" y="144306"/>
            <a:ext cx="12401697" cy="746279"/>
          </a:xfrm>
          <a:prstGeom prst="rect">
            <a:avLst/>
          </a:prstGeom>
        </p:spPr>
        <p:txBody>
          <a:bodyPr anchor="ctr" anchorCtr="0">
            <a:noAutofit/>
          </a:bodyPr>
          <a:lstStyle>
            <a:lvl1pPr algn="l" defTabSz="914400" rtl="0" eaLnBrk="1" latinLnBrk="0" hangingPunct="1">
              <a:lnSpc>
                <a:spcPct val="90000"/>
              </a:lnSpc>
              <a:spcBef>
                <a:spcPct val="0"/>
              </a:spcBef>
              <a:buNone/>
              <a:defRPr sz="3400" b="1" kern="1200" spc="0" baseline="0">
                <a:solidFill>
                  <a:srgbClr val="000000"/>
                </a:solidFill>
                <a:latin typeface="+mj-lt"/>
                <a:ea typeface="Inter" panose="020B0502030000000004" pitchFamily="34" charset="0"/>
                <a:cs typeface="+mj-cs"/>
              </a:defRPr>
            </a:lvl1pPr>
          </a:lstStyle>
          <a:p>
            <a:r>
              <a:rPr lang="en-US" sz="3200" dirty="0">
                <a:cs typeface="Arial Black" panose="020B0604020202020204" pitchFamily="34" charset="0"/>
              </a:rPr>
              <a:t>MSSP: Doing-it-Yourself is Not Easy</a:t>
            </a:r>
          </a:p>
        </p:txBody>
      </p:sp>
      <p:sp>
        <p:nvSpPr>
          <p:cNvPr id="3" name="Content Placeholder 3">
            <a:extLst>
              <a:ext uri="{FF2B5EF4-FFF2-40B4-BE49-F238E27FC236}">
                <a16:creationId xmlns:a16="http://schemas.microsoft.com/office/drawing/2014/main" id="{0F5EE9B1-F336-30FC-896D-20400B8A1B56}"/>
              </a:ext>
            </a:extLst>
          </p:cNvPr>
          <p:cNvSpPr txBox="1">
            <a:spLocks/>
          </p:cNvSpPr>
          <p:nvPr/>
        </p:nvSpPr>
        <p:spPr>
          <a:xfrm>
            <a:off x="538544" y="821776"/>
            <a:ext cx="10635215" cy="377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Managing Firewalls individually - without adequate MSSP management tools - is difficult</a:t>
            </a:r>
          </a:p>
        </p:txBody>
      </p:sp>
      <p:grpSp>
        <p:nvGrpSpPr>
          <p:cNvPr id="13" name="Group 12">
            <a:extLst>
              <a:ext uri="{FF2B5EF4-FFF2-40B4-BE49-F238E27FC236}">
                <a16:creationId xmlns:a16="http://schemas.microsoft.com/office/drawing/2014/main" id="{F7C95B5D-4A66-4588-93E7-ECC085F21EB7}"/>
              </a:ext>
            </a:extLst>
          </p:cNvPr>
          <p:cNvGrpSpPr/>
          <p:nvPr/>
        </p:nvGrpSpPr>
        <p:grpSpPr>
          <a:xfrm>
            <a:off x="871813" y="2662543"/>
            <a:ext cx="2206246" cy="1967907"/>
            <a:chOff x="871813" y="2662543"/>
            <a:chExt cx="2206246" cy="1967907"/>
          </a:xfrm>
        </p:grpSpPr>
        <p:sp>
          <p:nvSpPr>
            <p:cNvPr id="29" name="Rectangle 28">
              <a:extLst>
                <a:ext uri="{FF2B5EF4-FFF2-40B4-BE49-F238E27FC236}">
                  <a16:creationId xmlns:a16="http://schemas.microsoft.com/office/drawing/2014/main" id="{BAB25F56-E9A1-8F43-1F53-CB42F79C87E7}"/>
                </a:ext>
              </a:extLst>
            </p:cNvPr>
            <p:cNvSpPr/>
            <p:nvPr/>
          </p:nvSpPr>
          <p:spPr>
            <a:xfrm>
              <a:off x="871813" y="4270572"/>
              <a:ext cx="2206246" cy="35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300"/>
                </a:spcBef>
                <a:spcAft>
                  <a:spcPts val="0"/>
                </a:spcAft>
                <a:buClrTx/>
                <a:buSzTx/>
                <a:buFontTx/>
                <a:buNone/>
                <a:tabLst/>
                <a:defRPr/>
              </a:pPr>
              <a:r>
                <a:rPr lang="en-US" sz="2400" b="1" spc="-40" dirty="0">
                  <a:solidFill>
                    <a:schemeClr val="tx1"/>
                  </a:solidFill>
                  <a:latin typeface="Inter" panose="02000503000000020004" pitchFamily="2" charset="0"/>
                  <a:ea typeface="Inter" panose="02000503000000020004" pitchFamily="2" charset="0"/>
                </a:rPr>
                <a:t>Operational Complexity</a:t>
              </a:r>
              <a:endParaRPr kumimoji="0" lang="en-US" sz="2400" b="1" i="0" u="none" strike="noStrike" kern="1200" cap="none" spc="-40" normalizeH="0" baseline="0" noProof="0" dirty="0">
                <a:ln>
                  <a:noFill/>
                </a:ln>
                <a:solidFill>
                  <a:schemeClr val="tx1"/>
                </a:solidFill>
                <a:effectLst/>
                <a:uLnTx/>
                <a:uFillTx/>
                <a:latin typeface="Inter" panose="02000503000000020004" pitchFamily="2" charset="0"/>
                <a:ea typeface="Inter" panose="02000503000000020004" pitchFamily="2" charset="0"/>
              </a:endParaRPr>
            </a:p>
          </p:txBody>
        </p:sp>
        <p:grpSp>
          <p:nvGrpSpPr>
            <p:cNvPr id="7" name="Group 6">
              <a:extLst>
                <a:ext uri="{FF2B5EF4-FFF2-40B4-BE49-F238E27FC236}">
                  <a16:creationId xmlns:a16="http://schemas.microsoft.com/office/drawing/2014/main" id="{BFBFE363-2147-4C81-87DF-59841FB2ECCF}"/>
                </a:ext>
              </a:extLst>
            </p:cNvPr>
            <p:cNvGrpSpPr>
              <a:grpSpLocks noChangeAspect="1"/>
            </p:cNvGrpSpPr>
            <p:nvPr/>
          </p:nvGrpSpPr>
          <p:grpSpPr>
            <a:xfrm>
              <a:off x="1511434" y="2662543"/>
              <a:ext cx="1080000" cy="1080000"/>
              <a:chOff x="1795914" y="3036903"/>
              <a:chExt cx="746280" cy="746280"/>
            </a:xfrm>
          </p:grpSpPr>
          <p:sp>
            <p:nvSpPr>
              <p:cNvPr id="27" name="Oval 4">
                <a:extLst>
                  <a:ext uri="{FF2B5EF4-FFF2-40B4-BE49-F238E27FC236}">
                    <a16:creationId xmlns:a16="http://schemas.microsoft.com/office/drawing/2014/main" id="{9CE95ECE-1AD7-F1B5-519C-8428F60B478C}"/>
                  </a:ext>
                </a:extLst>
              </p:cNvPr>
              <p:cNvSpPr/>
              <p:nvPr/>
            </p:nvSpPr>
            <p:spPr>
              <a:xfrm>
                <a:off x="1795914" y="3036903"/>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26" name="Picture 25">
                <a:extLst>
                  <a:ext uri="{FF2B5EF4-FFF2-40B4-BE49-F238E27FC236}">
                    <a16:creationId xmlns:a16="http://schemas.microsoft.com/office/drawing/2014/main" id="{56FC5807-F3BE-4E4A-A497-4BDB7FD0FA6C}"/>
                  </a:ext>
                </a:extLst>
              </p:cNvPr>
              <p:cNvPicPr>
                <a:picLocks noChangeAspect="1"/>
              </p:cNvPicPr>
              <p:nvPr/>
            </p:nvPicPr>
            <p:blipFill>
              <a:blip r:embed="rId4">
                <a:clrChange>
                  <a:clrFrom>
                    <a:srgbClr val="FFFFFF"/>
                  </a:clrFrom>
                  <a:clrTo>
                    <a:srgbClr val="FFFFFF">
                      <a:alpha val="0"/>
                    </a:srgbClr>
                  </a:clrTo>
                </a:clrChange>
                <a:biLevel thresh="50000"/>
              </a:blip>
              <a:stretch>
                <a:fillRect/>
              </a:stretch>
            </p:blipFill>
            <p:spPr>
              <a:xfrm>
                <a:off x="1902476" y="3148935"/>
                <a:ext cx="521978" cy="515836"/>
              </a:xfrm>
              <a:prstGeom prst="rect">
                <a:avLst/>
              </a:prstGeom>
            </p:spPr>
          </p:pic>
        </p:grpSp>
      </p:grpSp>
      <p:grpSp>
        <p:nvGrpSpPr>
          <p:cNvPr id="14" name="Group 13">
            <a:extLst>
              <a:ext uri="{FF2B5EF4-FFF2-40B4-BE49-F238E27FC236}">
                <a16:creationId xmlns:a16="http://schemas.microsoft.com/office/drawing/2014/main" id="{6C01C10D-966B-41D6-A1F8-D964E682CCEB}"/>
              </a:ext>
            </a:extLst>
          </p:cNvPr>
          <p:cNvGrpSpPr/>
          <p:nvPr/>
        </p:nvGrpSpPr>
        <p:grpSpPr>
          <a:xfrm>
            <a:off x="3364659" y="2662543"/>
            <a:ext cx="3038261" cy="2274212"/>
            <a:chOff x="3364659" y="2662543"/>
            <a:chExt cx="3038261" cy="2274212"/>
          </a:xfrm>
        </p:grpSpPr>
        <p:sp>
          <p:nvSpPr>
            <p:cNvPr id="33" name="Rectangle 32">
              <a:extLst>
                <a:ext uri="{FF2B5EF4-FFF2-40B4-BE49-F238E27FC236}">
                  <a16:creationId xmlns:a16="http://schemas.microsoft.com/office/drawing/2014/main" id="{A23B21AB-63C9-EE61-8A66-015C4D5296A6}"/>
                </a:ext>
              </a:extLst>
            </p:cNvPr>
            <p:cNvSpPr/>
            <p:nvPr/>
          </p:nvSpPr>
          <p:spPr>
            <a:xfrm>
              <a:off x="3364659" y="3964267"/>
              <a:ext cx="3038261" cy="972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300"/>
                </a:spcBef>
                <a:spcAft>
                  <a:spcPts val="0"/>
                </a:spcAft>
                <a:buClrTx/>
                <a:buSzTx/>
                <a:buFontTx/>
                <a:buNone/>
                <a:tabLst/>
                <a:defRPr/>
              </a:pPr>
              <a:r>
                <a:rPr lang="en-US" sz="2400" b="1" spc="-40" dirty="0">
                  <a:solidFill>
                    <a:schemeClr val="tx1"/>
                  </a:solidFill>
                  <a:latin typeface="Inter" panose="02000503000000020004" pitchFamily="2" charset="0"/>
                  <a:ea typeface="Inter" panose="02000503000000020004" pitchFamily="2" charset="0"/>
                </a:rPr>
                <a:t>Lack of Scalability </a:t>
              </a:r>
              <a:br>
                <a:rPr lang="en-US" sz="2400" b="1" spc="-40" dirty="0">
                  <a:solidFill>
                    <a:schemeClr val="tx1"/>
                  </a:solidFill>
                  <a:latin typeface="Inter" panose="02000503000000020004" pitchFamily="2" charset="0"/>
                  <a:ea typeface="Inter" panose="02000503000000020004" pitchFamily="2" charset="0"/>
                </a:rPr>
              </a:br>
              <a:r>
                <a:rPr lang="en-US" sz="2400" b="1" spc="-40" dirty="0">
                  <a:solidFill>
                    <a:schemeClr val="tx1"/>
                  </a:solidFill>
                  <a:latin typeface="Inter" panose="02000503000000020004" pitchFamily="2" charset="0"/>
                  <a:ea typeface="Inter" panose="02000503000000020004" pitchFamily="2" charset="0"/>
                </a:rPr>
                <a:t>&amp; Flexibility</a:t>
              </a:r>
              <a:endParaRPr kumimoji="0" lang="en-US" sz="2400" b="1" i="0" u="none" strike="noStrike" kern="1200" cap="none" spc="-40" normalizeH="0" baseline="0" noProof="0" dirty="0">
                <a:ln>
                  <a:noFill/>
                </a:ln>
                <a:solidFill>
                  <a:schemeClr val="tx1"/>
                </a:solidFill>
                <a:effectLst/>
                <a:uLnTx/>
                <a:uFillTx/>
                <a:latin typeface="Inter" panose="02000503000000020004" pitchFamily="2" charset="0"/>
                <a:ea typeface="Inter" panose="02000503000000020004" pitchFamily="2" charset="0"/>
              </a:endParaRPr>
            </a:p>
          </p:txBody>
        </p:sp>
        <p:grpSp>
          <p:nvGrpSpPr>
            <p:cNvPr id="10" name="Group 9">
              <a:extLst>
                <a:ext uri="{FF2B5EF4-FFF2-40B4-BE49-F238E27FC236}">
                  <a16:creationId xmlns:a16="http://schemas.microsoft.com/office/drawing/2014/main" id="{77B54458-53A8-4632-8008-13EE57C7734E}"/>
                </a:ext>
              </a:extLst>
            </p:cNvPr>
            <p:cNvGrpSpPr>
              <a:grpSpLocks noChangeAspect="1"/>
            </p:cNvGrpSpPr>
            <p:nvPr/>
          </p:nvGrpSpPr>
          <p:grpSpPr>
            <a:xfrm>
              <a:off x="4328739" y="2662543"/>
              <a:ext cx="1080000" cy="1080000"/>
              <a:chOff x="4481957" y="3036903"/>
              <a:chExt cx="746280" cy="746280"/>
            </a:xfrm>
          </p:grpSpPr>
          <p:sp>
            <p:nvSpPr>
              <p:cNvPr id="32" name="Oval 4">
                <a:extLst>
                  <a:ext uri="{FF2B5EF4-FFF2-40B4-BE49-F238E27FC236}">
                    <a16:creationId xmlns:a16="http://schemas.microsoft.com/office/drawing/2014/main" id="{F87AFB30-B962-45B7-F894-64D178D04A20}"/>
                  </a:ext>
                </a:extLst>
              </p:cNvPr>
              <p:cNvSpPr/>
              <p:nvPr/>
            </p:nvSpPr>
            <p:spPr>
              <a:xfrm>
                <a:off x="4481957" y="3036903"/>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sp>
            <p:nvSpPr>
              <p:cNvPr id="28" name="Freeform 217">
                <a:extLst>
                  <a:ext uri="{FF2B5EF4-FFF2-40B4-BE49-F238E27FC236}">
                    <a16:creationId xmlns:a16="http://schemas.microsoft.com/office/drawing/2014/main" id="{1A7FADA8-2D0F-438D-B128-DB7834448444}"/>
                  </a:ext>
                </a:extLst>
              </p:cNvPr>
              <p:cNvSpPr>
                <a:spLocks noEditPoints="1"/>
              </p:cNvSpPr>
              <p:nvPr/>
            </p:nvSpPr>
            <p:spPr bwMode="auto">
              <a:xfrm>
                <a:off x="4685067" y="3261360"/>
                <a:ext cx="414580" cy="332096"/>
              </a:xfrm>
              <a:custGeom>
                <a:avLst/>
                <a:gdLst>
                  <a:gd name="T0" fmla="*/ 911908846 w 78"/>
                  <a:gd name="T1" fmla="*/ 689827597 h 58"/>
                  <a:gd name="T2" fmla="*/ 0 w 78"/>
                  <a:gd name="T3" fmla="*/ 689827597 h 58"/>
                  <a:gd name="T4" fmla="*/ 0 w 78"/>
                  <a:gd name="T5" fmla="*/ 0 h 58"/>
                  <a:gd name="T6" fmla="*/ 58455169 w 78"/>
                  <a:gd name="T7" fmla="*/ 0 h 58"/>
                  <a:gd name="T8" fmla="*/ 58455169 w 78"/>
                  <a:gd name="T9" fmla="*/ 630358095 h 58"/>
                  <a:gd name="T10" fmla="*/ 911908846 w 78"/>
                  <a:gd name="T11" fmla="*/ 630358095 h 58"/>
                  <a:gd name="T12" fmla="*/ 911908846 w 78"/>
                  <a:gd name="T13" fmla="*/ 689827597 h 58"/>
                  <a:gd name="T14" fmla="*/ 853453677 w 78"/>
                  <a:gd name="T15" fmla="*/ 261660290 h 58"/>
                  <a:gd name="T16" fmla="*/ 830069558 w 78"/>
                  <a:gd name="T17" fmla="*/ 273551431 h 58"/>
                  <a:gd name="T18" fmla="*/ 771614388 w 78"/>
                  <a:gd name="T19" fmla="*/ 214085378 h 58"/>
                  <a:gd name="T20" fmla="*/ 491028892 w 78"/>
                  <a:gd name="T21" fmla="*/ 499531399 h 58"/>
                  <a:gd name="T22" fmla="*/ 467644773 w 78"/>
                  <a:gd name="T23" fmla="*/ 499531399 h 58"/>
                  <a:gd name="T24" fmla="*/ 362424785 w 78"/>
                  <a:gd name="T25" fmla="*/ 404381576 h 58"/>
                  <a:gd name="T26" fmla="*/ 187059277 w 78"/>
                  <a:gd name="T27" fmla="*/ 582786632 h 58"/>
                  <a:gd name="T28" fmla="*/ 93529638 w 78"/>
                  <a:gd name="T29" fmla="*/ 499531399 h 58"/>
                  <a:gd name="T30" fmla="*/ 350734435 w 78"/>
                  <a:gd name="T31" fmla="*/ 237871109 h 58"/>
                  <a:gd name="T32" fmla="*/ 374115135 w 78"/>
                  <a:gd name="T33" fmla="*/ 237871109 h 58"/>
                  <a:gd name="T34" fmla="*/ 479335123 w 78"/>
                  <a:gd name="T35" fmla="*/ 344915523 h 58"/>
                  <a:gd name="T36" fmla="*/ 689778519 w 78"/>
                  <a:gd name="T37" fmla="*/ 130830145 h 58"/>
                  <a:gd name="T38" fmla="*/ 631319931 w 78"/>
                  <a:gd name="T39" fmla="*/ 71360643 h 58"/>
                  <a:gd name="T40" fmla="*/ 643013700 w 78"/>
                  <a:gd name="T41" fmla="*/ 47574912 h 58"/>
                  <a:gd name="T42" fmla="*/ 830069558 w 78"/>
                  <a:gd name="T43" fmla="*/ 47574912 h 58"/>
                  <a:gd name="T44" fmla="*/ 853453677 w 78"/>
                  <a:gd name="T45" fmla="*/ 71360643 h 58"/>
                  <a:gd name="T46" fmla="*/ 853453677 w 78"/>
                  <a:gd name="T47" fmla="*/ 261660290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tx1"/>
              </a:solidFill>
              <a:ln>
                <a:noFill/>
              </a:ln>
            </p:spPr>
            <p:txBody>
              <a:bodyPr/>
              <a:lstStyle/>
              <a:p>
                <a:endParaRPr lang="en-GB"/>
              </a:p>
            </p:txBody>
          </p:sp>
        </p:grpSp>
      </p:grpSp>
      <p:grpSp>
        <p:nvGrpSpPr>
          <p:cNvPr id="15" name="Group 14">
            <a:extLst>
              <a:ext uri="{FF2B5EF4-FFF2-40B4-BE49-F238E27FC236}">
                <a16:creationId xmlns:a16="http://schemas.microsoft.com/office/drawing/2014/main" id="{49FF1727-6B47-4658-B847-F317B1FB5693}"/>
              </a:ext>
            </a:extLst>
          </p:cNvPr>
          <p:cNvGrpSpPr/>
          <p:nvPr/>
        </p:nvGrpSpPr>
        <p:grpSpPr>
          <a:xfrm>
            <a:off x="6354239" y="2662543"/>
            <a:ext cx="2863481" cy="2228242"/>
            <a:chOff x="6354239" y="2662543"/>
            <a:chExt cx="2863481" cy="2228242"/>
          </a:xfrm>
        </p:grpSpPr>
        <p:sp>
          <p:nvSpPr>
            <p:cNvPr id="35" name="Rectangle 34">
              <a:extLst>
                <a:ext uri="{FF2B5EF4-FFF2-40B4-BE49-F238E27FC236}">
                  <a16:creationId xmlns:a16="http://schemas.microsoft.com/office/drawing/2014/main" id="{7AA53052-7005-54C5-2DEF-62F70D98C392}"/>
                </a:ext>
              </a:extLst>
            </p:cNvPr>
            <p:cNvSpPr/>
            <p:nvPr/>
          </p:nvSpPr>
          <p:spPr>
            <a:xfrm>
              <a:off x="6354239" y="4010237"/>
              <a:ext cx="2863481" cy="880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300"/>
                </a:spcBef>
                <a:spcAft>
                  <a:spcPts val="0"/>
                </a:spcAft>
                <a:buClrTx/>
                <a:buSzTx/>
                <a:buFontTx/>
                <a:buNone/>
                <a:tabLst/>
                <a:defRPr/>
              </a:pPr>
              <a:r>
                <a:rPr lang="en-US" sz="2400" b="1" spc="-40" dirty="0">
                  <a:solidFill>
                    <a:schemeClr val="tx1"/>
                  </a:solidFill>
                  <a:latin typeface="Inter" panose="02000503000000020004" pitchFamily="2" charset="0"/>
                  <a:ea typeface="Inter" panose="02000503000000020004" pitchFamily="2" charset="0"/>
                </a:rPr>
                <a:t>Time </a:t>
              </a:r>
              <a:br>
                <a:rPr lang="en-US" sz="2400" b="1" spc="-40" dirty="0">
                  <a:solidFill>
                    <a:schemeClr val="tx1"/>
                  </a:solidFill>
                  <a:latin typeface="Inter" panose="02000503000000020004" pitchFamily="2" charset="0"/>
                  <a:ea typeface="Inter" panose="02000503000000020004" pitchFamily="2" charset="0"/>
                </a:rPr>
              </a:br>
              <a:r>
                <a:rPr lang="en-US" sz="2400" b="1" spc="-40" dirty="0">
                  <a:solidFill>
                    <a:schemeClr val="tx1"/>
                  </a:solidFill>
                  <a:latin typeface="Inter" panose="02000503000000020004" pitchFamily="2" charset="0"/>
                  <a:ea typeface="Inter" panose="02000503000000020004" pitchFamily="2" charset="0"/>
                </a:rPr>
                <a:t>&amp; Resources</a:t>
              </a:r>
              <a:endParaRPr kumimoji="0" lang="en-US" sz="2400" b="1" i="0" u="none" strike="noStrike" kern="1200" cap="none" spc="-40" normalizeH="0" baseline="0" noProof="0" dirty="0">
                <a:ln>
                  <a:noFill/>
                </a:ln>
                <a:solidFill>
                  <a:schemeClr val="tx1"/>
                </a:solidFill>
                <a:effectLst/>
                <a:uLnTx/>
                <a:uFillTx/>
                <a:latin typeface="Inter" panose="02000503000000020004" pitchFamily="2" charset="0"/>
                <a:ea typeface="Inter" panose="02000503000000020004" pitchFamily="2" charset="0"/>
              </a:endParaRPr>
            </a:p>
          </p:txBody>
        </p:sp>
        <p:grpSp>
          <p:nvGrpSpPr>
            <p:cNvPr id="11" name="Group 10">
              <a:extLst>
                <a:ext uri="{FF2B5EF4-FFF2-40B4-BE49-F238E27FC236}">
                  <a16:creationId xmlns:a16="http://schemas.microsoft.com/office/drawing/2014/main" id="{81CF0703-A7E1-4DE7-8A94-163B227DFC1E}"/>
                </a:ext>
              </a:extLst>
            </p:cNvPr>
            <p:cNvGrpSpPr>
              <a:grpSpLocks noChangeAspect="1"/>
            </p:cNvGrpSpPr>
            <p:nvPr/>
          </p:nvGrpSpPr>
          <p:grpSpPr>
            <a:xfrm>
              <a:off x="7227324" y="2662543"/>
              <a:ext cx="1080000" cy="1080000"/>
              <a:chOff x="7306060" y="3036903"/>
              <a:chExt cx="746280" cy="746280"/>
            </a:xfrm>
          </p:grpSpPr>
          <p:sp>
            <p:nvSpPr>
              <p:cNvPr id="34" name="Oval 4">
                <a:extLst>
                  <a:ext uri="{FF2B5EF4-FFF2-40B4-BE49-F238E27FC236}">
                    <a16:creationId xmlns:a16="http://schemas.microsoft.com/office/drawing/2014/main" id="{76E2F833-9B44-263B-284D-60760C2D8846}"/>
                  </a:ext>
                </a:extLst>
              </p:cNvPr>
              <p:cNvSpPr/>
              <p:nvPr/>
            </p:nvSpPr>
            <p:spPr>
              <a:xfrm>
                <a:off x="7306060" y="3036903"/>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30" name="Picture 26">
                <a:extLst>
                  <a:ext uri="{FF2B5EF4-FFF2-40B4-BE49-F238E27FC236}">
                    <a16:creationId xmlns:a16="http://schemas.microsoft.com/office/drawing/2014/main" id="{727A66FE-D5D2-47E5-9CC0-C1A71E19BDA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416799" y="3138775"/>
                <a:ext cx="528229" cy="528229"/>
              </a:xfrm>
              <a:prstGeom prst="rect">
                <a:avLst/>
              </a:prstGeom>
            </p:spPr>
          </p:pic>
        </p:grpSp>
      </p:grpSp>
      <p:grpSp>
        <p:nvGrpSpPr>
          <p:cNvPr id="16" name="Group 15">
            <a:extLst>
              <a:ext uri="{FF2B5EF4-FFF2-40B4-BE49-F238E27FC236}">
                <a16:creationId xmlns:a16="http://schemas.microsoft.com/office/drawing/2014/main" id="{4CC26970-ED04-4029-89D1-A0DA1566B981}"/>
              </a:ext>
            </a:extLst>
          </p:cNvPr>
          <p:cNvGrpSpPr/>
          <p:nvPr/>
        </p:nvGrpSpPr>
        <p:grpSpPr>
          <a:xfrm>
            <a:off x="9410761" y="2662543"/>
            <a:ext cx="1834119" cy="1967907"/>
            <a:chOff x="9410761" y="2662543"/>
            <a:chExt cx="1834119" cy="1967907"/>
          </a:xfrm>
        </p:grpSpPr>
        <p:sp>
          <p:nvSpPr>
            <p:cNvPr id="46" name="Rectangle 45">
              <a:extLst>
                <a:ext uri="{FF2B5EF4-FFF2-40B4-BE49-F238E27FC236}">
                  <a16:creationId xmlns:a16="http://schemas.microsoft.com/office/drawing/2014/main" id="{65070DAF-B1EF-CEE0-CCE6-7D28E3F24884}"/>
                </a:ext>
              </a:extLst>
            </p:cNvPr>
            <p:cNvSpPr/>
            <p:nvPr/>
          </p:nvSpPr>
          <p:spPr>
            <a:xfrm>
              <a:off x="9410761" y="4270572"/>
              <a:ext cx="1834119" cy="35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300"/>
                </a:spcBef>
                <a:spcAft>
                  <a:spcPts val="0"/>
                </a:spcAft>
                <a:buClrTx/>
                <a:buSzTx/>
                <a:buFontTx/>
                <a:buNone/>
                <a:tabLst/>
                <a:defRPr/>
              </a:pPr>
              <a:r>
                <a:rPr lang="en-US" sz="2400" b="1" spc="-40" dirty="0">
                  <a:solidFill>
                    <a:schemeClr val="tx1"/>
                  </a:solidFill>
                  <a:latin typeface="Inter" panose="02000503000000020004" pitchFamily="2" charset="0"/>
                  <a:ea typeface="Inter" panose="02000503000000020004" pitchFamily="2" charset="0"/>
                </a:rPr>
                <a:t>Costs</a:t>
              </a:r>
              <a:endParaRPr kumimoji="0" lang="en-US" sz="2400" b="1" i="0" u="none" strike="noStrike" kern="1200" cap="none" spc="-40" normalizeH="0" baseline="0" noProof="0" dirty="0">
                <a:ln>
                  <a:noFill/>
                </a:ln>
                <a:solidFill>
                  <a:schemeClr val="tx1"/>
                </a:solidFill>
                <a:effectLst/>
                <a:uLnTx/>
                <a:uFillTx/>
                <a:latin typeface="Inter" panose="02000503000000020004" pitchFamily="2" charset="0"/>
                <a:ea typeface="Inter" panose="02000503000000020004" pitchFamily="2" charset="0"/>
              </a:endParaRPr>
            </a:p>
          </p:txBody>
        </p:sp>
        <p:grpSp>
          <p:nvGrpSpPr>
            <p:cNvPr id="12" name="Group 11">
              <a:extLst>
                <a:ext uri="{FF2B5EF4-FFF2-40B4-BE49-F238E27FC236}">
                  <a16:creationId xmlns:a16="http://schemas.microsoft.com/office/drawing/2014/main" id="{F7853A12-D933-4905-8CC0-68C2CA1E2FFD}"/>
                </a:ext>
              </a:extLst>
            </p:cNvPr>
            <p:cNvGrpSpPr>
              <a:grpSpLocks noChangeAspect="1"/>
            </p:cNvGrpSpPr>
            <p:nvPr/>
          </p:nvGrpSpPr>
          <p:grpSpPr>
            <a:xfrm>
              <a:off x="9780470" y="2662543"/>
              <a:ext cx="1094701" cy="1080000"/>
              <a:chOff x="9883561" y="3036903"/>
              <a:chExt cx="756439" cy="746280"/>
            </a:xfrm>
          </p:grpSpPr>
          <p:sp>
            <p:nvSpPr>
              <p:cNvPr id="44" name="Oval 4">
                <a:extLst>
                  <a:ext uri="{FF2B5EF4-FFF2-40B4-BE49-F238E27FC236}">
                    <a16:creationId xmlns:a16="http://schemas.microsoft.com/office/drawing/2014/main" id="{2427FD90-BE47-8A94-D9FC-FF6DE04F5E6E}"/>
                  </a:ext>
                </a:extLst>
              </p:cNvPr>
              <p:cNvSpPr/>
              <p:nvPr/>
            </p:nvSpPr>
            <p:spPr>
              <a:xfrm>
                <a:off x="9883561" y="3036903"/>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42" name="Picture 53">
                <a:extLst>
                  <a:ext uri="{FF2B5EF4-FFF2-40B4-BE49-F238E27FC236}">
                    <a16:creationId xmlns:a16="http://schemas.microsoft.com/office/drawing/2014/main" id="{323A4F37-8EE3-4A5A-A76A-0AA250FBC0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66959" y="3076707"/>
                <a:ext cx="673041" cy="673041"/>
              </a:xfrm>
              <a:prstGeom prst="rect">
                <a:avLst/>
              </a:prstGeom>
            </p:spPr>
          </p:pic>
        </p:grpSp>
      </p:grpSp>
    </p:spTree>
    <p:extLst>
      <p:ext uri="{BB962C8B-B14F-4D97-AF65-F5344CB8AC3E}">
        <p14:creationId xmlns:p14="http://schemas.microsoft.com/office/powerpoint/2010/main" val="217028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CBAD-076F-0B8E-5C15-714A63E39702}"/>
              </a:ext>
            </a:extLst>
          </p:cNvPr>
          <p:cNvSpPr>
            <a:spLocks noGrp="1"/>
          </p:cNvSpPr>
          <p:nvPr>
            <p:ph type="ctrTitle"/>
          </p:nvPr>
        </p:nvSpPr>
        <p:spPr/>
        <p:txBody>
          <a:bodyPr/>
          <a:lstStyle/>
          <a:p>
            <a:r>
              <a:rPr lang="en-GB" sz="4000" dirty="0"/>
              <a:t>Fortinet makes MSSP Easy!</a:t>
            </a:r>
          </a:p>
        </p:txBody>
      </p:sp>
      <p:sp>
        <p:nvSpPr>
          <p:cNvPr id="3" name="Subtitle 2">
            <a:extLst>
              <a:ext uri="{FF2B5EF4-FFF2-40B4-BE49-F238E27FC236}">
                <a16:creationId xmlns:a16="http://schemas.microsoft.com/office/drawing/2014/main" id="{87938C0B-842E-E72D-19EC-F4381B9DD9A2}"/>
              </a:ext>
            </a:extLst>
          </p:cNvPr>
          <p:cNvSpPr>
            <a:spLocks noGrp="1"/>
          </p:cNvSpPr>
          <p:nvPr>
            <p:ph type="subTitle" idx="1"/>
          </p:nvPr>
        </p:nvSpPr>
        <p:spPr/>
        <p:txBody>
          <a:bodyPr/>
          <a:lstStyle/>
          <a:p>
            <a:r>
              <a:rPr lang="en-GB" dirty="0"/>
              <a:t>Setup your MSSP services quickly with Fortinet</a:t>
            </a:r>
          </a:p>
        </p:txBody>
      </p:sp>
    </p:spTree>
    <p:extLst>
      <p:ext uri="{BB962C8B-B14F-4D97-AF65-F5344CB8AC3E}">
        <p14:creationId xmlns:p14="http://schemas.microsoft.com/office/powerpoint/2010/main" val="100302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3"/>
          <a:srcRect/>
          <a:stretch/>
        </p:blipFill>
        <p:spPr>
          <a:xfrm>
            <a:off x="4361598" y="5610760"/>
            <a:ext cx="1676191" cy="25397"/>
          </a:xfrm>
          <a:prstGeom prst="rect">
            <a:avLst/>
          </a:prstGeom>
        </p:spPr>
      </p:pic>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4"/>
          <a:srcRect/>
          <a:stretch/>
        </p:blipFill>
        <p:spPr>
          <a:xfrm>
            <a:off x="4156138" y="4373332"/>
            <a:ext cx="1879365" cy="1161905"/>
          </a:xfrm>
          <a:prstGeom prst="rect">
            <a:avLst/>
          </a:prstGeom>
        </p:spPr>
      </p:pic>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5"/>
          <a:srcRect/>
          <a:stretch/>
        </p:blipFill>
        <p:spPr>
          <a:xfrm>
            <a:off x="3984709" y="3160837"/>
            <a:ext cx="2050794" cy="2234921"/>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3"/>
          <a:srcRect/>
          <a:stretch/>
        </p:blipFill>
        <p:spPr>
          <a:xfrm>
            <a:off x="4361598" y="1956831"/>
            <a:ext cx="1676191" cy="25397"/>
          </a:xfrm>
          <a:prstGeom prst="rect">
            <a:avLst/>
          </a:prstGeom>
        </p:spPr>
      </p:pic>
      <p:pic>
        <p:nvPicPr>
          <p:cNvPr id="20" name="Picture 19">
            <a:extLst>
              <a:ext uri="{FF2B5EF4-FFF2-40B4-BE49-F238E27FC236}">
                <a16:creationId xmlns:a16="http://schemas.microsoft.com/office/drawing/2014/main" id="{AD382480-61B3-9DAA-A7B8-C97C76659057}"/>
              </a:ext>
            </a:extLst>
          </p:cNvPr>
          <p:cNvPicPr>
            <a:picLocks noChangeAspect="1"/>
          </p:cNvPicPr>
          <p:nvPr/>
        </p:nvPicPr>
        <p:blipFill>
          <a:blip r:embed="rId6"/>
          <a:srcRect/>
          <a:stretch/>
        </p:blipFill>
        <p:spPr>
          <a:xfrm>
            <a:off x="1231789" y="2215937"/>
            <a:ext cx="1822222" cy="1555556"/>
          </a:xfrm>
          <a:prstGeom prst="rect">
            <a:avLst/>
          </a:prstGeom>
        </p:spPr>
      </p:pic>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7"/>
          <a:srcRect/>
          <a:stretch/>
        </p:blipFill>
        <p:spPr>
          <a:xfrm>
            <a:off x="1231789" y="3859715"/>
            <a:ext cx="1930159" cy="1619048"/>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8"/>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9"/>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0"/>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11"/>
          <a:srcRect/>
          <a:stretch/>
        </p:blipFill>
        <p:spPr>
          <a:xfrm>
            <a:off x="5774297" y="4142255"/>
            <a:ext cx="526984" cy="526984"/>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12"/>
          <a:srcRect/>
          <a:stretch/>
        </p:blipFill>
        <p:spPr>
          <a:xfrm>
            <a:off x="5774297" y="2931260"/>
            <a:ext cx="526984" cy="526984"/>
          </a:xfrm>
          <a:prstGeom prst="rect">
            <a:avLst/>
          </a:prstGeom>
        </p:spPr>
      </p:pic>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13"/>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1"/>
          <a:srcRect/>
          <a:stretch/>
        </p:blipFill>
        <p:spPr>
          <a:xfrm>
            <a:off x="5774297" y="5373896"/>
            <a:ext cx="526984" cy="526984"/>
          </a:xfrm>
          <a:prstGeom prst="rect">
            <a:avLst/>
          </a:prstGeom>
        </p:spPr>
      </p:pic>
      <p:sp>
        <p:nvSpPr>
          <p:cNvPr id="10" name="Title 2">
            <a:extLst>
              <a:ext uri="{FF2B5EF4-FFF2-40B4-BE49-F238E27FC236}">
                <a16:creationId xmlns:a16="http://schemas.microsoft.com/office/drawing/2014/main" id="{657954F2-C9E6-8C46-DA36-BB8004083375}"/>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33" name="Straight Connector 32">
            <a:extLst>
              <a:ext uri="{FF2B5EF4-FFF2-40B4-BE49-F238E27FC236}">
                <a16:creationId xmlns:a16="http://schemas.microsoft.com/office/drawing/2014/main" id="{64DC8D5B-4A9F-D8E6-557B-D2E88E93D1F8}"/>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itle 2">
            <a:extLst>
              <a:ext uri="{FF2B5EF4-FFF2-40B4-BE49-F238E27FC236}">
                <a16:creationId xmlns:a16="http://schemas.microsoft.com/office/drawing/2014/main" id="{ECB62824-EE25-2DA4-3100-AFDD1EA62E86}"/>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Use FortiGate Cloud Management Platform</a:t>
            </a:r>
            <a:endParaRPr lang="en-US" sz="1200" b="0" kern="100" spc="-40" dirty="0">
              <a:solidFill>
                <a:schemeClr val="tx1"/>
              </a:solidFill>
              <a:ea typeface="+mn-ea"/>
              <a:cs typeface="+mn-cs"/>
            </a:endParaRPr>
          </a:p>
        </p:txBody>
      </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4"/>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5"/>
          <a:stretch>
            <a:fillRect/>
          </a:stretch>
        </p:blipFill>
        <p:spPr>
          <a:xfrm>
            <a:off x="342900" y="3458244"/>
            <a:ext cx="1777778" cy="1625397"/>
          </a:xfrm>
          <a:prstGeom prst="rect">
            <a:avLst/>
          </a:prstGeom>
        </p:spPr>
      </p:pic>
    </p:spTree>
    <p:extLst>
      <p:ext uri="{BB962C8B-B14F-4D97-AF65-F5344CB8AC3E}">
        <p14:creationId xmlns:p14="http://schemas.microsoft.com/office/powerpoint/2010/main" val="301343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330"/>
                                        <p:tgtEl>
                                          <p:spTgt spid="19"/>
                                        </p:tgtEl>
                                      </p:cBhvr>
                                    </p:animEffect>
                                  </p:childTnLst>
                                </p:cTn>
                              </p:par>
                            </p:childTnLst>
                          </p:cTn>
                        </p:par>
                        <p:par>
                          <p:cTn id="12" fill="hold">
                            <p:stCondLst>
                              <p:cond delay="83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33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53" presetClass="entr" presetSubtype="16"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13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263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330"/>
                                        <p:tgtEl>
                                          <p:spTgt spid="6"/>
                                        </p:tgtEl>
                                      </p:cBhvr>
                                    </p:animEffect>
                                  </p:childTnLst>
                                </p:cTn>
                              </p:par>
                            </p:childTnLst>
                          </p:cTn>
                        </p:par>
                        <p:par>
                          <p:cTn id="35" fill="hold">
                            <p:stCondLst>
                              <p:cond delay="296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3460"/>
                            </p:stCondLst>
                            <p:childTnLst>
                              <p:par>
                                <p:cTn id="42" presetID="16" presetClass="entr" presetSubtype="37"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outVertical)">
                                      <p:cBhvr>
                                        <p:cTn id="44" dur="500"/>
                                        <p:tgtEl>
                                          <p:spTgt spid="11"/>
                                        </p:tgtEl>
                                      </p:cBhvr>
                                    </p:animEffect>
                                  </p:childTnLst>
                                </p:cTn>
                              </p:par>
                            </p:childTnLst>
                          </p:cTn>
                        </p:par>
                        <p:par>
                          <p:cTn id="45" fill="hold">
                            <p:stCondLst>
                              <p:cond delay="3960"/>
                            </p:stCondLst>
                            <p:childTnLst>
                              <p:par>
                                <p:cTn id="46" presetID="22" presetClass="entr" presetSubtype="8"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par>
                                <p:cTn id="49" presetID="53" presetClass="entr" presetSubtype="16" fill="hold" nodeType="withEffect">
                                  <p:stCondLst>
                                    <p:cond delay="30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476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750"/>
                                        <p:tgtEl>
                                          <p:spTgt spid="10"/>
                                        </p:tgtEl>
                                      </p:cBhvr>
                                    </p:animEffect>
                                  </p:childTnLst>
                                </p:cTn>
                              </p:par>
                            </p:childTnLst>
                          </p:cTn>
                        </p:par>
                        <p:par>
                          <p:cTn id="58" fill="hold">
                            <p:stCondLst>
                              <p:cond delay="5510"/>
                            </p:stCondLst>
                            <p:childTnLst>
                              <p:par>
                                <p:cTn id="59" presetID="22" presetClass="entr" presetSubtype="8"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330"/>
                                        <p:tgtEl>
                                          <p:spTgt spid="33"/>
                                        </p:tgtEl>
                                      </p:cBhvr>
                                    </p:animEffect>
                                  </p:childTnLst>
                                </p:cTn>
                              </p:par>
                            </p:childTnLst>
                          </p:cTn>
                        </p:par>
                        <p:par>
                          <p:cTn id="62" fill="hold">
                            <p:stCondLst>
                              <p:cond delay="5840"/>
                            </p:stCondLst>
                            <p:childTnLst>
                              <p:par>
                                <p:cTn id="63" presetID="42"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strVal val="#ppt_x"/>
                                          </p:val>
                                        </p:tav>
                                        <p:tav tm="100000">
                                          <p:val>
                                            <p:strVal val="#ppt_x"/>
                                          </p:val>
                                        </p:tav>
                                      </p:tavLst>
                                    </p:anim>
                                    <p:anim calcmode="lin" valueType="num">
                                      <p:cBhvr>
                                        <p:cTn id="67"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53" presetClass="entr" presetSubtype="16" fill="hold" nodeType="withEffect">
                                  <p:stCondLst>
                                    <p:cond delay="30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childTnLst>
                          </p:cTn>
                        </p:par>
                        <p:par>
                          <p:cTn id="78" fill="hold">
                            <p:stCondLst>
                              <p:cond delay="800"/>
                            </p:stCondLst>
                            <p:childTnLst>
                              <p:par>
                                <p:cTn id="79" presetID="53" presetClass="entr" presetSubtype="16"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ppt_w</p:attrName>
                                        </p:attrNameLst>
                                      </p:cBhvr>
                                      <p:tavLst>
                                        <p:tav tm="0">
                                          <p:val>
                                            <p:fltVal val="0"/>
                                          </p:val>
                                        </p:tav>
                                        <p:tav tm="100000">
                                          <p:val>
                                            <p:strVal val="#ppt_w"/>
                                          </p:val>
                                        </p:tav>
                                      </p:tavLst>
                                    </p:anim>
                                    <p:anim calcmode="lin" valueType="num">
                                      <p:cBhvr>
                                        <p:cTn id="82" dur="500" fill="hold"/>
                                        <p:tgtEl>
                                          <p:spTgt spid="15"/>
                                        </p:tgtEl>
                                        <p:attrNameLst>
                                          <p:attrName>ppt_h</p:attrName>
                                        </p:attrNameLst>
                                      </p:cBhvr>
                                      <p:tavLst>
                                        <p:tav tm="0">
                                          <p:val>
                                            <p:fltVal val="0"/>
                                          </p:val>
                                        </p:tav>
                                        <p:tav tm="100000">
                                          <p:val>
                                            <p:strVal val="#ppt_h"/>
                                          </p:val>
                                        </p:tav>
                                      </p:tavLst>
                                    </p:anim>
                                    <p:animEffect transition="in" filter="fade">
                                      <p:cBhvr>
                                        <p:cTn id="83" dur="500"/>
                                        <p:tgtEl>
                                          <p:spTgt spid="15"/>
                                        </p:tgtEl>
                                      </p:cBhvr>
                                    </p:animEffect>
                                  </p:childTnLst>
                                </p:cTn>
                              </p:par>
                            </p:childTnLst>
                          </p:cTn>
                        </p:par>
                        <p:par>
                          <p:cTn id="84" fill="hold">
                            <p:stCondLst>
                              <p:cond delay="1300"/>
                            </p:stCondLst>
                            <p:childTnLst>
                              <p:par>
                                <p:cTn id="85" presetID="10" presetClass="entr" presetSubtype="0"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330"/>
                                        <p:tgtEl>
                                          <p:spTgt spid="13"/>
                                        </p:tgtEl>
                                      </p:cBhvr>
                                    </p:animEffect>
                                  </p:childTnLst>
                                </p:cTn>
                              </p:par>
                            </p:childTnLst>
                          </p:cTn>
                        </p:par>
                        <p:par>
                          <p:cTn id="88" fill="hold">
                            <p:stCondLst>
                              <p:cond delay="1630"/>
                            </p:stCondLst>
                            <p:childTnLst>
                              <p:par>
                                <p:cTn id="89" presetID="42"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anim calcmode="lin" valueType="num">
                                      <p:cBhvr>
                                        <p:cTn id="92" dur="500" fill="hold"/>
                                        <p:tgtEl>
                                          <p:spTgt spid="14"/>
                                        </p:tgtEl>
                                        <p:attrNameLst>
                                          <p:attrName>ppt_x</p:attrName>
                                        </p:attrNameLst>
                                      </p:cBhvr>
                                      <p:tavLst>
                                        <p:tav tm="0">
                                          <p:val>
                                            <p:strVal val="#ppt_x"/>
                                          </p:val>
                                        </p:tav>
                                        <p:tav tm="100000">
                                          <p:val>
                                            <p:strVal val="#ppt_x"/>
                                          </p:val>
                                        </p:tav>
                                      </p:tavLst>
                                    </p:anim>
                                    <p:anim calcmode="lin" valueType="num">
                                      <p:cBhvr>
                                        <p:cTn id="93" dur="500" fill="hold"/>
                                        <p:tgtEl>
                                          <p:spTgt spid="14"/>
                                        </p:tgtEl>
                                        <p:attrNameLst>
                                          <p:attrName>ppt_y</p:attrName>
                                        </p:attrNameLst>
                                      </p:cBhvr>
                                      <p:tavLst>
                                        <p:tav tm="0">
                                          <p:val>
                                            <p:strVal val="#ppt_y+.1"/>
                                          </p:val>
                                        </p:tav>
                                        <p:tav tm="100000">
                                          <p:val>
                                            <p:strVal val="#ppt_y"/>
                                          </p:val>
                                        </p:tav>
                                      </p:tavLst>
                                    </p:anim>
                                  </p:childTnLst>
                                </p:cTn>
                              </p:par>
                            </p:childTnLst>
                          </p:cTn>
                        </p:par>
                        <p:par>
                          <p:cTn id="94" fill="hold">
                            <p:stCondLst>
                              <p:cond delay="2130"/>
                            </p:stCondLst>
                            <p:childTnLst>
                              <p:par>
                                <p:cTn id="95" presetID="16" presetClass="entr" presetSubtype="37"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barn(outVertical)">
                                      <p:cBhvr>
                                        <p:cTn id="97" dur="500"/>
                                        <p:tgtEl>
                                          <p:spTgt spid="16"/>
                                        </p:tgtEl>
                                      </p:cBhvr>
                                    </p:animEffect>
                                  </p:childTnLst>
                                </p:cTn>
                              </p:par>
                            </p:childTnLst>
                          </p:cTn>
                        </p:par>
                        <p:par>
                          <p:cTn id="98" fill="hold">
                            <p:stCondLst>
                              <p:cond delay="2630"/>
                            </p:stCondLst>
                            <p:childTnLst>
                              <p:par>
                                <p:cTn id="99" presetID="22" presetClass="entr" presetSubtype="8" fill="hold"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par>
                                <p:cTn id="102" presetID="53" presetClass="entr" presetSubtype="16" fill="hold" nodeType="withEffect">
                                  <p:stCondLst>
                                    <p:cond delay="300"/>
                                  </p:stCondLst>
                                  <p:childTnLst>
                                    <p:set>
                                      <p:cBhvr>
                                        <p:cTn id="103" dur="1" fill="hold">
                                          <p:stCondLst>
                                            <p:cond delay="0"/>
                                          </p:stCondLst>
                                        </p:cTn>
                                        <p:tgtEl>
                                          <p:spTgt spid="24"/>
                                        </p:tgtEl>
                                        <p:attrNameLst>
                                          <p:attrName>style.visibility</p:attrName>
                                        </p:attrNameLst>
                                      </p:cBhvr>
                                      <p:to>
                                        <p:strVal val="visible"/>
                                      </p:to>
                                    </p:set>
                                    <p:anim calcmode="lin" valueType="num">
                                      <p:cBhvr>
                                        <p:cTn id="104" dur="500" fill="hold"/>
                                        <p:tgtEl>
                                          <p:spTgt spid="24"/>
                                        </p:tgtEl>
                                        <p:attrNameLst>
                                          <p:attrName>ppt_w</p:attrName>
                                        </p:attrNameLst>
                                      </p:cBhvr>
                                      <p:tavLst>
                                        <p:tav tm="0">
                                          <p:val>
                                            <p:fltVal val="0"/>
                                          </p:val>
                                        </p:tav>
                                        <p:tav tm="100000">
                                          <p:val>
                                            <p:strVal val="#ppt_w"/>
                                          </p:val>
                                        </p:tav>
                                      </p:tavLst>
                                    </p:anim>
                                    <p:anim calcmode="lin" valueType="num">
                                      <p:cBhvr>
                                        <p:cTn id="105" dur="500" fill="hold"/>
                                        <p:tgtEl>
                                          <p:spTgt spid="24"/>
                                        </p:tgtEl>
                                        <p:attrNameLst>
                                          <p:attrName>ppt_h</p:attrName>
                                        </p:attrNameLst>
                                      </p:cBhvr>
                                      <p:tavLst>
                                        <p:tav tm="0">
                                          <p:val>
                                            <p:fltVal val="0"/>
                                          </p:val>
                                        </p:tav>
                                        <p:tav tm="100000">
                                          <p:val>
                                            <p:strVal val="#ppt_h"/>
                                          </p:val>
                                        </p:tav>
                                      </p:tavLst>
                                    </p:anim>
                                    <p:animEffect transition="in" filter="fade">
                                      <p:cBhvr>
                                        <p:cTn id="106" dur="500"/>
                                        <p:tgtEl>
                                          <p:spTgt spid="24"/>
                                        </p:tgtEl>
                                      </p:cBhvr>
                                    </p:animEffect>
                                  </p:childTnLst>
                                </p:cTn>
                              </p:par>
                            </p:childTnLst>
                          </p:cTn>
                        </p:par>
                        <p:par>
                          <p:cTn id="107" fill="hold">
                            <p:stCondLst>
                              <p:cond delay="3430"/>
                            </p:stCondLst>
                            <p:childTnLst>
                              <p:par>
                                <p:cTn id="108" presetID="10" presetClass="entr" presetSubtype="0"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750"/>
                                        <p:tgtEl>
                                          <p:spTgt spid="43"/>
                                        </p:tgtEl>
                                      </p:cBhvr>
                                    </p:animEffect>
                                  </p:childTnLst>
                                </p:cTn>
                              </p:par>
                            </p:childTnLst>
                          </p:cTn>
                        </p:par>
                        <p:par>
                          <p:cTn id="111" fill="hold">
                            <p:stCondLst>
                              <p:cond delay="4180"/>
                            </p:stCondLst>
                            <p:childTnLst>
                              <p:par>
                                <p:cTn id="112" presetID="22" presetClass="entr" presetSubtype="8" fill="hold"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wipe(left)">
                                      <p:cBhvr>
                                        <p:cTn id="114" dur="330"/>
                                        <p:tgtEl>
                                          <p:spTgt spid="44"/>
                                        </p:tgtEl>
                                      </p:cBhvr>
                                    </p:animEffect>
                                  </p:childTnLst>
                                </p:cTn>
                              </p:par>
                            </p:childTnLst>
                          </p:cTn>
                        </p:par>
                        <p:par>
                          <p:cTn id="115" fill="hold">
                            <p:stCondLst>
                              <p:cond delay="4510"/>
                            </p:stCondLst>
                            <p:childTnLst>
                              <p:par>
                                <p:cTn id="116" presetID="42" presetClass="entr" presetSubtype="0" fill="hold" grpId="0" nodeType="after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500"/>
                                        <p:tgtEl>
                                          <p:spTgt spid="45"/>
                                        </p:tgtEl>
                                      </p:cBhvr>
                                    </p:animEffect>
                                    <p:anim calcmode="lin" valueType="num">
                                      <p:cBhvr>
                                        <p:cTn id="119" dur="500" fill="hold"/>
                                        <p:tgtEl>
                                          <p:spTgt spid="45"/>
                                        </p:tgtEl>
                                        <p:attrNameLst>
                                          <p:attrName>ppt_x</p:attrName>
                                        </p:attrNameLst>
                                      </p:cBhvr>
                                      <p:tavLst>
                                        <p:tav tm="0">
                                          <p:val>
                                            <p:strVal val="#ppt_x"/>
                                          </p:val>
                                        </p:tav>
                                        <p:tav tm="100000">
                                          <p:val>
                                            <p:strVal val="#ppt_x"/>
                                          </p:val>
                                        </p:tav>
                                      </p:tavLst>
                                    </p:anim>
                                    <p:anim calcmode="lin" valueType="num">
                                      <p:cBhvr>
                                        <p:cTn id="120" dur="500" fill="hold"/>
                                        <p:tgtEl>
                                          <p:spTgt spid="45"/>
                                        </p:tgtEl>
                                        <p:attrNameLst>
                                          <p:attrName>ppt_y</p:attrName>
                                        </p:attrNameLst>
                                      </p:cBhvr>
                                      <p:tavLst>
                                        <p:tav tm="0">
                                          <p:val>
                                            <p:strVal val="#ppt_y+.1"/>
                                          </p:val>
                                        </p:tav>
                                        <p:tav tm="100000">
                                          <p:val>
                                            <p:strVal val="#ppt_y"/>
                                          </p:val>
                                        </p:tav>
                                      </p:tavLst>
                                    </p:anim>
                                  </p:childTnLst>
                                </p:cTn>
                              </p:par>
                            </p:childTnLst>
                          </p:cTn>
                        </p:par>
                        <p:par>
                          <p:cTn id="121" fill="hold">
                            <p:stCondLst>
                              <p:cond delay="5010"/>
                            </p:stCondLst>
                            <p:childTnLst>
                              <p:par>
                                <p:cTn id="122" presetID="22" presetClass="entr" presetSubtype="8" fill="hold" nodeType="after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wipe(left)">
                                      <p:cBhvr>
                                        <p:cTn id="124" dur="500"/>
                                        <p:tgtEl>
                                          <p:spTgt spid="29"/>
                                        </p:tgtEl>
                                      </p:cBhvr>
                                    </p:animEffect>
                                  </p:childTnLst>
                                </p:cTn>
                              </p:par>
                              <p:par>
                                <p:cTn id="125" presetID="53" presetClass="entr" presetSubtype="16" fill="hold" nodeType="withEffect">
                                  <p:stCondLst>
                                    <p:cond delay="3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500" fill="hold"/>
                                        <p:tgtEl>
                                          <p:spTgt spid="23"/>
                                        </p:tgtEl>
                                        <p:attrNameLst>
                                          <p:attrName>ppt_w</p:attrName>
                                        </p:attrNameLst>
                                      </p:cBhvr>
                                      <p:tavLst>
                                        <p:tav tm="0">
                                          <p:val>
                                            <p:fltVal val="0"/>
                                          </p:val>
                                        </p:tav>
                                        <p:tav tm="100000">
                                          <p:val>
                                            <p:strVal val="#ppt_w"/>
                                          </p:val>
                                        </p:tav>
                                      </p:tavLst>
                                    </p:anim>
                                    <p:anim calcmode="lin" valueType="num">
                                      <p:cBhvr>
                                        <p:cTn id="128" dur="500" fill="hold"/>
                                        <p:tgtEl>
                                          <p:spTgt spid="23"/>
                                        </p:tgtEl>
                                        <p:attrNameLst>
                                          <p:attrName>ppt_h</p:attrName>
                                        </p:attrNameLst>
                                      </p:cBhvr>
                                      <p:tavLst>
                                        <p:tav tm="0">
                                          <p:val>
                                            <p:fltVal val="0"/>
                                          </p:val>
                                        </p:tav>
                                        <p:tav tm="100000">
                                          <p:val>
                                            <p:strVal val="#ppt_h"/>
                                          </p:val>
                                        </p:tav>
                                      </p:tavLst>
                                    </p:anim>
                                    <p:animEffect transition="in" filter="fade">
                                      <p:cBhvr>
                                        <p:cTn id="129" dur="500"/>
                                        <p:tgtEl>
                                          <p:spTgt spid="23"/>
                                        </p:tgtEl>
                                      </p:cBhvr>
                                    </p:animEffect>
                                  </p:childTnLst>
                                </p:cTn>
                              </p:par>
                            </p:childTnLst>
                          </p:cTn>
                        </p:par>
                        <p:par>
                          <p:cTn id="130" fill="hold">
                            <p:stCondLst>
                              <p:cond delay="5810"/>
                            </p:stCondLst>
                            <p:childTnLst>
                              <p:par>
                                <p:cTn id="131" presetID="10" presetClass="entr" presetSubtype="0" fill="hold" grpId="0" nodeType="afterEffect">
                                  <p:stCondLst>
                                    <p:cond delay="0"/>
                                  </p:stCondLst>
                                  <p:childTnLst>
                                    <p:set>
                                      <p:cBhvr>
                                        <p:cTn id="132" dur="1" fill="hold">
                                          <p:stCondLst>
                                            <p:cond delay="0"/>
                                          </p:stCondLst>
                                        </p:cTn>
                                        <p:tgtEl>
                                          <p:spTgt spid="49"/>
                                        </p:tgtEl>
                                        <p:attrNameLst>
                                          <p:attrName>style.visibility</p:attrName>
                                        </p:attrNameLst>
                                      </p:cBhvr>
                                      <p:to>
                                        <p:strVal val="visible"/>
                                      </p:to>
                                    </p:set>
                                    <p:animEffect transition="in" filter="fade">
                                      <p:cBhvr>
                                        <p:cTn id="133" dur="750"/>
                                        <p:tgtEl>
                                          <p:spTgt spid="49"/>
                                        </p:tgtEl>
                                      </p:cBhvr>
                                    </p:animEffect>
                                  </p:childTnLst>
                                </p:cTn>
                              </p:par>
                            </p:childTnLst>
                          </p:cTn>
                        </p:par>
                        <p:par>
                          <p:cTn id="134" fill="hold">
                            <p:stCondLst>
                              <p:cond delay="6560"/>
                            </p:stCondLst>
                            <p:childTnLst>
                              <p:par>
                                <p:cTn id="135" presetID="22" presetClass="entr" presetSubtype="8" fill="hold" nodeType="afterEffect">
                                  <p:stCondLst>
                                    <p:cond delay="0"/>
                                  </p:stCondLst>
                                  <p:childTnLst>
                                    <p:set>
                                      <p:cBhvr>
                                        <p:cTn id="136" dur="1" fill="hold">
                                          <p:stCondLst>
                                            <p:cond delay="0"/>
                                          </p:stCondLst>
                                        </p:cTn>
                                        <p:tgtEl>
                                          <p:spTgt spid="50"/>
                                        </p:tgtEl>
                                        <p:attrNameLst>
                                          <p:attrName>style.visibility</p:attrName>
                                        </p:attrNameLst>
                                      </p:cBhvr>
                                      <p:to>
                                        <p:strVal val="visible"/>
                                      </p:to>
                                    </p:set>
                                    <p:animEffect transition="in" filter="wipe(left)">
                                      <p:cBhvr>
                                        <p:cTn id="137" dur="330"/>
                                        <p:tgtEl>
                                          <p:spTgt spid="50"/>
                                        </p:tgtEl>
                                      </p:cBhvr>
                                    </p:animEffect>
                                  </p:childTnLst>
                                </p:cTn>
                              </p:par>
                            </p:childTnLst>
                          </p:cTn>
                        </p:par>
                        <p:par>
                          <p:cTn id="138" fill="hold">
                            <p:stCondLst>
                              <p:cond delay="6890"/>
                            </p:stCondLst>
                            <p:childTnLst>
                              <p:par>
                                <p:cTn id="139" presetID="42" presetClass="entr" presetSubtype="0" fill="hold" grpId="0" nodeType="afterEffect">
                                  <p:stCondLst>
                                    <p:cond delay="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500"/>
                                        <p:tgtEl>
                                          <p:spTgt spid="51"/>
                                        </p:tgtEl>
                                      </p:cBhvr>
                                    </p:animEffect>
                                    <p:anim calcmode="lin" valueType="num">
                                      <p:cBhvr>
                                        <p:cTn id="142" dur="500" fill="hold"/>
                                        <p:tgtEl>
                                          <p:spTgt spid="51"/>
                                        </p:tgtEl>
                                        <p:attrNameLst>
                                          <p:attrName>ppt_x</p:attrName>
                                        </p:attrNameLst>
                                      </p:cBhvr>
                                      <p:tavLst>
                                        <p:tav tm="0">
                                          <p:val>
                                            <p:strVal val="#ppt_x"/>
                                          </p:val>
                                        </p:tav>
                                        <p:tav tm="100000">
                                          <p:val>
                                            <p:strVal val="#ppt_x"/>
                                          </p:val>
                                        </p:tav>
                                      </p:tavLst>
                                    </p:anim>
                                    <p:anim calcmode="lin" valueType="num">
                                      <p:cBhvr>
                                        <p:cTn id="143" dur="500" fill="hold"/>
                                        <p:tgtEl>
                                          <p:spTgt spid="51"/>
                                        </p:tgtEl>
                                        <p:attrNameLst>
                                          <p:attrName>ppt_y</p:attrName>
                                        </p:attrNameLst>
                                      </p:cBhvr>
                                      <p:tavLst>
                                        <p:tav tm="0">
                                          <p:val>
                                            <p:strVal val="#ppt_y+.1"/>
                                          </p:val>
                                        </p:tav>
                                        <p:tav tm="100000">
                                          <p:val>
                                            <p:strVal val="#ppt_y"/>
                                          </p:val>
                                        </p:tav>
                                      </p:tavLst>
                                    </p:anim>
                                  </p:childTnLst>
                                </p:cTn>
                              </p:par>
                            </p:childTnLst>
                          </p:cTn>
                        </p:par>
                        <p:par>
                          <p:cTn id="144" fill="hold">
                            <p:stCondLst>
                              <p:cond delay="7390"/>
                            </p:stCondLst>
                            <p:childTnLst>
                              <p:par>
                                <p:cTn id="145" presetID="22" presetClass="entr" presetSubtype="8" fill="hold" nodeType="after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wipe(left)">
                                      <p:cBhvr>
                                        <p:cTn id="147" dur="500"/>
                                        <p:tgtEl>
                                          <p:spTgt spid="30"/>
                                        </p:tgtEl>
                                      </p:cBhvr>
                                    </p:animEffect>
                                  </p:childTnLst>
                                </p:cTn>
                              </p:par>
                              <p:par>
                                <p:cTn id="148" presetID="53" presetClass="entr" presetSubtype="16" fill="hold" nodeType="withEffect">
                                  <p:stCondLst>
                                    <p:cond delay="300"/>
                                  </p:stCondLst>
                                  <p:childTnLst>
                                    <p:set>
                                      <p:cBhvr>
                                        <p:cTn id="149" dur="1" fill="hold">
                                          <p:stCondLst>
                                            <p:cond delay="0"/>
                                          </p:stCondLst>
                                        </p:cTn>
                                        <p:tgtEl>
                                          <p:spTgt spid="26"/>
                                        </p:tgtEl>
                                        <p:attrNameLst>
                                          <p:attrName>style.visibility</p:attrName>
                                        </p:attrNameLst>
                                      </p:cBhvr>
                                      <p:to>
                                        <p:strVal val="visible"/>
                                      </p:to>
                                    </p:set>
                                    <p:anim calcmode="lin" valueType="num">
                                      <p:cBhvr>
                                        <p:cTn id="150" dur="500" fill="hold"/>
                                        <p:tgtEl>
                                          <p:spTgt spid="26"/>
                                        </p:tgtEl>
                                        <p:attrNameLst>
                                          <p:attrName>ppt_w</p:attrName>
                                        </p:attrNameLst>
                                      </p:cBhvr>
                                      <p:tavLst>
                                        <p:tav tm="0">
                                          <p:val>
                                            <p:fltVal val="0"/>
                                          </p:val>
                                        </p:tav>
                                        <p:tav tm="100000">
                                          <p:val>
                                            <p:strVal val="#ppt_w"/>
                                          </p:val>
                                        </p:tav>
                                      </p:tavLst>
                                    </p:anim>
                                    <p:anim calcmode="lin" valueType="num">
                                      <p:cBhvr>
                                        <p:cTn id="151" dur="500" fill="hold"/>
                                        <p:tgtEl>
                                          <p:spTgt spid="26"/>
                                        </p:tgtEl>
                                        <p:attrNameLst>
                                          <p:attrName>ppt_h</p:attrName>
                                        </p:attrNameLst>
                                      </p:cBhvr>
                                      <p:tavLst>
                                        <p:tav tm="0">
                                          <p:val>
                                            <p:fltVal val="0"/>
                                          </p:val>
                                        </p:tav>
                                        <p:tav tm="100000">
                                          <p:val>
                                            <p:strVal val="#ppt_h"/>
                                          </p:val>
                                        </p:tav>
                                      </p:tavLst>
                                    </p:anim>
                                    <p:animEffect transition="in" filter="fade">
                                      <p:cBhvr>
                                        <p:cTn id="152" dur="500"/>
                                        <p:tgtEl>
                                          <p:spTgt spid="26"/>
                                        </p:tgtEl>
                                      </p:cBhvr>
                                    </p:animEffect>
                                  </p:childTnLst>
                                </p:cTn>
                              </p:par>
                            </p:childTnLst>
                          </p:cTn>
                        </p:par>
                        <p:par>
                          <p:cTn id="153" fill="hold">
                            <p:stCondLst>
                              <p:cond delay="8190"/>
                            </p:stCondLst>
                            <p:childTnLst>
                              <p:par>
                                <p:cTn id="154" presetID="10" presetClass="entr" presetSubtype="0" fill="hold" grpId="0" nodeType="afterEffect">
                                  <p:stCondLst>
                                    <p:cond delay="0"/>
                                  </p:stCondLst>
                                  <p:childTnLst>
                                    <p:set>
                                      <p:cBhvr>
                                        <p:cTn id="155" dur="1" fill="hold">
                                          <p:stCondLst>
                                            <p:cond delay="0"/>
                                          </p:stCondLst>
                                        </p:cTn>
                                        <p:tgtEl>
                                          <p:spTgt spid="54"/>
                                        </p:tgtEl>
                                        <p:attrNameLst>
                                          <p:attrName>style.visibility</p:attrName>
                                        </p:attrNameLst>
                                      </p:cBhvr>
                                      <p:to>
                                        <p:strVal val="visible"/>
                                      </p:to>
                                    </p:set>
                                    <p:animEffect transition="in" filter="fade">
                                      <p:cBhvr>
                                        <p:cTn id="156" dur="750"/>
                                        <p:tgtEl>
                                          <p:spTgt spid="54"/>
                                        </p:tgtEl>
                                      </p:cBhvr>
                                    </p:animEffect>
                                  </p:childTnLst>
                                </p:cTn>
                              </p:par>
                            </p:childTnLst>
                          </p:cTn>
                        </p:par>
                        <p:par>
                          <p:cTn id="157" fill="hold">
                            <p:stCondLst>
                              <p:cond delay="8940"/>
                            </p:stCondLst>
                            <p:childTnLst>
                              <p:par>
                                <p:cTn id="158" presetID="22" presetClass="entr" presetSubtype="8" fill="hold" nodeType="after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wipe(left)">
                                      <p:cBhvr>
                                        <p:cTn id="160" dur="330"/>
                                        <p:tgtEl>
                                          <p:spTgt spid="55"/>
                                        </p:tgtEl>
                                      </p:cBhvr>
                                    </p:animEffect>
                                  </p:childTnLst>
                                </p:cTn>
                              </p:par>
                            </p:childTnLst>
                          </p:cTn>
                        </p:par>
                        <p:par>
                          <p:cTn id="161" fill="hold">
                            <p:stCondLst>
                              <p:cond delay="9270"/>
                            </p:stCondLst>
                            <p:childTnLst>
                              <p:par>
                                <p:cTn id="162" presetID="42" presetClass="entr" presetSubtype="0" fill="hold" grpId="0" nodeType="afterEffect">
                                  <p:stCondLst>
                                    <p:cond delay="0"/>
                                  </p:stCondLst>
                                  <p:childTnLst>
                                    <p:set>
                                      <p:cBhvr>
                                        <p:cTn id="163" dur="1" fill="hold">
                                          <p:stCondLst>
                                            <p:cond delay="0"/>
                                          </p:stCondLst>
                                        </p:cTn>
                                        <p:tgtEl>
                                          <p:spTgt spid="56"/>
                                        </p:tgtEl>
                                        <p:attrNameLst>
                                          <p:attrName>style.visibility</p:attrName>
                                        </p:attrNameLst>
                                      </p:cBhvr>
                                      <p:to>
                                        <p:strVal val="visible"/>
                                      </p:to>
                                    </p:set>
                                    <p:animEffect transition="in" filter="fade">
                                      <p:cBhvr>
                                        <p:cTn id="164" dur="500"/>
                                        <p:tgtEl>
                                          <p:spTgt spid="56"/>
                                        </p:tgtEl>
                                      </p:cBhvr>
                                    </p:animEffect>
                                    <p:anim calcmode="lin" valueType="num">
                                      <p:cBhvr>
                                        <p:cTn id="165" dur="500" fill="hold"/>
                                        <p:tgtEl>
                                          <p:spTgt spid="56"/>
                                        </p:tgtEl>
                                        <p:attrNameLst>
                                          <p:attrName>ppt_x</p:attrName>
                                        </p:attrNameLst>
                                      </p:cBhvr>
                                      <p:tavLst>
                                        <p:tav tm="0">
                                          <p:val>
                                            <p:strVal val="#ppt_x"/>
                                          </p:val>
                                        </p:tav>
                                        <p:tav tm="100000">
                                          <p:val>
                                            <p:strVal val="#ppt_x"/>
                                          </p:val>
                                        </p:tav>
                                      </p:tavLst>
                                    </p:anim>
                                    <p:anim calcmode="lin" valueType="num">
                                      <p:cBhvr>
                                        <p:cTn id="166"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animBg="1"/>
      <p:bldP spid="13" grpId="0"/>
      <p:bldP spid="14" grpId="0"/>
      <p:bldP spid="15" grpId="0"/>
      <p:bldP spid="16" grpId="0" animBg="1"/>
      <p:bldP spid="17" grpId="0"/>
      <p:bldP spid="10" grpId="0"/>
      <p:bldP spid="35" grpId="0"/>
      <p:bldP spid="43" grpId="0"/>
      <p:bldP spid="45" grpId="0"/>
      <p:bldP spid="49" grpId="0"/>
      <p:bldP spid="51" grpId="0"/>
      <p:bldP spid="54"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3"/>
          <a:srcRect/>
          <a:stretch/>
        </p:blipFill>
        <p:spPr>
          <a:xfrm>
            <a:off x="4361598" y="1956831"/>
            <a:ext cx="1676191" cy="25397"/>
          </a:xfrm>
          <a:prstGeom prst="rect">
            <a:avLst/>
          </a:prstGeom>
        </p:spPr>
      </p:pic>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4"/>
          <a:srcRect/>
          <a:stretch/>
        </p:blipFill>
        <p:spPr>
          <a:xfrm>
            <a:off x="1231789" y="3859715"/>
            <a:ext cx="1930159" cy="1619048"/>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5"/>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6"/>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7"/>
          <a:srcRect/>
          <a:stretch/>
        </p:blipFill>
        <p:spPr>
          <a:xfrm>
            <a:off x="5774297" y="1706037"/>
            <a:ext cx="526984" cy="526984"/>
          </a:xfrm>
          <a:prstGeom prst="rect">
            <a:avLst/>
          </a:prstGeom>
        </p:spPr>
      </p:pic>
      <p:pic>
        <p:nvPicPr>
          <p:cNvPr id="62" name="Graphic 2">
            <a:extLst>
              <a:ext uri="{FF2B5EF4-FFF2-40B4-BE49-F238E27FC236}">
                <a16:creationId xmlns:a16="http://schemas.microsoft.com/office/drawing/2014/main" id="{41DF5379-8D28-C2EA-E99D-2F8E0BE08467}"/>
              </a:ext>
            </a:extLst>
          </p:cNvPr>
          <p:cNvPicPr/>
          <p:nvPr/>
        </p:nvPicPr>
        <p:blipFill>
          <a:blip r:embed="rId8"/>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9078423" cy="34163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9" y="248141"/>
            <a:ext cx="9101398" cy="507831"/>
          </a:xfrm>
          <a:prstGeom prst="rect">
            <a:avLst/>
          </a:prstGeom>
        </p:spPr>
        <p:txBody>
          <a:bodyPr wrap="square">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9"/>
            <a:srcRect/>
            <a:stretch/>
          </p:blipFill>
          <p:spPr>
            <a:xfrm>
              <a:off x="10229258" y="1745078"/>
              <a:ext cx="114286" cy="946032"/>
            </a:xfrm>
            <a:prstGeom prst="rect">
              <a:avLst/>
            </a:prstGeom>
          </p:spPr>
        </p:pic>
      </p:grpSp>
      <p:grpSp>
        <p:nvGrpSpPr>
          <p:cNvPr id="8" name="Group 7">
            <a:extLst>
              <a:ext uri="{FF2B5EF4-FFF2-40B4-BE49-F238E27FC236}">
                <a16:creationId xmlns:a16="http://schemas.microsoft.com/office/drawing/2014/main" id="{F9BF5EE2-FA05-44F4-A425-572894021852}"/>
              </a:ext>
            </a:extLst>
          </p:cNvPr>
          <p:cNvGrpSpPr/>
          <p:nvPr/>
        </p:nvGrpSpPr>
        <p:grpSpPr>
          <a:xfrm>
            <a:off x="1755703" y="2881010"/>
            <a:ext cx="9418056" cy="3568817"/>
            <a:chOff x="1755703" y="2881010"/>
            <a:chExt cx="9418056" cy="3568817"/>
          </a:xfrm>
        </p:grpSpPr>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3"/>
            <a:srcRect/>
            <a:stretch/>
          </p:blipFill>
          <p:spPr>
            <a:xfrm>
              <a:off x="4361598" y="5610760"/>
              <a:ext cx="1676191" cy="25397"/>
            </a:xfrm>
            <a:prstGeom prst="rect">
              <a:avLst/>
            </a:prstGeom>
          </p:spPr>
        </p:pic>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10"/>
            <a:srcRect/>
            <a:stretch/>
          </p:blipFill>
          <p:spPr>
            <a:xfrm>
              <a:off x="4156138" y="4373332"/>
              <a:ext cx="1879365" cy="1161905"/>
            </a:xfrm>
            <a:prstGeom prst="rect">
              <a:avLst/>
            </a:prstGeom>
          </p:spPr>
        </p:pic>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11"/>
            <a:srcRect/>
            <a:stretch/>
          </p:blipFill>
          <p:spPr>
            <a:xfrm>
              <a:off x="3984709" y="3160837"/>
              <a:ext cx="2050794" cy="2234921"/>
            </a:xfrm>
            <a:prstGeom prst="rect">
              <a:avLst/>
            </a:prstGeom>
          </p:spPr>
        </p:pic>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2"/>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13"/>
            <a:srcRect/>
            <a:stretch/>
          </p:blipFill>
          <p:spPr>
            <a:xfrm>
              <a:off x="5774297" y="4142255"/>
              <a:ext cx="526984" cy="526984"/>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14"/>
            <a:srcRect/>
            <a:stretch/>
          </p:blipFill>
          <p:spPr>
            <a:xfrm>
              <a:off x="5774297" y="2931260"/>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3"/>
            <a:srcRect/>
            <a:stretch/>
          </p:blipFill>
          <p:spPr>
            <a:xfrm>
              <a:off x="5774297" y="5373896"/>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sp>
          <p:nvSpPr>
            <p:cNvPr id="53" name="Rectangle 52">
              <a:extLst>
                <a:ext uri="{FF2B5EF4-FFF2-40B4-BE49-F238E27FC236}">
                  <a16:creationId xmlns:a16="http://schemas.microsoft.com/office/drawing/2014/main" id="{45AF9E90-6AD9-499D-AF65-95A29EA79343}"/>
                </a:ext>
              </a:extLst>
            </p:cNvPr>
            <p:cNvSpPr/>
            <p:nvPr/>
          </p:nvSpPr>
          <p:spPr>
            <a:xfrm>
              <a:off x="5774297" y="2881010"/>
              <a:ext cx="5399462" cy="3568817"/>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8" name="Rectangle 57">
              <a:extLst>
                <a:ext uri="{FF2B5EF4-FFF2-40B4-BE49-F238E27FC236}">
                  <a16:creationId xmlns:a16="http://schemas.microsoft.com/office/drawing/2014/main" id="{62A39FC7-895A-4DAE-A872-F1344BECD375}"/>
                </a:ext>
              </a:extLst>
            </p:cNvPr>
            <p:cNvSpPr/>
            <p:nvPr/>
          </p:nvSpPr>
          <p:spPr>
            <a:xfrm>
              <a:off x="1755703" y="3160837"/>
              <a:ext cx="3976082" cy="3288981"/>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pic>
        <p:nvPicPr>
          <p:cNvPr id="20" name="Picture 19">
            <a:extLst>
              <a:ext uri="{FF2B5EF4-FFF2-40B4-BE49-F238E27FC236}">
                <a16:creationId xmlns:a16="http://schemas.microsoft.com/office/drawing/2014/main" id="{AD382480-61B3-9DAA-A7B8-C97C76659057}"/>
              </a:ext>
            </a:extLst>
          </p:cNvPr>
          <p:cNvPicPr>
            <a:picLocks noChangeAspect="1"/>
          </p:cNvPicPr>
          <p:nvPr/>
        </p:nvPicPr>
        <p:blipFill>
          <a:blip r:embed="rId15"/>
          <a:srcRect/>
          <a:stretch/>
        </p:blipFill>
        <p:spPr>
          <a:xfrm>
            <a:off x="1231789" y="2215937"/>
            <a:ext cx="1822222" cy="1555556"/>
          </a:xfrm>
          <a:prstGeom prst="rect">
            <a:avLst/>
          </a:prstGeom>
        </p:spPr>
      </p:pic>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6"/>
          <a:stretch>
            <a:fillRect/>
          </a:stretch>
        </p:blipFill>
        <p:spPr>
          <a:xfrm>
            <a:off x="342900" y="3458244"/>
            <a:ext cx="1777778" cy="1625397"/>
          </a:xfrm>
          <a:prstGeom prst="rect">
            <a:avLst/>
          </a:prstGeom>
        </p:spPr>
      </p:pic>
      <p:sp>
        <p:nvSpPr>
          <p:cNvPr id="59" name="Title 2">
            <a:extLst>
              <a:ext uri="{FF2B5EF4-FFF2-40B4-BE49-F238E27FC236}">
                <a16:creationId xmlns:a16="http://schemas.microsoft.com/office/drawing/2014/main" id="{A74C5160-2A69-44EB-A5E6-D9B1A5E9F84E}"/>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4688AE79-B2FA-430C-883A-291F9D42A2ED}"/>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B5D9B494-944C-4C46-A091-5D13DBD01681}"/>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spTree>
    <p:extLst>
      <p:ext uri="{BB962C8B-B14F-4D97-AF65-F5344CB8AC3E}">
        <p14:creationId xmlns:p14="http://schemas.microsoft.com/office/powerpoint/2010/main" val="399970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3"/>
          <a:srcRect/>
          <a:stretch/>
        </p:blipFill>
        <p:spPr>
          <a:xfrm>
            <a:off x="11090264" y="133328"/>
            <a:ext cx="828000" cy="828000"/>
          </a:xfrm>
          <a:prstGeom prst="rect">
            <a:avLst/>
          </a:prstGeom>
        </p:spPr>
      </p:pic>
      <p:grpSp>
        <p:nvGrpSpPr>
          <p:cNvPr id="59" name="Group 58">
            <a:extLst>
              <a:ext uri="{FF2B5EF4-FFF2-40B4-BE49-F238E27FC236}">
                <a16:creationId xmlns:a16="http://schemas.microsoft.com/office/drawing/2014/main" id="{C1744BFF-C185-4796-A0EB-94B37690E534}"/>
              </a:ext>
            </a:extLst>
          </p:cNvPr>
          <p:cNvGrpSpPr/>
          <p:nvPr/>
        </p:nvGrpSpPr>
        <p:grpSpPr>
          <a:xfrm>
            <a:off x="6091811" y="1587589"/>
            <a:ext cx="10939572" cy="4808937"/>
            <a:chOff x="760884" y="880076"/>
            <a:chExt cx="10685744" cy="4650542"/>
          </a:xfrm>
        </p:grpSpPr>
        <p:pic>
          <p:nvPicPr>
            <p:cNvPr id="60" name="Picture 59" descr="A picture containing text, monitor, electronics, indoor&#10;&#10;Description automatically generated">
              <a:extLst>
                <a:ext uri="{FF2B5EF4-FFF2-40B4-BE49-F238E27FC236}">
                  <a16:creationId xmlns:a16="http://schemas.microsoft.com/office/drawing/2014/main" id="{BBA3E161-E991-431F-9546-967AB06D31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0884" y="880076"/>
              <a:ext cx="10685744" cy="4650542"/>
            </a:xfrm>
            <a:prstGeom prst="rect">
              <a:avLst/>
            </a:prstGeom>
          </p:spPr>
        </p:pic>
        <p:pic>
          <p:nvPicPr>
            <p:cNvPr id="61" name="Picture 60">
              <a:extLst>
                <a:ext uri="{FF2B5EF4-FFF2-40B4-BE49-F238E27FC236}">
                  <a16:creationId xmlns:a16="http://schemas.microsoft.com/office/drawing/2014/main" id="{A2903E2E-094F-4DC9-BD9A-AA92565360EC}"/>
                </a:ext>
              </a:extLst>
            </p:cNvPr>
            <p:cNvPicPr>
              <a:picLocks noChangeAspect="1"/>
            </p:cNvPicPr>
            <p:nvPr/>
          </p:nvPicPr>
          <p:blipFill>
            <a:blip r:embed="rId5"/>
            <a:stretch>
              <a:fillRect/>
            </a:stretch>
          </p:blipFill>
          <p:spPr>
            <a:xfrm>
              <a:off x="2891392" y="1075857"/>
              <a:ext cx="7017587" cy="3811453"/>
            </a:xfrm>
            <a:prstGeom prst="rect">
              <a:avLst/>
            </a:prstGeom>
          </p:spPr>
        </p:pic>
      </p:grpSp>
      <p:sp>
        <p:nvSpPr>
          <p:cNvPr id="65" name="Rounded Rectangle 5">
            <a:extLst>
              <a:ext uri="{FF2B5EF4-FFF2-40B4-BE49-F238E27FC236}">
                <a16:creationId xmlns:a16="http://schemas.microsoft.com/office/drawing/2014/main" id="{E659B341-B569-4D9E-92BC-E69C3E83A1A4}"/>
              </a:ext>
            </a:extLst>
          </p:cNvPr>
          <p:cNvSpPr/>
          <p:nvPr/>
        </p:nvSpPr>
        <p:spPr>
          <a:xfrm>
            <a:off x="908807" y="1500838"/>
            <a:ext cx="4877168" cy="1051985"/>
          </a:xfrm>
          <a:prstGeom prst="roundRect">
            <a:avLst/>
          </a:prstGeom>
          <a:solidFill>
            <a:schemeClr val="accent5">
              <a:lumMod val="50000"/>
            </a:schemeClr>
          </a:solidFill>
          <a:ln>
            <a:solidFill>
              <a:srgbClr val="32CD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66" name="TextBox 65">
            <a:extLst>
              <a:ext uri="{FF2B5EF4-FFF2-40B4-BE49-F238E27FC236}">
                <a16:creationId xmlns:a16="http://schemas.microsoft.com/office/drawing/2014/main" id="{B44F181C-53FB-4B9C-ABCF-F8E277D132BA}"/>
              </a:ext>
            </a:extLst>
          </p:cNvPr>
          <p:cNvSpPr txBox="1"/>
          <p:nvPr/>
        </p:nvSpPr>
        <p:spPr>
          <a:xfrm>
            <a:off x="1119255" y="2117298"/>
            <a:ext cx="4587861" cy="338554"/>
          </a:xfrm>
          <a:prstGeom prst="rect">
            <a:avLst/>
          </a:prstGeom>
          <a:noFill/>
        </p:spPr>
        <p:txBody>
          <a:bodyPr wrap="square" rtlCol="0">
            <a:spAutoFit/>
          </a:bodyPr>
          <a:lstStyle/>
          <a:p>
            <a:pPr>
              <a:defRPr/>
            </a:pPr>
            <a:r>
              <a:rPr kumimoji="0" lang="en-CA" sz="1600" b="0" i="0" u="none" strike="noStrike" kern="1200" cap="none" spc="0" normalizeH="0" baseline="0" noProof="0" dirty="0">
                <a:ln>
                  <a:noFill/>
                </a:ln>
                <a:solidFill>
                  <a:schemeClr val="bg1">
                    <a:lumMod val="85000"/>
                  </a:schemeClr>
                </a:solidFill>
                <a:effectLst/>
                <a:uLnTx/>
                <a:uFillTx/>
                <a:latin typeface="Arial" panose="020B0604020202020204" pitchFamily="34" charset="0"/>
                <a:ea typeface="+mn-ea"/>
                <a:cs typeface="+mn-cs"/>
              </a:rPr>
              <a:t>1 x SKU to add on top of any FortiGate device</a:t>
            </a:r>
            <a:endParaRPr lang="en-CA" sz="1600" dirty="0">
              <a:solidFill>
                <a:schemeClr val="bg1">
                  <a:lumMod val="85000"/>
                </a:schemeClr>
              </a:solidFill>
              <a:latin typeface="Arial" panose="020B0604020202020204" pitchFamily="34" charset="0"/>
            </a:endParaRPr>
          </a:p>
        </p:txBody>
      </p:sp>
      <p:pic>
        <p:nvPicPr>
          <p:cNvPr id="67" name="Graphic 2">
            <a:extLst>
              <a:ext uri="{FF2B5EF4-FFF2-40B4-BE49-F238E27FC236}">
                <a16:creationId xmlns:a16="http://schemas.microsoft.com/office/drawing/2014/main" id="{67B0A69A-A582-4E38-ADB9-96824888CD7D}"/>
              </a:ext>
            </a:extLst>
          </p:cNvPr>
          <p:cNvPicPr/>
          <p:nvPr/>
        </p:nvPicPr>
        <p:blipFill>
          <a:blip r:embed="rId6"/>
          <a:stretch/>
        </p:blipFill>
        <p:spPr>
          <a:xfrm rot="5400000">
            <a:off x="-94424" y="758880"/>
            <a:ext cx="988560" cy="105840"/>
          </a:xfrm>
          <a:prstGeom prst="rect">
            <a:avLst/>
          </a:prstGeom>
          <a:ln w="0">
            <a:noFill/>
          </a:ln>
        </p:spPr>
      </p:pic>
      <p:sp>
        <p:nvSpPr>
          <p:cNvPr id="68" name="Title 1">
            <a:extLst>
              <a:ext uri="{FF2B5EF4-FFF2-40B4-BE49-F238E27FC236}">
                <a16:creationId xmlns:a16="http://schemas.microsoft.com/office/drawing/2014/main" id="{7F5EC92B-E7D6-4E6B-8B1E-6BF8F20767AA}"/>
              </a:ext>
            </a:extLst>
          </p:cNvPr>
          <p:cNvSpPr txBox="1">
            <a:spLocks/>
          </p:cNvSpPr>
          <p:nvPr/>
        </p:nvSpPr>
        <p:spPr>
          <a:xfrm>
            <a:off x="515568" y="267391"/>
            <a:ext cx="9177072" cy="65105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000" b="1" spc="-60" dirty="0">
                <a:solidFill>
                  <a:srgbClr val="000000"/>
                </a:solidFill>
                <a:ea typeface="Inter" panose="020B0502030000000004" pitchFamily="34" charset="0"/>
                <a:cs typeface="Arial Black" panose="020B0604020202020204" pitchFamily="34" charset="0"/>
              </a:rPr>
              <a:t>M</a:t>
            </a:r>
            <a:r>
              <a:rPr lang="en-US" sz="3000" b="1" spc="-60" dirty="0">
                <a:solidFill>
                  <a:srgbClr val="000000"/>
                </a:solidFill>
                <a:ea typeface="Inter" panose="020B0502030000000004" pitchFamily="34" charset="0"/>
                <a:cs typeface="Arial Black" panose="020B0604020202020204" pitchFamily="34" charset="0"/>
              </a:rPr>
              <a:t>FGS: Fortinet Managed FortiGate Services</a:t>
            </a:r>
          </a:p>
        </p:txBody>
      </p:sp>
      <p:sp>
        <p:nvSpPr>
          <p:cNvPr id="69" name="Content Placeholder 3">
            <a:extLst>
              <a:ext uri="{FF2B5EF4-FFF2-40B4-BE49-F238E27FC236}">
                <a16:creationId xmlns:a16="http://schemas.microsoft.com/office/drawing/2014/main" id="{99326AC6-5857-44C4-9133-E2B4275C0649}"/>
              </a:ext>
            </a:extLst>
          </p:cNvPr>
          <p:cNvSpPr txBox="1">
            <a:spLocks/>
          </p:cNvSpPr>
          <p:nvPr/>
        </p:nvSpPr>
        <p:spPr>
          <a:xfrm>
            <a:off x="538544" y="764025"/>
            <a:ext cx="11137888" cy="3905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50" dirty="0">
                <a:solidFill>
                  <a:srgbClr val="595959"/>
                </a:solidFill>
                <a:latin typeface="Arial"/>
              </a:rPr>
              <a:t>No Upfront Investment, Immediately Actionable:  your best option to quickly test the MSSP market</a:t>
            </a:r>
          </a:p>
        </p:txBody>
      </p:sp>
      <p:pic>
        <p:nvPicPr>
          <p:cNvPr id="70" name="Picture 69">
            <a:extLst>
              <a:ext uri="{FF2B5EF4-FFF2-40B4-BE49-F238E27FC236}">
                <a16:creationId xmlns:a16="http://schemas.microsoft.com/office/drawing/2014/main" id="{5E8B6220-66E3-4BC2-8A6A-935D3F0BB00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0181" y="2806945"/>
            <a:ext cx="377947" cy="377947"/>
          </a:xfrm>
          <a:prstGeom prst="rect">
            <a:avLst/>
          </a:prstGeom>
          <a:noFill/>
        </p:spPr>
      </p:pic>
      <p:sp>
        <p:nvSpPr>
          <p:cNvPr id="74" name="TextBox 73">
            <a:extLst>
              <a:ext uri="{FF2B5EF4-FFF2-40B4-BE49-F238E27FC236}">
                <a16:creationId xmlns:a16="http://schemas.microsoft.com/office/drawing/2014/main" id="{111A40ED-F6F5-4D1F-BEB5-F065A55904F3}"/>
              </a:ext>
            </a:extLst>
          </p:cNvPr>
          <p:cNvSpPr txBox="1"/>
          <p:nvPr/>
        </p:nvSpPr>
        <p:spPr>
          <a:xfrm>
            <a:off x="1090610" y="1548185"/>
            <a:ext cx="1873232" cy="4001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MFGS</a:t>
            </a:r>
          </a:p>
        </p:txBody>
      </p:sp>
      <p:sp>
        <p:nvSpPr>
          <p:cNvPr id="75" name="TextBox 74">
            <a:extLst>
              <a:ext uri="{FF2B5EF4-FFF2-40B4-BE49-F238E27FC236}">
                <a16:creationId xmlns:a16="http://schemas.microsoft.com/office/drawing/2014/main" id="{82F1D20C-0380-427E-B392-13CC530360B8}"/>
              </a:ext>
            </a:extLst>
          </p:cNvPr>
          <p:cNvSpPr txBox="1"/>
          <p:nvPr/>
        </p:nvSpPr>
        <p:spPr>
          <a:xfrm>
            <a:off x="1097604" y="1821648"/>
            <a:ext cx="296468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chemeClr val="bg1">
                    <a:lumMod val="85000"/>
                  </a:schemeClr>
                </a:solidFill>
                <a:effectLst/>
                <a:uLnTx/>
                <a:uFillTx/>
                <a:latin typeface="Arial" panose="020B0604020202020204" pitchFamily="34" charset="0"/>
                <a:ea typeface="+mn-ea"/>
                <a:cs typeface="+mn-cs"/>
              </a:rPr>
              <a:t>Managed FortiGate Service</a:t>
            </a:r>
          </a:p>
        </p:txBody>
      </p:sp>
      <p:sp>
        <p:nvSpPr>
          <p:cNvPr id="76" name="TextBox 75">
            <a:extLst>
              <a:ext uri="{FF2B5EF4-FFF2-40B4-BE49-F238E27FC236}">
                <a16:creationId xmlns:a16="http://schemas.microsoft.com/office/drawing/2014/main" id="{57D6A1F0-F186-4E86-B6AE-BF0C77696A5A}"/>
              </a:ext>
            </a:extLst>
          </p:cNvPr>
          <p:cNvSpPr txBox="1"/>
          <p:nvPr/>
        </p:nvSpPr>
        <p:spPr>
          <a:xfrm>
            <a:off x="1218832" y="2792683"/>
            <a:ext cx="4877168" cy="892552"/>
          </a:xfrm>
          <a:prstGeom prst="rect">
            <a:avLst/>
          </a:prstGeom>
          <a:noFill/>
        </p:spPr>
        <p:txBody>
          <a:bodyPr wrap="square" rtlCol="0">
            <a:spAutoFit/>
          </a:bodyPr>
          <a:lstStyle/>
          <a:p>
            <a:r>
              <a:rPr lang="en-US" sz="2000" b="1" dirty="0">
                <a:solidFill>
                  <a:schemeClr val="accent6"/>
                </a:solidFill>
              </a:rPr>
              <a:t>Sell Through</a:t>
            </a:r>
            <a:endParaRPr lang="en-US" sz="2000" dirty="0">
              <a:solidFill>
                <a:schemeClr val="accent6"/>
              </a:solidFill>
            </a:endParaRPr>
          </a:p>
          <a:p>
            <a:r>
              <a:rPr lang="en-US" sz="1600" dirty="0">
                <a:effectLst/>
              </a:rPr>
              <a:t>Partner simply resells Fortinet Managed</a:t>
            </a:r>
          </a:p>
          <a:p>
            <a:r>
              <a:rPr lang="en-US" sz="1600" dirty="0">
                <a:effectLst/>
              </a:rPr>
              <a:t>FortiGate Service to their </a:t>
            </a:r>
            <a:r>
              <a:rPr lang="en-US" sz="1600" dirty="0"/>
              <a:t>C</a:t>
            </a:r>
            <a:r>
              <a:rPr lang="en-US" sz="1600" dirty="0">
                <a:effectLst/>
              </a:rPr>
              <a:t>ustomers</a:t>
            </a:r>
          </a:p>
        </p:txBody>
      </p:sp>
      <p:pic>
        <p:nvPicPr>
          <p:cNvPr id="77" name="Picture 76">
            <a:extLst>
              <a:ext uri="{FF2B5EF4-FFF2-40B4-BE49-F238E27FC236}">
                <a16:creationId xmlns:a16="http://schemas.microsoft.com/office/drawing/2014/main" id="{66480E92-B694-449C-BC40-DE0731A205F7}"/>
              </a:ext>
            </a:extLst>
          </p:cNvPr>
          <p:cNvPicPr>
            <a:picLocks noChangeAspect="1"/>
          </p:cNvPicPr>
          <p:nvPr/>
        </p:nvPicPr>
        <p:blipFill>
          <a:blip r:embed="rId8">
            <a:clrChange>
              <a:clrFrom>
                <a:srgbClr val="F0F1F0"/>
              </a:clrFrom>
              <a:clrTo>
                <a:srgbClr val="F0F1F0">
                  <a:alpha val="0"/>
                </a:srgbClr>
              </a:clrTo>
            </a:clrChange>
          </a:blip>
          <a:stretch>
            <a:fillRect/>
          </a:stretch>
        </p:blipFill>
        <p:spPr>
          <a:xfrm>
            <a:off x="4920874" y="3174361"/>
            <a:ext cx="2546726" cy="2210269"/>
          </a:xfrm>
          <a:prstGeom prst="rect">
            <a:avLst/>
          </a:prstGeom>
        </p:spPr>
      </p:pic>
      <p:grpSp>
        <p:nvGrpSpPr>
          <p:cNvPr id="78" name="Group 77">
            <a:extLst>
              <a:ext uri="{FF2B5EF4-FFF2-40B4-BE49-F238E27FC236}">
                <a16:creationId xmlns:a16="http://schemas.microsoft.com/office/drawing/2014/main" id="{281B3CCB-1A06-46F5-8C6A-F281DAAC1ECD}"/>
              </a:ext>
            </a:extLst>
          </p:cNvPr>
          <p:cNvGrpSpPr/>
          <p:nvPr/>
        </p:nvGrpSpPr>
        <p:grpSpPr>
          <a:xfrm>
            <a:off x="5357814" y="2854188"/>
            <a:ext cx="1863983" cy="246221"/>
            <a:chOff x="5357814" y="4825228"/>
            <a:chExt cx="1863983" cy="246221"/>
          </a:xfrm>
        </p:grpSpPr>
        <p:sp>
          <p:nvSpPr>
            <p:cNvPr id="79" name="Oval 78">
              <a:extLst>
                <a:ext uri="{FF2B5EF4-FFF2-40B4-BE49-F238E27FC236}">
                  <a16:creationId xmlns:a16="http://schemas.microsoft.com/office/drawing/2014/main" id="{35DC98CC-20FE-480F-BF50-0E0A838292B7}"/>
                </a:ext>
              </a:extLst>
            </p:cNvPr>
            <p:cNvSpPr/>
            <p:nvPr/>
          </p:nvSpPr>
          <p:spPr>
            <a:xfrm>
              <a:off x="5357814" y="4876338"/>
              <a:ext cx="144000" cy="144000"/>
            </a:xfrm>
            <a:prstGeom prst="ellipse">
              <a:avLst/>
            </a:prstGeom>
            <a:solidFill>
              <a:srgbClr val="1E9B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0" name="TextBox 79">
              <a:extLst>
                <a:ext uri="{FF2B5EF4-FFF2-40B4-BE49-F238E27FC236}">
                  <a16:creationId xmlns:a16="http://schemas.microsoft.com/office/drawing/2014/main" id="{96B851DB-2D79-4F23-B871-FF5145F9311F}"/>
                </a:ext>
              </a:extLst>
            </p:cNvPr>
            <p:cNvSpPr txBox="1"/>
            <p:nvPr/>
          </p:nvSpPr>
          <p:spPr>
            <a:xfrm>
              <a:off x="5459802" y="4825228"/>
              <a:ext cx="76517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Arial" panose="020B0604020202020204" pitchFamily="34" charset="0"/>
                  <a:cs typeface="Arial" panose="020B0604020202020204" pitchFamily="34" charset="0"/>
                </a:rPr>
                <a:t>Customer</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6BC8110D-36C6-4372-8023-561DC8907CC7}"/>
                </a:ext>
              </a:extLst>
            </p:cNvPr>
            <p:cNvSpPr/>
            <p:nvPr/>
          </p:nvSpPr>
          <p:spPr>
            <a:xfrm>
              <a:off x="6440759" y="4876338"/>
              <a:ext cx="144000" cy="14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2" name="TextBox 81">
              <a:extLst>
                <a:ext uri="{FF2B5EF4-FFF2-40B4-BE49-F238E27FC236}">
                  <a16:creationId xmlns:a16="http://schemas.microsoft.com/office/drawing/2014/main" id="{B7D1BB1E-0D7D-4785-B01D-E27A36B16246}"/>
                </a:ext>
              </a:extLst>
            </p:cNvPr>
            <p:cNvSpPr txBox="1"/>
            <p:nvPr/>
          </p:nvSpPr>
          <p:spPr>
            <a:xfrm>
              <a:off x="6536178" y="4825228"/>
              <a:ext cx="68561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Fortinet</a:t>
              </a:r>
            </a:p>
          </p:txBody>
        </p:sp>
      </p:grpSp>
      <p:grpSp>
        <p:nvGrpSpPr>
          <p:cNvPr id="83" name="Group 82">
            <a:extLst>
              <a:ext uri="{FF2B5EF4-FFF2-40B4-BE49-F238E27FC236}">
                <a16:creationId xmlns:a16="http://schemas.microsoft.com/office/drawing/2014/main" id="{F5FDBB9B-E544-4128-AD1F-CDACF66DE85D}"/>
              </a:ext>
            </a:extLst>
          </p:cNvPr>
          <p:cNvGrpSpPr/>
          <p:nvPr/>
        </p:nvGrpSpPr>
        <p:grpSpPr>
          <a:xfrm>
            <a:off x="850181" y="4182476"/>
            <a:ext cx="6384053" cy="1991857"/>
            <a:chOff x="850181" y="4182476"/>
            <a:chExt cx="6384053" cy="1991857"/>
          </a:xfrm>
        </p:grpSpPr>
        <p:pic>
          <p:nvPicPr>
            <p:cNvPr id="84" name="Picture 83">
              <a:extLst>
                <a:ext uri="{FF2B5EF4-FFF2-40B4-BE49-F238E27FC236}">
                  <a16:creationId xmlns:a16="http://schemas.microsoft.com/office/drawing/2014/main" id="{722DD2D4-1F7E-45AC-A1D8-5AA69A6299F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0181" y="5297415"/>
              <a:ext cx="377947" cy="377947"/>
            </a:xfrm>
            <a:prstGeom prst="rect">
              <a:avLst/>
            </a:prstGeom>
            <a:noFill/>
          </p:spPr>
        </p:pic>
        <p:sp>
          <p:nvSpPr>
            <p:cNvPr id="85" name="TextBox 84">
              <a:extLst>
                <a:ext uri="{FF2B5EF4-FFF2-40B4-BE49-F238E27FC236}">
                  <a16:creationId xmlns:a16="http://schemas.microsoft.com/office/drawing/2014/main" id="{17D7A269-84C3-4CA6-9BB8-8D1B9C3B4956}"/>
                </a:ext>
              </a:extLst>
            </p:cNvPr>
            <p:cNvSpPr txBox="1"/>
            <p:nvPr/>
          </p:nvSpPr>
          <p:spPr>
            <a:xfrm>
              <a:off x="2898080" y="4182476"/>
              <a:ext cx="458780" cy="424732"/>
            </a:xfrm>
            <a:prstGeom prst="rect">
              <a:avLst/>
            </a:prstGeom>
            <a:noFill/>
          </p:spPr>
          <p:txBody>
            <a:bodyPr wrap="none" rtlCol="0">
              <a:spAutoFit/>
            </a:bodyPr>
            <a:lstStyle/>
            <a:p>
              <a:pPr algn="l" defTabSz="457189">
                <a:lnSpc>
                  <a:spcPct val="90000"/>
                </a:lnSpc>
                <a:spcBef>
                  <a:spcPts val="300"/>
                </a:spcBef>
              </a:pPr>
              <a:r>
                <a:rPr lang="fr-FR" sz="2400" dirty="0">
                  <a:solidFill>
                    <a:schemeClr val="accent5">
                      <a:lumMod val="50000"/>
                    </a:schemeClr>
                  </a:solidFill>
                  <a:cs typeface="Arial" panose="020B0604020202020204" pitchFamily="34" charset="0"/>
                </a:rPr>
                <a:t>or</a:t>
              </a:r>
              <a:endParaRPr lang="en-US" sz="2400" dirty="0">
                <a:solidFill>
                  <a:schemeClr val="accent5">
                    <a:lumMod val="50000"/>
                  </a:schemeClr>
                </a:solidFill>
                <a:cs typeface="Arial" panose="020B0604020202020204" pitchFamily="34" charset="0"/>
              </a:endParaRPr>
            </a:p>
          </p:txBody>
        </p:sp>
        <p:sp>
          <p:nvSpPr>
            <p:cNvPr id="86" name="TextBox 85">
              <a:extLst>
                <a:ext uri="{FF2B5EF4-FFF2-40B4-BE49-F238E27FC236}">
                  <a16:creationId xmlns:a16="http://schemas.microsoft.com/office/drawing/2014/main" id="{3BCFA97D-78B4-4149-93EF-A15618829A96}"/>
                </a:ext>
              </a:extLst>
            </p:cNvPr>
            <p:cNvSpPr txBox="1"/>
            <p:nvPr/>
          </p:nvSpPr>
          <p:spPr>
            <a:xfrm>
              <a:off x="1237235" y="5281781"/>
              <a:ext cx="4167885" cy="892552"/>
            </a:xfrm>
            <a:prstGeom prst="rect">
              <a:avLst/>
            </a:prstGeom>
            <a:noFill/>
          </p:spPr>
          <p:txBody>
            <a:bodyPr wrap="square" rtlCol="0">
              <a:spAutoFit/>
            </a:bodyPr>
            <a:lstStyle/>
            <a:p>
              <a:r>
                <a:rPr lang="en-US" sz="2000" b="1" dirty="0">
                  <a:solidFill>
                    <a:schemeClr val="accent6"/>
                  </a:solidFill>
                </a:rPr>
                <a:t>Managed Through Partner</a:t>
              </a:r>
              <a:endParaRPr lang="en-US" sz="2000" dirty="0">
                <a:effectLst/>
              </a:endParaRPr>
            </a:p>
            <a:p>
              <a:r>
                <a:rPr lang="en-US" sz="1600" dirty="0">
                  <a:effectLst/>
                </a:rPr>
                <a:t>Partner is the interface of Fortinet Managed FortiGate Service to their Customers</a:t>
              </a:r>
            </a:p>
          </p:txBody>
        </p:sp>
        <p:sp>
          <p:nvSpPr>
            <p:cNvPr id="87" name="Oval 86">
              <a:extLst>
                <a:ext uri="{FF2B5EF4-FFF2-40B4-BE49-F238E27FC236}">
                  <a16:creationId xmlns:a16="http://schemas.microsoft.com/office/drawing/2014/main" id="{D12D2438-BC4A-4AFD-8AD2-D7BDFC9FF078}"/>
                </a:ext>
              </a:extLst>
            </p:cNvPr>
            <p:cNvSpPr/>
            <p:nvPr/>
          </p:nvSpPr>
          <p:spPr>
            <a:xfrm>
              <a:off x="5364107" y="5447163"/>
              <a:ext cx="144000" cy="144000"/>
            </a:xfrm>
            <a:prstGeom prst="ellipse">
              <a:avLst/>
            </a:prstGeom>
            <a:solidFill>
              <a:srgbClr val="1E9B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8" name="TextBox 87">
              <a:extLst>
                <a:ext uri="{FF2B5EF4-FFF2-40B4-BE49-F238E27FC236}">
                  <a16:creationId xmlns:a16="http://schemas.microsoft.com/office/drawing/2014/main" id="{17AE8F64-05B7-4E31-B90E-A6E856949651}"/>
                </a:ext>
              </a:extLst>
            </p:cNvPr>
            <p:cNvSpPr txBox="1"/>
            <p:nvPr/>
          </p:nvSpPr>
          <p:spPr>
            <a:xfrm>
              <a:off x="5485145" y="5388747"/>
              <a:ext cx="76517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Arial" panose="020B0604020202020204" pitchFamily="34" charset="0"/>
                  <a:cs typeface="Arial" panose="020B0604020202020204" pitchFamily="34" charset="0"/>
                </a:rPr>
                <a:t>Partner</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59D5E2EF-D630-4D34-AE4D-AE88745127E4}"/>
                </a:ext>
              </a:extLst>
            </p:cNvPr>
            <p:cNvSpPr/>
            <p:nvPr/>
          </p:nvSpPr>
          <p:spPr>
            <a:xfrm>
              <a:off x="6446846" y="5447163"/>
              <a:ext cx="144000" cy="14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0" name="TextBox 89">
              <a:extLst>
                <a:ext uri="{FF2B5EF4-FFF2-40B4-BE49-F238E27FC236}">
                  <a16:creationId xmlns:a16="http://schemas.microsoft.com/office/drawing/2014/main" id="{9715F65F-64BD-473E-95E5-75CED47CAEFC}"/>
                </a:ext>
              </a:extLst>
            </p:cNvPr>
            <p:cNvSpPr txBox="1"/>
            <p:nvPr/>
          </p:nvSpPr>
          <p:spPr>
            <a:xfrm>
              <a:off x="6548615" y="5394774"/>
              <a:ext cx="68561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Fortinet</a:t>
              </a:r>
            </a:p>
          </p:txBody>
        </p:sp>
      </p:grpSp>
    </p:spTree>
    <p:extLst>
      <p:ext uri="{BB962C8B-B14F-4D97-AF65-F5344CB8AC3E}">
        <p14:creationId xmlns:p14="http://schemas.microsoft.com/office/powerpoint/2010/main" val="3265694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1000"/>
                                        <p:tgtEl>
                                          <p:spTgt spid="76"/>
                                        </p:tgtEl>
                                      </p:cBhvr>
                                    </p:animEffect>
                                  </p:childTnLst>
                                </p:cTn>
                              </p:par>
                              <p:par>
                                <p:cTn id="11" presetID="10" presetClass="entr" presetSubtype="0"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10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3"/>
          <a:srcRect/>
          <a:stretch/>
        </p:blipFill>
        <p:spPr>
          <a:xfrm>
            <a:off x="4361598" y="5610760"/>
            <a:ext cx="1676191" cy="25397"/>
          </a:xfrm>
          <a:prstGeom prst="rect">
            <a:avLst/>
          </a:prstGeom>
        </p:spPr>
      </p:pic>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4"/>
          <a:srcRect/>
          <a:stretch/>
        </p:blipFill>
        <p:spPr>
          <a:xfrm>
            <a:off x="4156138" y="4373332"/>
            <a:ext cx="1879365" cy="1161905"/>
          </a:xfrm>
          <a:prstGeom prst="rect">
            <a:avLst/>
          </a:prstGeom>
        </p:spPr>
      </p:pic>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5"/>
          <a:srcRect/>
          <a:stretch/>
        </p:blipFill>
        <p:spPr>
          <a:xfrm>
            <a:off x="3984709" y="3160837"/>
            <a:ext cx="2050794" cy="2234921"/>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3"/>
          <a:srcRect/>
          <a:stretch/>
        </p:blipFill>
        <p:spPr>
          <a:xfrm>
            <a:off x="4361598" y="1956831"/>
            <a:ext cx="1676191" cy="25397"/>
          </a:xfrm>
          <a:prstGeom prst="rect">
            <a:avLst/>
          </a:prstGeom>
        </p:spPr>
      </p:pic>
      <p:pic>
        <p:nvPicPr>
          <p:cNvPr id="20" name="Picture 19">
            <a:extLst>
              <a:ext uri="{FF2B5EF4-FFF2-40B4-BE49-F238E27FC236}">
                <a16:creationId xmlns:a16="http://schemas.microsoft.com/office/drawing/2014/main" id="{AD382480-61B3-9DAA-A7B8-C97C76659057}"/>
              </a:ext>
            </a:extLst>
          </p:cNvPr>
          <p:cNvPicPr>
            <a:picLocks noChangeAspect="1"/>
          </p:cNvPicPr>
          <p:nvPr/>
        </p:nvPicPr>
        <p:blipFill>
          <a:blip r:embed="rId6"/>
          <a:srcRect/>
          <a:stretch/>
        </p:blipFill>
        <p:spPr>
          <a:xfrm>
            <a:off x="1231789" y="2215937"/>
            <a:ext cx="1822222" cy="1555556"/>
          </a:xfrm>
          <a:prstGeom prst="rect">
            <a:avLst/>
          </a:prstGeom>
        </p:spPr>
      </p:pic>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7"/>
          <a:srcRect/>
          <a:stretch/>
        </p:blipFill>
        <p:spPr>
          <a:xfrm>
            <a:off x="1231789" y="3859715"/>
            <a:ext cx="1930159" cy="1619048"/>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8"/>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9"/>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0"/>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11"/>
          <a:srcRect/>
          <a:stretch/>
        </p:blipFill>
        <p:spPr>
          <a:xfrm>
            <a:off x="5774297" y="4142255"/>
            <a:ext cx="526984" cy="526984"/>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12"/>
          <a:srcRect/>
          <a:stretch/>
        </p:blipFill>
        <p:spPr>
          <a:xfrm>
            <a:off x="5774297" y="2931260"/>
            <a:ext cx="526984" cy="526984"/>
          </a:xfrm>
          <a:prstGeom prst="rect">
            <a:avLst/>
          </a:prstGeom>
        </p:spPr>
      </p:pic>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13"/>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1"/>
          <a:srcRect/>
          <a:stretch/>
        </p:blipFill>
        <p:spPr>
          <a:xfrm>
            <a:off x="5774297" y="5373896"/>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4"/>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15"/>
            <a:srcRect/>
            <a:stretch/>
          </p:blipFill>
          <p:spPr>
            <a:xfrm>
              <a:off x="10229258" y="1745078"/>
              <a:ext cx="114286" cy="946032"/>
            </a:xfrm>
            <a:prstGeom prst="rect">
              <a:avLst/>
            </a:prstGeom>
          </p:spPr>
        </p:pic>
      </p:grpSp>
      <p:sp>
        <p:nvSpPr>
          <p:cNvPr id="53" name="Rectangle 52">
            <a:extLst>
              <a:ext uri="{FF2B5EF4-FFF2-40B4-BE49-F238E27FC236}">
                <a16:creationId xmlns:a16="http://schemas.microsoft.com/office/drawing/2014/main" id="{45AF9E90-6AD9-499D-AF65-95A29EA79343}"/>
              </a:ext>
            </a:extLst>
          </p:cNvPr>
          <p:cNvSpPr/>
          <p:nvPr/>
        </p:nvSpPr>
        <p:spPr>
          <a:xfrm>
            <a:off x="5294075" y="2873979"/>
            <a:ext cx="5341840" cy="3568817"/>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8" name="Rectangle 57">
            <a:extLst>
              <a:ext uri="{FF2B5EF4-FFF2-40B4-BE49-F238E27FC236}">
                <a16:creationId xmlns:a16="http://schemas.microsoft.com/office/drawing/2014/main" id="{62A39FC7-895A-4DAE-A872-F1344BECD375}"/>
              </a:ext>
            </a:extLst>
          </p:cNvPr>
          <p:cNvSpPr/>
          <p:nvPr/>
        </p:nvSpPr>
        <p:spPr>
          <a:xfrm>
            <a:off x="1745064" y="3805395"/>
            <a:ext cx="3651274" cy="2662229"/>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6"/>
          <a:stretch>
            <a:fillRect/>
          </a:stretch>
        </p:blipFill>
        <p:spPr>
          <a:xfrm>
            <a:off x="342900" y="3458244"/>
            <a:ext cx="1777778" cy="1625397"/>
          </a:xfrm>
          <a:prstGeom prst="rect">
            <a:avLst/>
          </a:prstGeom>
        </p:spPr>
      </p:pic>
      <p:sp>
        <p:nvSpPr>
          <p:cNvPr id="59" name="Title 2">
            <a:extLst>
              <a:ext uri="{FF2B5EF4-FFF2-40B4-BE49-F238E27FC236}">
                <a16:creationId xmlns:a16="http://schemas.microsoft.com/office/drawing/2014/main" id="{5A0B975A-F3A0-4AB1-87EA-A699CD1C9C04}"/>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918734EC-EB4E-42C5-996A-5466890F9960}"/>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6902A8E8-0850-4821-A355-BD37CB9B766B}"/>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spTree>
    <p:extLst>
      <p:ext uri="{BB962C8B-B14F-4D97-AF65-F5344CB8AC3E}">
        <p14:creationId xmlns:p14="http://schemas.microsoft.com/office/powerpoint/2010/main" val="400522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22" presetClass="entr" presetSubtype="1"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3"/>
          <a:srcRect/>
          <a:stretch/>
        </p:blipFill>
        <p:spPr>
          <a:xfrm>
            <a:off x="4361598" y="5610760"/>
            <a:ext cx="1676191" cy="25397"/>
          </a:xfrm>
          <a:prstGeom prst="rect">
            <a:avLst/>
          </a:prstGeom>
        </p:spPr>
      </p:pic>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4"/>
          <a:srcRect/>
          <a:stretch/>
        </p:blipFill>
        <p:spPr>
          <a:xfrm>
            <a:off x="4156138" y="4373332"/>
            <a:ext cx="1879365" cy="1161905"/>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3"/>
          <a:srcRect/>
          <a:stretch/>
        </p:blipFill>
        <p:spPr>
          <a:xfrm>
            <a:off x="4361598" y="1956831"/>
            <a:ext cx="1676191" cy="25397"/>
          </a:xfrm>
          <a:prstGeom prst="rect">
            <a:avLst/>
          </a:prstGeom>
        </p:spPr>
      </p:pic>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5"/>
          <a:srcRect/>
          <a:stretch/>
        </p:blipFill>
        <p:spPr>
          <a:xfrm>
            <a:off x="1231789" y="3859715"/>
            <a:ext cx="1930159" cy="1619048"/>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6"/>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7"/>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8"/>
          <a:srcRect/>
          <a:stretch/>
        </p:blipFill>
        <p:spPr>
          <a:xfrm>
            <a:off x="5774297" y="4142255"/>
            <a:ext cx="526984" cy="526984"/>
          </a:xfrm>
          <a:prstGeom prst="rect">
            <a:avLst/>
          </a:prstGeom>
        </p:spPr>
      </p:pic>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9"/>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8"/>
          <a:srcRect/>
          <a:stretch/>
        </p:blipFill>
        <p:spPr>
          <a:xfrm>
            <a:off x="5774297" y="5373896"/>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0"/>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11"/>
            <a:srcRect/>
            <a:stretch/>
          </p:blipFill>
          <p:spPr>
            <a:xfrm>
              <a:off x="10229258" y="1745078"/>
              <a:ext cx="114286" cy="946032"/>
            </a:xfrm>
            <a:prstGeom prst="rect">
              <a:avLst/>
            </a:prstGeom>
          </p:spPr>
        </p:pic>
      </p:grpSp>
      <p:sp>
        <p:nvSpPr>
          <p:cNvPr id="53" name="Rectangle 52">
            <a:extLst>
              <a:ext uri="{FF2B5EF4-FFF2-40B4-BE49-F238E27FC236}">
                <a16:creationId xmlns:a16="http://schemas.microsoft.com/office/drawing/2014/main" id="{45AF9E90-6AD9-499D-AF65-95A29EA79343}"/>
              </a:ext>
            </a:extLst>
          </p:cNvPr>
          <p:cNvSpPr/>
          <p:nvPr/>
        </p:nvSpPr>
        <p:spPr>
          <a:xfrm>
            <a:off x="4361598" y="4018686"/>
            <a:ext cx="6074699" cy="2424110"/>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9" name="Title 2">
            <a:extLst>
              <a:ext uri="{FF2B5EF4-FFF2-40B4-BE49-F238E27FC236}">
                <a16:creationId xmlns:a16="http://schemas.microsoft.com/office/drawing/2014/main" id="{D7571B37-D33E-462E-AC14-0F92281155FA}"/>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8E9D9525-EAA8-4061-AE1E-7E8A2830F13A}"/>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96D09A05-1C03-4B90-9ECD-F367B3AD9DC9}"/>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2"/>
          <a:stretch>
            <a:fillRect/>
          </a:stretch>
        </p:blipFill>
        <p:spPr>
          <a:xfrm>
            <a:off x="342900" y="3458244"/>
            <a:ext cx="1777778" cy="1625397"/>
          </a:xfrm>
          <a:prstGeom prst="rect">
            <a:avLst/>
          </a:prstGeom>
        </p:spPr>
      </p:pic>
      <p:sp>
        <p:nvSpPr>
          <p:cNvPr id="58" name="Rectangle 57">
            <a:extLst>
              <a:ext uri="{FF2B5EF4-FFF2-40B4-BE49-F238E27FC236}">
                <a16:creationId xmlns:a16="http://schemas.microsoft.com/office/drawing/2014/main" id="{62A39FC7-895A-4DAE-A872-F1344BECD375}"/>
              </a:ext>
            </a:extLst>
          </p:cNvPr>
          <p:cNvSpPr/>
          <p:nvPr/>
        </p:nvSpPr>
        <p:spPr>
          <a:xfrm>
            <a:off x="1805906" y="1332222"/>
            <a:ext cx="10267031" cy="2449036"/>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13"/>
          <a:srcRect/>
          <a:stretch/>
        </p:blipFill>
        <p:spPr>
          <a:xfrm>
            <a:off x="3984709" y="3160837"/>
            <a:ext cx="2050794" cy="2234921"/>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14"/>
          <a:srcRect/>
          <a:stretch/>
        </p:blipFill>
        <p:spPr>
          <a:xfrm>
            <a:off x="5774297" y="2931260"/>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grpSp>
        <p:nvGrpSpPr>
          <p:cNvPr id="8" name="Group 7">
            <a:extLst>
              <a:ext uri="{FF2B5EF4-FFF2-40B4-BE49-F238E27FC236}">
                <a16:creationId xmlns:a16="http://schemas.microsoft.com/office/drawing/2014/main" id="{EE05E28A-7C0F-4584-9772-CA4E7DD9F911}"/>
              </a:ext>
            </a:extLst>
          </p:cNvPr>
          <p:cNvGrpSpPr/>
          <p:nvPr/>
        </p:nvGrpSpPr>
        <p:grpSpPr>
          <a:xfrm>
            <a:off x="10229258" y="2955659"/>
            <a:ext cx="1843680" cy="949889"/>
            <a:chOff x="10229258" y="2955659"/>
            <a:chExt cx="1843680" cy="949889"/>
          </a:xfrm>
        </p:grpSpPr>
        <p:sp>
          <p:nvSpPr>
            <p:cNvPr id="66" name="Title 2">
              <a:extLst>
                <a:ext uri="{FF2B5EF4-FFF2-40B4-BE49-F238E27FC236}">
                  <a16:creationId xmlns:a16="http://schemas.microsoft.com/office/drawing/2014/main" id="{1FBE9B24-2F51-EC94-7F00-857ADF0B587C}"/>
                </a:ext>
              </a:extLst>
            </p:cNvPr>
            <p:cNvSpPr txBox="1">
              <a:spLocks/>
            </p:cNvSpPr>
            <p:nvPr/>
          </p:nvSpPr>
          <p:spPr>
            <a:xfrm>
              <a:off x="10406851" y="2955659"/>
              <a:ext cx="1666087"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Platform to manage FortiGate devices</a:t>
              </a:r>
            </a:p>
          </p:txBody>
        </p:sp>
        <p:pic>
          <p:nvPicPr>
            <p:cNvPr id="18" name="Picture 17">
              <a:extLst>
                <a:ext uri="{FF2B5EF4-FFF2-40B4-BE49-F238E27FC236}">
                  <a16:creationId xmlns:a16="http://schemas.microsoft.com/office/drawing/2014/main" id="{FFF4B983-8CFF-3748-6A46-C36AA5847289}"/>
                </a:ext>
              </a:extLst>
            </p:cNvPr>
            <p:cNvPicPr>
              <a:picLocks noChangeAspect="1"/>
            </p:cNvPicPr>
            <p:nvPr/>
          </p:nvPicPr>
          <p:blipFill>
            <a:blip r:embed="rId11"/>
            <a:srcRect/>
            <a:stretch/>
          </p:blipFill>
          <p:spPr>
            <a:xfrm>
              <a:off x="10229258" y="2959516"/>
              <a:ext cx="114286" cy="946032"/>
            </a:xfrm>
            <a:prstGeom prst="rect">
              <a:avLst/>
            </a:prstGeom>
          </p:spPr>
        </p:pic>
      </p:gr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5"/>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spTree>
    <p:extLst>
      <p:ext uri="{BB962C8B-B14F-4D97-AF65-F5344CB8AC3E}">
        <p14:creationId xmlns:p14="http://schemas.microsoft.com/office/powerpoint/2010/main" val="310924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F4C757E8-0533-4F8A-BFFA-0DDE88144607}"/>
              </a:ext>
            </a:extLst>
          </p:cNvPr>
          <p:cNvPicPr>
            <a:picLocks noChangeAspect="1"/>
          </p:cNvPicPr>
          <p:nvPr/>
        </p:nvPicPr>
        <p:blipFill>
          <a:blip r:embed="rId3"/>
          <a:srcRect/>
          <a:stretch/>
        </p:blipFill>
        <p:spPr>
          <a:xfrm>
            <a:off x="10985109" y="159188"/>
            <a:ext cx="900000" cy="900000"/>
          </a:xfrm>
          <a:prstGeom prst="rect">
            <a:avLst/>
          </a:prstGeom>
        </p:spPr>
      </p:pic>
      <p:sp>
        <p:nvSpPr>
          <p:cNvPr id="46" name="Oval 45">
            <a:extLst>
              <a:ext uri="{FF2B5EF4-FFF2-40B4-BE49-F238E27FC236}">
                <a16:creationId xmlns:a16="http://schemas.microsoft.com/office/drawing/2014/main" id="{A68A6ED8-C831-480F-8C6E-7EA7177DF34C}"/>
              </a:ext>
            </a:extLst>
          </p:cNvPr>
          <p:cNvSpPr/>
          <p:nvPr/>
        </p:nvSpPr>
        <p:spPr>
          <a:xfrm>
            <a:off x="9023571"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9" name="Oval 38">
            <a:extLst>
              <a:ext uri="{FF2B5EF4-FFF2-40B4-BE49-F238E27FC236}">
                <a16:creationId xmlns:a16="http://schemas.microsoft.com/office/drawing/2014/main" id="{C1AD0D7A-9969-4F79-AA61-02A95FF758C3}"/>
              </a:ext>
            </a:extLst>
          </p:cNvPr>
          <p:cNvSpPr/>
          <p:nvPr/>
        </p:nvSpPr>
        <p:spPr>
          <a:xfrm>
            <a:off x="5289793"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0" name="Oval 29">
            <a:extLst>
              <a:ext uri="{FF2B5EF4-FFF2-40B4-BE49-F238E27FC236}">
                <a16:creationId xmlns:a16="http://schemas.microsoft.com/office/drawing/2014/main" id="{8D1A78DF-BADB-42E6-9173-39C799B13C75}"/>
              </a:ext>
            </a:extLst>
          </p:cNvPr>
          <p:cNvSpPr/>
          <p:nvPr/>
        </p:nvSpPr>
        <p:spPr>
          <a:xfrm>
            <a:off x="2593297"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nvGrpSpPr>
          <p:cNvPr id="16" name="Group 15">
            <a:extLst>
              <a:ext uri="{FF2B5EF4-FFF2-40B4-BE49-F238E27FC236}">
                <a16:creationId xmlns:a16="http://schemas.microsoft.com/office/drawing/2014/main" id="{ADC416B0-308D-4120-B18E-A7650488FD12}"/>
              </a:ext>
            </a:extLst>
          </p:cNvPr>
          <p:cNvGrpSpPr/>
          <p:nvPr/>
        </p:nvGrpSpPr>
        <p:grpSpPr>
          <a:xfrm>
            <a:off x="3484558" y="4153179"/>
            <a:ext cx="720000" cy="720000"/>
            <a:chOff x="3897443" y="4167266"/>
            <a:chExt cx="720000" cy="720000"/>
          </a:xfrm>
        </p:grpSpPr>
        <p:sp>
          <p:nvSpPr>
            <p:cNvPr id="11" name="Oval 10">
              <a:extLst>
                <a:ext uri="{FF2B5EF4-FFF2-40B4-BE49-F238E27FC236}">
                  <a16:creationId xmlns:a16="http://schemas.microsoft.com/office/drawing/2014/main" id="{FE7AAD67-1582-43AC-B5D4-B72041AFF733}"/>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8" name="Picture 273">
              <a:extLst>
                <a:ext uri="{FF2B5EF4-FFF2-40B4-BE49-F238E27FC236}">
                  <a16:creationId xmlns:a16="http://schemas.microsoft.com/office/drawing/2014/main" id="{D348696C-5318-4F5A-A04F-965C959047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 name="Group 13">
            <a:extLst>
              <a:ext uri="{FF2B5EF4-FFF2-40B4-BE49-F238E27FC236}">
                <a16:creationId xmlns:a16="http://schemas.microsoft.com/office/drawing/2014/main" id="{27098F50-8C69-4258-97D4-DD8BF79B909D}"/>
              </a:ext>
            </a:extLst>
          </p:cNvPr>
          <p:cNvGrpSpPr/>
          <p:nvPr/>
        </p:nvGrpSpPr>
        <p:grpSpPr>
          <a:xfrm>
            <a:off x="5696383" y="4918185"/>
            <a:ext cx="720000" cy="720000"/>
            <a:chOff x="5554825" y="4246911"/>
            <a:chExt cx="720000" cy="720000"/>
          </a:xfrm>
        </p:grpSpPr>
        <p:sp>
          <p:nvSpPr>
            <p:cNvPr id="12" name="Oval 11">
              <a:extLst>
                <a:ext uri="{FF2B5EF4-FFF2-40B4-BE49-F238E27FC236}">
                  <a16:creationId xmlns:a16="http://schemas.microsoft.com/office/drawing/2014/main" id="{FC11E7C6-CA48-4560-A0D8-4B761204C8D2}"/>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0" name="Picture 208">
              <a:extLst>
                <a:ext uri="{FF2B5EF4-FFF2-40B4-BE49-F238E27FC236}">
                  <a16:creationId xmlns:a16="http://schemas.microsoft.com/office/drawing/2014/main" id="{B5BA8B46-FD7F-458D-AE69-45182275BF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7" name="TextBox 16">
            <a:extLst>
              <a:ext uri="{FF2B5EF4-FFF2-40B4-BE49-F238E27FC236}">
                <a16:creationId xmlns:a16="http://schemas.microsoft.com/office/drawing/2014/main" id="{603BB5DA-32D2-4D6A-947C-600AEEF0F691}"/>
              </a:ext>
            </a:extLst>
          </p:cNvPr>
          <p:cNvSpPr txBox="1"/>
          <p:nvPr/>
        </p:nvSpPr>
        <p:spPr>
          <a:xfrm>
            <a:off x="2749670" y="4690026"/>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grpSp>
        <p:nvGrpSpPr>
          <p:cNvPr id="23" name="Group 22">
            <a:extLst>
              <a:ext uri="{FF2B5EF4-FFF2-40B4-BE49-F238E27FC236}">
                <a16:creationId xmlns:a16="http://schemas.microsoft.com/office/drawing/2014/main" id="{4604A774-3291-408A-837A-34C969F4D4D9}"/>
              </a:ext>
            </a:extLst>
          </p:cNvPr>
          <p:cNvGrpSpPr/>
          <p:nvPr/>
        </p:nvGrpSpPr>
        <p:grpSpPr>
          <a:xfrm>
            <a:off x="10374133" y="4948558"/>
            <a:ext cx="720000" cy="720000"/>
            <a:chOff x="8289615" y="4530102"/>
            <a:chExt cx="720000" cy="720000"/>
          </a:xfrm>
        </p:grpSpPr>
        <p:sp>
          <p:nvSpPr>
            <p:cNvPr id="20" name="Oval 19">
              <a:extLst>
                <a:ext uri="{FF2B5EF4-FFF2-40B4-BE49-F238E27FC236}">
                  <a16:creationId xmlns:a16="http://schemas.microsoft.com/office/drawing/2014/main" id="{0F053A2F-D1CD-4714-9121-2752D0A58834}"/>
                </a:ext>
              </a:extLst>
            </p:cNvPr>
            <p:cNvSpPr/>
            <p:nvPr/>
          </p:nvSpPr>
          <p:spPr>
            <a:xfrm>
              <a:off x="8289615" y="4530102"/>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2" name="Picture 236">
              <a:extLst>
                <a:ext uri="{FF2B5EF4-FFF2-40B4-BE49-F238E27FC236}">
                  <a16:creationId xmlns:a16="http://schemas.microsoft.com/office/drawing/2014/main" id="{26F0B69B-1943-4377-A488-B60CFC9246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auto">
            <a:xfrm>
              <a:off x="8418958" y="466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1" name="TextBox 30">
            <a:extLst>
              <a:ext uri="{FF2B5EF4-FFF2-40B4-BE49-F238E27FC236}">
                <a16:creationId xmlns:a16="http://schemas.microsoft.com/office/drawing/2014/main" id="{58B61AF7-3F09-40A7-BE8D-FA408E1CFA38}"/>
              </a:ext>
            </a:extLst>
          </p:cNvPr>
          <p:cNvSpPr txBox="1"/>
          <p:nvPr/>
        </p:nvSpPr>
        <p:spPr>
          <a:xfrm>
            <a:off x="3268040" y="6012893"/>
            <a:ext cx="1170513"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1</a:t>
            </a:r>
            <a:endParaRPr lang="en-US" sz="1400" b="1" dirty="0">
              <a:solidFill>
                <a:schemeClr val="tx2">
                  <a:lumMod val="75000"/>
                </a:schemeClr>
              </a:solidFill>
              <a:cs typeface="Arial" panose="020B0604020202020204" pitchFamily="34" charset="0"/>
            </a:endParaRPr>
          </a:p>
        </p:txBody>
      </p:sp>
      <p:grpSp>
        <p:nvGrpSpPr>
          <p:cNvPr id="40" name="Group 39">
            <a:extLst>
              <a:ext uri="{FF2B5EF4-FFF2-40B4-BE49-F238E27FC236}">
                <a16:creationId xmlns:a16="http://schemas.microsoft.com/office/drawing/2014/main" id="{86684ED8-F028-4DD5-9D2A-4492CDE12D02}"/>
              </a:ext>
            </a:extLst>
          </p:cNvPr>
          <p:cNvGrpSpPr/>
          <p:nvPr/>
        </p:nvGrpSpPr>
        <p:grpSpPr>
          <a:xfrm>
            <a:off x="6181702" y="4153179"/>
            <a:ext cx="720000" cy="720000"/>
            <a:chOff x="3897443" y="4167266"/>
            <a:chExt cx="720000" cy="720000"/>
          </a:xfrm>
        </p:grpSpPr>
        <p:sp>
          <p:nvSpPr>
            <p:cNvPr id="41" name="Oval 40">
              <a:extLst>
                <a:ext uri="{FF2B5EF4-FFF2-40B4-BE49-F238E27FC236}">
                  <a16:creationId xmlns:a16="http://schemas.microsoft.com/office/drawing/2014/main" id="{4C61F0CE-A631-4C73-BD40-308B864C98CA}"/>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42" name="Picture 273">
              <a:extLst>
                <a:ext uri="{FF2B5EF4-FFF2-40B4-BE49-F238E27FC236}">
                  <a16:creationId xmlns:a16="http://schemas.microsoft.com/office/drawing/2014/main" id="{A3EEB140-60C3-4CD6-86AD-4997BBEEB1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44" name="TextBox 43">
            <a:extLst>
              <a:ext uri="{FF2B5EF4-FFF2-40B4-BE49-F238E27FC236}">
                <a16:creationId xmlns:a16="http://schemas.microsoft.com/office/drawing/2014/main" id="{47089580-5E4A-4B68-9BB4-03094CEA1338}"/>
              </a:ext>
            </a:extLst>
          </p:cNvPr>
          <p:cNvSpPr txBox="1"/>
          <p:nvPr/>
        </p:nvSpPr>
        <p:spPr>
          <a:xfrm>
            <a:off x="5946519" y="6012893"/>
            <a:ext cx="1170513"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2</a:t>
            </a:r>
            <a:endParaRPr lang="en-US" sz="1400" b="1" dirty="0">
              <a:solidFill>
                <a:schemeClr val="tx2">
                  <a:lumMod val="75000"/>
                </a:schemeClr>
              </a:solidFill>
              <a:cs typeface="Arial" panose="020B0604020202020204" pitchFamily="34" charset="0"/>
            </a:endParaRPr>
          </a:p>
        </p:txBody>
      </p:sp>
      <p:sp>
        <p:nvSpPr>
          <p:cNvPr id="45" name="TextBox 44">
            <a:extLst>
              <a:ext uri="{FF2B5EF4-FFF2-40B4-BE49-F238E27FC236}">
                <a16:creationId xmlns:a16="http://schemas.microsoft.com/office/drawing/2014/main" id="{DF5F3FE8-816E-404A-9F63-23B5953BDFDB}"/>
              </a:ext>
            </a:extLst>
          </p:cNvPr>
          <p:cNvSpPr txBox="1"/>
          <p:nvPr/>
        </p:nvSpPr>
        <p:spPr>
          <a:xfrm>
            <a:off x="5540115" y="5655284"/>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FortiSwitch</a:t>
            </a:r>
            <a:endParaRPr lang="en-US" sz="1200" dirty="0">
              <a:solidFill>
                <a:schemeClr val="tx2">
                  <a:lumMod val="20000"/>
                  <a:lumOff val="80000"/>
                </a:schemeClr>
              </a:solidFill>
              <a:cs typeface="Arial" panose="020B0604020202020204" pitchFamily="34" charset="0"/>
            </a:endParaRPr>
          </a:p>
        </p:txBody>
      </p:sp>
      <p:grpSp>
        <p:nvGrpSpPr>
          <p:cNvPr id="50" name="Group 49">
            <a:extLst>
              <a:ext uri="{FF2B5EF4-FFF2-40B4-BE49-F238E27FC236}">
                <a16:creationId xmlns:a16="http://schemas.microsoft.com/office/drawing/2014/main" id="{17F3F787-D3FC-4CA3-A0A9-B3186DB949FA}"/>
              </a:ext>
            </a:extLst>
          </p:cNvPr>
          <p:cNvGrpSpPr/>
          <p:nvPr/>
        </p:nvGrpSpPr>
        <p:grpSpPr>
          <a:xfrm>
            <a:off x="9912331" y="4153179"/>
            <a:ext cx="720000" cy="720000"/>
            <a:chOff x="3897443" y="4167266"/>
            <a:chExt cx="720000" cy="720000"/>
          </a:xfrm>
        </p:grpSpPr>
        <p:sp>
          <p:nvSpPr>
            <p:cNvPr id="51" name="Oval 50">
              <a:extLst>
                <a:ext uri="{FF2B5EF4-FFF2-40B4-BE49-F238E27FC236}">
                  <a16:creationId xmlns:a16="http://schemas.microsoft.com/office/drawing/2014/main" id="{EF4D8FDC-D6B4-4357-9B4A-4F5061066B66}"/>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2" name="Picture 273">
              <a:extLst>
                <a:ext uri="{FF2B5EF4-FFF2-40B4-BE49-F238E27FC236}">
                  <a16:creationId xmlns:a16="http://schemas.microsoft.com/office/drawing/2014/main" id="{D6EFB377-3504-425D-A264-2B0B4BD688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3" name="TextBox 52">
            <a:extLst>
              <a:ext uri="{FF2B5EF4-FFF2-40B4-BE49-F238E27FC236}">
                <a16:creationId xmlns:a16="http://schemas.microsoft.com/office/drawing/2014/main" id="{0C2BE151-1C7F-490E-B5AB-C88459823421}"/>
              </a:ext>
            </a:extLst>
          </p:cNvPr>
          <p:cNvSpPr txBox="1"/>
          <p:nvPr/>
        </p:nvSpPr>
        <p:spPr>
          <a:xfrm>
            <a:off x="9222060" y="4683472"/>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sp>
        <p:nvSpPr>
          <p:cNvPr id="54" name="TextBox 53">
            <a:extLst>
              <a:ext uri="{FF2B5EF4-FFF2-40B4-BE49-F238E27FC236}">
                <a16:creationId xmlns:a16="http://schemas.microsoft.com/office/drawing/2014/main" id="{73A083EA-AB8A-411C-817D-2859650A40A4}"/>
              </a:ext>
            </a:extLst>
          </p:cNvPr>
          <p:cNvSpPr txBox="1"/>
          <p:nvPr/>
        </p:nvSpPr>
        <p:spPr>
          <a:xfrm>
            <a:off x="9698314" y="6012893"/>
            <a:ext cx="1180131"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n</a:t>
            </a:r>
            <a:endParaRPr lang="en-US" sz="1400" b="1" dirty="0">
              <a:solidFill>
                <a:schemeClr val="tx2">
                  <a:lumMod val="75000"/>
                </a:schemeClr>
              </a:solidFill>
              <a:cs typeface="Arial" panose="020B0604020202020204" pitchFamily="34" charset="0"/>
            </a:endParaRPr>
          </a:p>
        </p:txBody>
      </p:sp>
      <p:sp>
        <p:nvSpPr>
          <p:cNvPr id="55" name="TextBox 54">
            <a:extLst>
              <a:ext uri="{FF2B5EF4-FFF2-40B4-BE49-F238E27FC236}">
                <a16:creationId xmlns:a16="http://schemas.microsoft.com/office/drawing/2014/main" id="{EE767EA8-9166-4381-AB47-A5C25C4645A4}"/>
              </a:ext>
            </a:extLst>
          </p:cNvPr>
          <p:cNvSpPr txBox="1"/>
          <p:nvPr/>
        </p:nvSpPr>
        <p:spPr>
          <a:xfrm>
            <a:off x="9317295" y="5728895"/>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FortiSwitch</a:t>
            </a:r>
            <a:endParaRPr lang="en-US" sz="1200" dirty="0">
              <a:solidFill>
                <a:schemeClr val="tx2">
                  <a:lumMod val="20000"/>
                  <a:lumOff val="80000"/>
                </a:schemeClr>
              </a:solidFill>
              <a:cs typeface="Arial" panose="020B0604020202020204" pitchFamily="34" charset="0"/>
            </a:endParaRPr>
          </a:p>
        </p:txBody>
      </p:sp>
      <p:sp>
        <p:nvSpPr>
          <p:cNvPr id="56" name="TextBox 55">
            <a:extLst>
              <a:ext uri="{FF2B5EF4-FFF2-40B4-BE49-F238E27FC236}">
                <a16:creationId xmlns:a16="http://schemas.microsoft.com/office/drawing/2014/main" id="{46DE0BAE-09A6-4973-A8F3-6F50BC810A48}"/>
              </a:ext>
            </a:extLst>
          </p:cNvPr>
          <p:cNvSpPr txBox="1"/>
          <p:nvPr/>
        </p:nvSpPr>
        <p:spPr>
          <a:xfrm>
            <a:off x="10175932" y="5730560"/>
            <a:ext cx="1106393"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FortiExtender</a:t>
            </a:r>
            <a:endParaRPr lang="en-US" sz="1200" dirty="0">
              <a:solidFill>
                <a:schemeClr val="tx2">
                  <a:lumMod val="20000"/>
                  <a:lumOff val="80000"/>
                </a:schemeClr>
              </a:solidFill>
              <a:cs typeface="Arial" panose="020B0604020202020204" pitchFamily="34" charset="0"/>
            </a:endParaRPr>
          </a:p>
        </p:txBody>
      </p:sp>
      <p:sp>
        <p:nvSpPr>
          <p:cNvPr id="57" name="TextBox 56">
            <a:extLst>
              <a:ext uri="{FF2B5EF4-FFF2-40B4-BE49-F238E27FC236}">
                <a16:creationId xmlns:a16="http://schemas.microsoft.com/office/drawing/2014/main" id="{CEE8ECA6-20F7-4488-96D2-FAC7EB92D72F}"/>
              </a:ext>
            </a:extLst>
          </p:cNvPr>
          <p:cNvSpPr txBox="1"/>
          <p:nvPr/>
        </p:nvSpPr>
        <p:spPr>
          <a:xfrm>
            <a:off x="8328302" y="6020938"/>
            <a:ext cx="364202"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a:t>
            </a:r>
            <a:endParaRPr lang="en-US" sz="1400" b="1" dirty="0">
              <a:solidFill>
                <a:schemeClr val="tx2">
                  <a:lumMod val="75000"/>
                </a:schemeClr>
              </a:solidFill>
              <a:cs typeface="Arial" panose="020B0604020202020204" pitchFamily="34" charset="0"/>
            </a:endParaRPr>
          </a:p>
        </p:txBody>
      </p:sp>
      <p:cxnSp>
        <p:nvCxnSpPr>
          <p:cNvPr id="67" name="Straight Connector 66">
            <a:extLst>
              <a:ext uri="{FF2B5EF4-FFF2-40B4-BE49-F238E27FC236}">
                <a16:creationId xmlns:a16="http://schemas.microsoft.com/office/drawing/2014/main" id="{D431682C-ED49-441D-B574-5C7DABCEAD6D}"/>
              </a:ext>
            </a:extLst>
          </p:cNvPr>
          <p:cNvCxnSpPr>
            <a:cxnSpLocks/>
          </p:cNvCxnSpPr>
          <p:nvPr/>
        </p:nvCxnSpPr>
        <p:spPr>
          <a:xfrm>
            <a:off x="10419164" y="4858854"/>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025C35F6-B42A-42DE-9C5B-EF4436F6ABB3}"/>
              </a:ext>
            </a:extLst>
          </p:cNvPr>
          <p:cNvSpPr txBox="1"/>
          <p:nvPr/>
        </p:nvSpPr>
        <p:spPr>
          <a:xfrm>
            <a:off x="5486493" y="4682393"/>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grpSp>
        <p:nvGrpSpPr>
          <p:cNvPr id="136" name="Group 135">
            <a:extLst>
              <a:ext uri="{FF2B5EF4-FFF2-40B4-BE49-F238E27FC236}">
                <a16:creationId xmlns:a16="http://schemas.microsoft.com/office/drawing/2014/main" id="{373D0E2C-1F29-4D68-A20F-78C5D85B150B}"/>
              </a:ext>
            </a:extLst>
          </p:cNvPr>
          <p:cNvGrpSpPr/>
          <p:nvPr/>
        </p:nvGrpSpPr>
        <p:grpSpPr>
          <a:xfrm>
            <a:off x="3853296" y="3466986"/>
            <a:ext cx="6430275" cy="686193"/>
            <a:chOff x="3853296" y="3466986"/>
            <a:chExt cx="6430275" cy="686193"/>
          </a:xfrm>
        </p:grpSpPr>
        <p:cxnSp>
          <p:nvCxnSpPr>
            <p:cNvPr id="78" name="Straight Connector 77">
              <a:extLst>
                <a:ext uri="{FF2B5EF4-FFF2-40B4-BE49-F238E27FC236}">
                  <a16:creationId xmlns:a16="http://schemas.microsoft.com/office/drawing/2014/main" id="{BBA51FCC-BCEB-4B67-84B5-A537B39A739A}"/>
                </a:ext>
              </a:extLst>
            </p:cNvPr>
            <p:cNvCxnSpPr>
              <a:cxnSpLocks/>
              <a:stCxn id="72" idx="4"/>
              <a:endCxn id="41" idx="0"/>
            </p:cNvCxnSpPr>
            <p:nvPr/>
          </p:nvCxnSpPr>
          <p:spPr>
            <a:xfrm>
              <a:off x="6535926" y="3483971"/>
              <a:ext cx="5776" cy="66920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11E7B2D-73BB-46EA-A90E-8EFF24D24FD0}"/>
                </a:ext>
              </a:extLst>
            </p:cNvPr>
            <p:cNvCxnSpPr>
              <a:cxnSpLocks/>
            </p:cNvCxnSpPr>
            <p:nvPr/>
          </p:nvCxnSpPr>
          <p:spPr>
            <a:xfrm>
              <a:off x="3853296" y="3466986"/>
              <a:ext cx="9927" cy="669210"/>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E277B9B-7ADC-4450-A61D-82B504AA5CCC}"/>
                </a:ext>
              </a:extLst>
            </p:cNvPr>
            <p:cNvCxnSpPr>
              <a:cxnSpLocks/>
            </p:cNvCxnSpPr>
            <p:nvPr/>
          </p:nvCxnSpPr>
          <p:spPr>
            <a:xfrm>
              <a:off x="10273644" y="3475199"/>
              <a:ext cx="9927" cy="669210"/>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DF81B21C-1568-4E95-9480-62632D8D3BBD}"/>
              </a:ext>
            </a:extLst>
          </p:cNvPr>
          <p:cNvGrpSpPr/>
          <p:nvPr/>
        </p:nvGrpSpPr>
        <p:grpSpPr>
          <a:xfrm>
            <a:off x="2335606" y="2755199"/>
            <a:ext cx="8296725" cy="844795"/>
            <a:chOff x="2341382" y="2755199"/>
            <a:chExt cx="8296725" cy="844795"/>
          </a:xfrm>
        </p:grpSpPr>
        <p:sp>
          <p:nvSpPr>
            <p:cNvPr id="43" name="TextBox 42">
              <a:extLst>
                <a:ext uri="{FF2B5EF4-FFF2-40B4-BE49-F238E27FC236}">
                  <a16:creationId xmlns:a16="http://schemas.microsoft.com/office/drawing/2014/main" id="{84B419A9-AB27-4C9B-86CE-C446F3C5E4EC}"/>
                </a:ext>
              </a:extLst>
            </p:cNvPr>
            <p:cNvSpPr txBox="1"/>
            <p:nvPr/>
          </p:nvSpPr>
          <p:spPr>
            <a:xfrm>
              <a:off x="2341382" y="3341462"/>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nvGrpSpPr>
            <p:cNvPr id="70" name="Group 69">
              <a:extLst>
                <a:ext uri="{FF2B5EF4-FFF2-40B4-BE49-F238E27FC236}">
                  <a16:creationId xmlns:a16="http://schemas.microsoft.com/office/drawing/2014/main" id="{D5E82B99-BC7C-419A-BDCE-056FC5492C70}"/>
                </a:ext>
              </a:extLst>
            </p:cNvPr>
            <p:cNvGrpSpPr/>
            <p:nvPr/>
          </p:nvGrpSpPr>
          <p:grpSpPr>
            <a:xfrm>
              <a:off x="3484558" y="2755199"/>
              <a:ext cx="720000" cy="720000"/>
              <a:chOff x="8626247" y="1691365"/>
              <a:chExt cx="720000" cy="720000"/>
            </a:xfrm>
          </p:grpSpPr>
          <p:sp>
            <p:nvSpPr>
              <p:cNvPr id="28" name="Oval 27">
                <a:extLst>
                  <a:ext uri="{FF2B5EF4-FFF2-40B4-BE49-F238E27FC236}">
                    <a16:creationId xmlns:a16="http://schemas.microsoft.com/office/drawing/2014/main" id="{92AF630E-8AAC-43A9-94A4-F5479ADAF3CC}"/>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8" name="Picture 244">
                <a:extLst>
                  <a:ext uri="{FF2B5EF4-FFF2-40B4-BE49-F238E27FC236}">
                    <a16:creationId xmlns:a16="http://schemas.microsoft.com/office/drawing/2014/main" id="{D3D2E9B0-D504-4A05-A89E-78BDD04A81B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1" name="Group 70">
              <a:extLst>
                <a:ext uri="{FF2B5EF4-FFF2-40B4-BE49-F238E27FC236}">
                  <a16:creationId xmlns:a16="http://schemas.microsoft.com/office/drawing/2014/main" id="{1F8D3CC8-CE81-404C-945D-E428C22C4552}"/>
                </a:ext>
              </a:extLst>
            </p:cNvPr>
            <p:cNvGrpSpPr/>
            <p:nvPr/>
          </p:nvGrpSpPr>
          <p:grpSpPr>
            <a:xfrm>
              <a:off x="6181702" y="2763971"/>
              <a:ext cx="720000" cy="720000"/>
              <a:chOff x="8626247" y="1691365"/>
              <a:chExt cx="720000" cy="720000"/>
            </a:xfrm>
          </p:grpSpPr>
          <p:sp>
            <p:nvSpPr>
              <p:cNvPr id="72" name="Oval 71">
                <a:extLst>
                  <a:ext uri="{FF2B5EF4-FFF2-40B4-BE49-F238E27FC236}">
                    <a16:creationId xmlns:a16="http://schemas.microsoft.com/office/drawing/2014/main" id="{E765D939-C79F-498B-B4D8-9F5F21858BE0}"/>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3" name="Picture 244">
                <a:extLst>
                  <a:ext uri="{FF2B5EF4-FFF2-40B4-BE49-F238E27FC236}">
                    <a16:creationId xmlns:a16="http://schemas.microsoft.com/office/drawing/2014/main" id="{DE1F0485-0C45-4C36-8469-0FA18AFA42E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4" name="Group 73">
              <a:extLst>
                <a:ext uri="{FF2B5EF4-FFF2-40B4-BE49-F238E27FC236}">
                  <a16:creationId xmlns:a16="http://schemas.microsoft.com/office/drawing/2014/main" id="{1F3638F0-5666-43D9-AE68-CBF7C640A386}"/>
                </a:ext>
              </a:extLst>
            </p:cNvPr>
            <p:cNvGrpSpPr/>
            <p:nvPr/>
          </p:nvGrpSpPr>
          <p:grpSpPr>
            <a:xfrm>
              <a:off x="9918107" y="2763969"/>
              <a:ext cx="720000" cy="720000"/>
              <a:chOff x="8626247" y="1691365"/>
              <a:chExt cx="720000" cy="720000"/>
            </a:xfrm>
          </p:grpSpPr>
          <p:sp>
            <p:nvSpPr>
              <p:cNvPr id="75" name="Oval 74">
                <a:extLst>
                  <a:ext uri="{FF2B5EF4-FFF2-40B4-BE49-F238E27FC236}">
                    <a16:creationId xmlns:a16="http://schemas.microsoft.com/office/drawing/2014/main" id="{2F3D8360-5601-4E11-9A56-D6C200C04DD6}"/>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6" name="Picture 244">
                <a:extLst>
                  <a:ext uri="{FF2B5EF4-FFF2-40B4-BE49-F238E27FC236}">
                    <a16:creationId xmlns:a16="http://schemas.microsoft.com/office/drawing/2014/main" id="{D95B65F7-5A9C-476E-999A-65A833D3C8C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7" name="TextBox 96">
              <a:extLst>
                <a:ext uri="{FF2B5EF4-FFF2-40B4-BE49-F238E27FC236}">
                  <a16:creationId xmlns:a16="http://schemas.microsoft.com/office/drawing/2014/main" id="{744D2535-8530-470A-BE3E-9C87B09CBB0A}"/>
                </a:ext>
              </a:extLst>
            </p:cNvPr>
            <p:cNvSpPr txBox="1"/>
            <p:nvPr/>
          </p:nvSpPr>
          <p:spPr>
            <a:xfrm>
              <a:off x="5009934" y="3304079"/>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sp>
          <p:nvSpPr>
            <p:cNvPr id="98" name="TextBox 97">
              <a:extLst>
                <a:ext uri="{FF2B5EF4-FFF2-40B4-BE49-F238E27FC236}">
                  <a16:creationId xmlns:a16="http://schemas.microsoft.com/office/drawing/2014/main" id="{C8476B76-5C4D-4705-94AD-6EF2AA1F4108}"/>
                </a:ext>
              </a:extLst>
            </p:cNvPr>
            <p:cNvSpPr txBox="1"/>
            <p:nvPr/>
          </p:nvSpPr>
          <p:spPr>
            <a:xfrm>
              <a:off x="8605531" y="3331624"/>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sp>
        <p:nvSpPr>
          <p:cNvPr id="100" name="Left Brace 99">
            <a:extLst>
              <a:ext uri="{FF2B5EF4-FFF2-40B4-BE49-F238E27FC236}">
                <a16:creationId xmlns:a16="http://schemas.microsoft.com/office/drawing/2014/main" id="{4158873A-D9EC-4595-82B1-56C8593A125E}"/>
              </a:ext>
            </a:extLst>
          </p:cNvPr>
          <p:cNvSpPr/>
          <p:nvPr/>
        </p:nvSpPr>
        <p:spPr>
          <a:xfrm>
            <a:off x="1642194" y="4038727"/>
            <a:ext cx="345131" cy="2352295"/>
          </a:xfrm>
          <a:prstGeom prst="leftBrac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Left Brace 105">
            <a:extLst>
              <a:ext uri="{FF2B5EF4-FFF2-40B4-BE49-F238E27FC236}">
                <a16:creationId xmlns:a16="http://schemas.microsoft.com/office/drawing/2014/main" id="{5555E1C3-CDC8-4887-A1A1-EE1949DCA30B}"/>
              </a:ext>
            </a:extLst>
          </p:cNvPr>
          <p:cNvSpPr/>
          <p:nvPr/>
        </p:nvSpPr>
        <p:spPr>
          <a:xfrm>
            <a:off x="1654873" y="2666458"/>
            <a:ext cx="345131" cy="1080000"/>
          </a:xfrm>
          <a:prstGeom prst="leftBrac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TextBox 107">
            <a:extLst>
              <a:ext uri="{FF2B5EF4-FFF2-40B4-BE49-F238E27FC236}">
                <a16:creationId xmlns:a16="http://schemas.microsoft.com/office/drawing/2014/main" id="{9F643622-1157-410C-B860-7DA1AE723609}"/>
              </a:ext>
            </a:extLst>
          </p:cNvPr>
          <p:cNvSpPr txBox="1"/>
          <p:nvPr/>
        </p:nvSpPr>
        <p:spPr>
          <a:xfrm>
            <a:off x="432693" y="4974808"/>
            <a:ext cx="960519" cy="480131"/>
          </a:xfrm>
          <a:prstGeom prst="rect">
            <a:avLst/>
          </a:prstGeom>
          <a:noFill/>
        </p:spPr>
        <p:txBody>
          <a:bodyPr wrap="none" rtlCol="0">
            <a:spAutoFit/>
          </a:bodyPr>
          <a:lstStyle/>
          <a:p>
            <a:pPr algn="ctr" defTabSz="457189">
              <a:lnSpc>
                <a:spcPct val="90000"/>
              </a:lnSpc>
              <a:spcBef>
                <a:spcPts val="300"/>
              </a:spcBef>
            </a:pPr>
            <a:r>
              <a:rPr lang="fr-FR" sz="1400" dirty="0">
                <a:solidFill>
                  <a:srgbClr val="000000"/>
                </a:solidFill>
                <a:cs typeface="Arial" panose="020B0604020202020204" pitchFamily="34" charset="0"/>
              </a:rPr>
              <a:t>Customer</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Networks</a:t>
            </a:r>
            <a:endParaRPr lang="en-US" sz="1400" dirty="0">
              <a:solidFill>
                <a:srgbClr val="000000"/>
              </a:solidFill>
              <a:cs typeface="Arial" panose="020B0604020202020204" pitchFamily="34" charset="0"/>
            </a:endParaRPr>
          </a:p>
        </p:txBody>
      </p:sp>
      <p:sp>
        <p:nvSpPr>
          <p:cNvPr id="109" name="TextBox 108">
            <a:extLst>
              <a:ext uri="{FF2B5EF4-FFF2-40B4-BE49-F238E27FC236}">
                <a16:creationId xmlns:a16="http://schemas.microsoft.com/office/drawing/2014/main" id="{5DE111DD-FE92-4D12-9D07-64AC232ED4FD}"/>
              </a:ext>
            </a:extLst>
          </p:cNvPr>
          <p:cNvSpPr txBox="1"/>
          <p:nvPr/>
        </p:nvSpPr>
        <p:spPr>
          <a:xfrm>
            <a:off x="374328" y="2893283"/>
            <a:ext cx="1228220" cy="674031"/>
          </a:xfrm>
          <a:prstGeom prst="rect">
            <a:avLst/>
          </a:prstGeom>
          <a:noFill/>
        </p:spPr>
        <p:txBody>
          <a:bodyPr wrap="none" rtlCol="0">
            <a:spAutoFit/>
          </a:bodyPr>
          <a:lstStyle/>
          <a:p>
            <a:pPr algn="ctr" defTabSz="457189">
              <a:lnSpc>
                <a:spcPct val="90000"/>
              </a:lnSpc>
              <a:spcBef>
                <a:spcPts val="300"/>
              </a:spcBef>
            </a:pPr>
            <a:r>
              <a:rPr lang="fr-FR" sz="1400" dirty="0">
                <a:solidFill>
                  <a:srgbClr val="000000"/>
                </a:solidFill>
                <a:cs typeface="Arial" panose="020B0604020202020204" pitchFamily="34" charset="0"/>
              </a:rPr>
              <a:t>FortiGate</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Management</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for </a:t>
            </a:r>
            <a:r>
              <a:rPr lang="fr-FR" sz="1400" dirty="0" err="1">
                <a:solidFill>
                  <a:srgbClr val="000000"/>
                </a:solidFill>
                <a:cs typeface="Arial" panose="020B0604020202020204" pitchFamily="34" charset="0"/>
              </a:rPr>
              <a:t>MSSPs</a:t>
            </a:r>
            <a:endParaRPr lang="en-US" sz="1400" dirty="0">
              <a:solidFill>
                <a:srgbClr val="000000"/>
              </a:solidFill>
              <a:cs typeface="Arial" panose="020B0604020202020204" pitchFamily="34" charset="0"/>
            </a:endParaRPr>
          </a:p>
        </p:txBody>
      </p:sp>
      <p:pic>
        <p:nvPicPr>
          <p:cNvPr id="120" name="Graphic 2">
            <a:extLst>
              <a:ext uri="{FF2B5EF4-FFF2-40B4-BE49-F238E27FC236}">
                <a16:creationId xmlns:a16="http://schemas.microsoft.com/office/drawing/2014/main" id="{1BD15BC6-F582-4663-A75D-263BDDF0FB85}"/>
              </a:ext>
            </a:extLst>
          </p:cNvPr>
          <p:cNvPicPr/>
          <p:nvPr/>
        </p:nvPicPr>
        <p:blipFill>
          <a:blip r:embed="rId12"/>
          <a:stretch/>
        </p:blipFill>
        <p:spPr>
          <a:xfrm rot="5400000">
            <a:off x="-94424" y="758880"/>
            <a:ext cx="988560" cy="105840"/>
          </a:xfrm>
          <a:prstGeom prst="rect">
            <a:avLst/>
          </a:prstGeom>
          <a:ln w="0">
            <a:noFill/>
          </a:ln>
        </p:spPr>
      </p:pic>
      <p:sp>
        <p:nvSpPr>
          <p:cNvPr id="125" name="TextBox 124">
            <a:extLst>
              <a:ext uri="{FF2B5EF4-FFF2-40B4-BE49-F238E27FC236}">
                <a16:creationId xmlns:a16="http://schemas.microsoft.com/office/drawing/2014/main" id="{D391F856-3898-4E19-9C46-DD6624737978}"/>
              </a:ext>
            </a:extLst>
          </p:cNvPr>
          <p:cNvSpPr txBox="1"/>
          <p:nvPr/>
        </p:nvSpPr>
        <p:spPr>
          <a:xfrm>
            <a:off x="10756686" y="1106093"/>
            <a:ext cx="1350050"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FortiGate Cloud</a:t>
            </a:r>
            <a:endParaRPr lang="en-US" sz="1200" b="1" dirty="0">
              <a:cs typeface="Arial" panose="020B0604020202020204" pitchFamily="34" charset="0"/>
            </a:endParaRPr>
          </a:p>
        </p:txBody>
      </p:sp>
      <p:sp>
        <p:nvSpPr>
          <p:cNvPr id="134" name="Content Placeholder 3">
            <a:extLst>
              <a:ext uri="{FF2B5EF4-FFF2-40B4-BE49-F238E27FC236}">
                <a16:creationId xmlns:a16="http://schemas.microsoft.com/office/drawing/2014/main" id="{0CEA3537-BB82-4662-BD2B-B7CD8A761954}"/>
              </a:ext>
            </a:extLst>
          </p:cNvPr>
          <p:cNvSpPr txBox="1">
            <a:spLocks/>
          </p:cNvSpPr>
          <p:nvPr/>
        </p:nvSpPr>
        <p:spPr>
          <a:xfrm>
            <a:off x="538544" y="764025"/>
            <a:ext cx="10635215" cy="377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FortiGate Cloud, highly scalable Management platform for MSSPs</a:t>
            </a:r>
          </a:p>
        </p:txBody>
      </p:sp>
      <p:sp>
        <p:nvSpPr>
          <p:cNvPr id="80" name="Title 1">
            <a:extLst>
              <a:ext uri="{FF2B5EF4-FFF2-40B4-BE49-F238E27FC236}">
                <a16:creationId xmlns:a16="http://schemas.microsoft.com/office/drawing/2014/main" id="{50F5F0F8-8A57-42EA-8AAE-5A378B425101}"/>
              </a:ext>
            </a:extLst>
          </p:cNvPr>
          <p:cNvSpPr>
            <a:spLocks noGrp="1"/>
          </p:cNvSpPr>
          <p:nvPr>
            <p:ph type="title"/>
          </p:nvPr>
        </p:nvSpPr>
        <p:spPr>
          <a:xfrm>
            <a:off x="515568" y="196271"/>
            <a:ext cx="10766757" cy="651053"/>
          </a:xfrm>
        </p:spPr>
        <p:txBody>
          <a:bodyPr/>
          <a:lstStyle/>
          <a:p>
            <a:r>
              <a:rPr lang="en-US" sz="3000" spc="-60" dirty="0">
                <a:cs typeface="Arial Black" panose="020B0604020202020204" pitchFamily="34" charset="0"/>
              </a:rPr>
              <a:t>Easy Management (SaaS) of </a:t>
            </a:r>
            <a:r>
              <a:rPr lang="en-US" sz="3000" spc="-60" dirty="0" err="1">
                <a:cs typeface="Arial Black" panose="020B0604020202020204" pitchFamily="34" charset="0"/>
              </a:rPr>
              <a:t>FortiGates</a:t>
            </a:r>
            <a:r>
              <a:rPr lang="en-US" sz="3000" spc="-60" dirty="0">
                <a:cs typeface="Arial Black" panose="020B0604020202020204" pitchFamily="34" charset="0"/>
              </a:rPr>
              <a:t> for MSSPs</a:t>
            </a:r>
          </a:p>
        </p:txBody>
      </p:sp>
      <p:grpSp>
        <p:nvGrpSpPr>
          <p:cNvPr id="63" name="Group 62">
            <a:extLst>
              <a:ext uri="{FF2B5EF4-FFF2-40B4-BE49-F238E27FC236}">
                <a16:creationId xmlns:a16="http://schemas.microsoft.com/office/drawing/2014/main" id="{6A135530-D76F-48B2-8569-CF03AFB2729F}"/>
              </a:ext>
            </a:extLst>
          </p:cNvPr>
          <p:cNvGrpSpPr/>
          <p:nvPr/>
        </p:nvGrpSpPr>
        <p:grpSpPr>
          <a:xfrm>
            <a:off x="6635646" y="4933798"/>
            <a:ext cx="720000" cy="720000"/>
            <a:chOff x="4132790" y="5376904"/>
            <a:chExt cx="720000" cy="720000"/>
          </a:xfrm>
        </p:grpSpPr>
        <p:sp>
          <p:nvSpPr>
            <p:cNvPr id="64" name="Oval 63">
              <a:extLst>
                <a:ext uri="{FF2B5EF4-FFF2-40B4-BE49-F238E27FC236}">
                  <a16:creationId xmlns:a16="http://schemas.microsoft.com/office/drawing/2014/main" id="{AF5E0855-63BC-4E38-BBFD-9C3C82E65BF7}"/>
                </a:ext>
              </a:extLst>
            </p:cNvPr>
            <p:cNvSpPr/>
            <p:nvPr/>
          </p:nvSpPr>
          <p:spPr>
            <a:xfrm>
              <a:off x="4132790" y="5376904"/>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5" name="Picture 317">
              <a:extLst>
                <a:ext uri="{FF2B5EF4-FFF2-40B4-BE49-F238E27FC236}">
                  <a16:creationId xmlns:a16="http://schemas.microsoft.com/office/drawing/2014/main" id="{9E25DC2D-9A29-4135-8A0B-6FB7F6B221F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auto">
            <a:xfrm>
              <a:off x="4262134" y="5506248"/>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6" name="TextBox 65">
            <a:extLst>
              <a:ext uri="{FF2B5EF4-FFF2-40B4-BE49-F238E27FC236}">
                <a16:creationId xmlns:a16="http://schemas.microsoft.com/office/drawing/2014/main" id="{C047AF29-3505-4312-B7EB-DBB3672F611F}"/>
              </a:ext>
            </a:extLst>
          </p:cNvPr>
          <p:cNvSpPr txBox="1"/>
          <p:nvPr/>
        </p:nvSpPr>
        <p:spPr>
          <a:xfrm>
            <a:off x="6661046" y="5664310"/>
            <a:ext cx="69762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FortiAP</a:t>
            </a:r>
            <a:endParaRPr lang="en-US" sz="1200" dirty="0">
              <a:solidFill>
                <a:schemeClr val="tx2">
                  <a:lumMod val="20000"/>
                  <a:lumOff val="80000"/>
                </a:schemeClr>
              </a:solidFill>
              <a:cs typeface="Arial" panose="020B0604020202020204" pitchFamily="34" charset="0"/>
            </a:endParaRPr>
          </a:p>
        </p:txBody>
      </p:sp>
      <p:cxnSp>
        <p:nvCxnSpPr>
          <p:cNvPr id="69" name="Straight Connector 68">
            <a:extLst>
              <a:ext uri="{FF2B5EF4-FFF2-40B4-BE49-F238E27FC236}">
                <a16:creationId xmlns:a16="http://schemas.microsoft.com/office/drawing/2014/main" id="{0C2B0167-9054-441C-AEDE-59B4137BD997}"/>
              </a:ext>
            </a:extLst>
          </p:cNvPr>
          <p:cNvCxnSpPr>
            <a:cxnSpLocks/>
          </p:cNvCxnSpPr>
          <p:nvPr/>
        </p:nvCxnSpPr>
        <p:spPr>
          <a:xfrm>
            <a:off x="6417388" y="5283796"/>
            <a:ext cx="211311" cy="0"/>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BC2E91D-346E-46E3-B52F-0F060E3EB79F}"/>
              </a:ext>
            </a:extLst>
          </p:cNvPr>
          <p:cNvCxnSpPr>
            <a:cxnSpLocks/>
          </p:cNvCxnSpPr>
          <p:nvPr/>
        </p:nvCxnSpPr>
        <p:spPr>
          <a:xfrm flipH="1">
            <a:off x="6259651" y="4840080"/>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22F4E308-C1AB-4155-A28E-0754B3115FAA}"/>
              </a:ext>
            </a:extLst>
          </p:cNvPr>
          <p:cNvGrpSpPr/>
          <p:nvPr/>
        </p:nvGrpSpPr>
        <p:grpSpPr>
          <a:xfrm>
            <a:off x="9484692" y="4940205"/>
            <a:ext cx="720000" cy="720000"/>
            <a:chOff x="5554825" y="4246911"/>
            <a:chExt cx="720000" cy="720000"/>
          </a:xfrm>
        </p:grpSpPr>
        <p:sp>
          <p:nvSpPr>
            <p:cNvPr id="83" name="Oval 82">
              <a:extLst>
                <a:ext uri="{FF2B5EF4-FFF2-40B4-BE49-F238E27FC236}">
                  <a16:creationId xmlns:a16="http://schemas.microsoft.com/office/drawing/2014/main" id="{A647C57E-E2E9-4047-AF2F-D7A6BC72000B}"/>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84" name="Picture 208">
              <a:extLst>
                <a:ext uri="{FF2B5EF4-FFF2-40B4-BE49-F238E27FC236}">
                  <a16:creationId xmlns:a16="http://schemas.microsoft.com/office/drawing/2014/main" id="{40BADA78-03BC-433E-8227-52AEDE5A42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62" name="Straight Connector 61">
            <a:extLst>
              <a:ext uri="{FF2B5EF4-FFF2-40B4-BE49-F238E27FC236}">
                <a16:creationId xmlns:a16="http://schemas.microsoft.com/office/drawing/2014/main" id="{9E5046E2-8C76-4846-A4F1-7077BE6728CF}"/>
              </a:ext>
            </a:extLst>
          </p:cNvPr>
          <p:cNvCxnSpPr>
            <a:cxnSpLocks/>
          </p:cNvCxnSpPr>
          <p:nvPr/>
        </p:nvCxnSpPr>
        <p:spPr>
          <a:xfrm flipH="1">
            <a:off x="10046629" y="4854618"/>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pic>
        <p:nvPicPr>
          <p:cNvPr id="85" name="Graphic 84">
            <a:extLst>
              <a:ext uri="{FF2B5EF4-FFF2-40B4-BE49-F238E27FC236}">
                <a16:creationId xmlns:a16="http://schemas.microsoft.com/office/drawing/2014/main" id="{906D41F0-B86D-4246-BEF2-88BCE814BEF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74125" y="4192929"/>
            <a:ext cx="489464" cy="489464"/>
          </a:xfrm>
          <a:prstGeom prst="rect">
            <a:avLst/>
          </a:prstGeom>
        </p:spPr>
      </p:pic>
      <p:pic>
        <p:nvPicPr>
          <p:cNvPr id="86" name="Graphic 85">
            <a:extLst>
              <a:ext uri="{FF2B5EF4-FFF2-40B4-BE49-F238E27FC236}">
                <a16:creationId xmlns:a16="http://schemas.microsoft.com/office/drawing/2014/main" id="{2C40B46D-77F6-4954-8727-CDBCE2793F2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886023" y="4198755"/>
            <a:ext cx="489464" cy="489464"/>
          </a:xfrm>
          <a:prstGeom prst="rect">
            <a:avLst/>
          </a:prstGeom>
        </p:spPr>
      </p:pic>
      <p:pic>
        <p:nvPicPr>
          <p:cNvPr id="87" name="Graphic 86">
            <a:extLst>
              <a:ext uri="{FF2B5EF4-FFF2-40B4-BE49-F238E27FC236}">
                <a16:creationId xmlns:a16="http://schemas.microsoft.com/office/drawing/2014/main" id="{2C94AAC2-65D7-4514-8719-F24F1D37D8E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604669" y="4173706"/>
            <a:ext cx="489464" cy="489464"/>
          </a:xfrm>
          <a:prstGeom prst="rect">
            <a:avLst/>
          </a:prstGeom>
        </p:spPr>
      </p:pic>
      <p:sp>
        <p:nvSpPr>
          <p:cNvPr id="88" name="TextBox 87">
            <a:extLst>
              <a:ext uri="{FF2B5EF4-FFF2-40B4-BE49-F238E27FC236}">
                <a16:creationId xmlns:a16="http://schemas.microsoft.com/office/drawing/2014/main" id="{03751994-0B21-4493-9679-D660A776F61F}"/>
              </a:ext>
            </a:extLst>
          </p:cNvPr>
          <p:cNvSpPr txBox="1"/>
          <p:nvPr/>
        </p:nvSpPr>
        <p:spPr>
          <a:xfrm>
            <a:off x="4140391" y="4704561"/>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
        <p:nvSpPr>
          <p:cNvPr id="89" name="TextBox 88">
            <a:extLst>
              <a:ext uri="{FF2B5EF4-FFF2-40B4-BE49-F238E27FC236}">
                <a16:creationId xmlns:a16="http://schemas.microsoft.com/office/drawing/2014/main" id="{42DB450B-1145-4A10-B711-DA939C36A232}"/>
              </a:ext>
            </a:extLst>
          </p:cNvPr>
          <p:cNvSpPr txBox="1"/>
          <p:nvPr/>
        </p:nvSpPr>
        <p:spPr>
          <a:xfrm>
            <a:off x="6789487" y="4681238"/>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
        <p:nvSpPr>
          <p:cNvPr id="90" name="TextBox 89">
            <a:extLst>
              <a:ext uri="{FF2B5EF4-FFF2-40B4-BE49-F238E27FC236}">
                <a16:creationId xmlns:a16="http://schemas.microsoft.com/office/drawing/2014/main" id="{4BBB500D-C91F-4243-939A-EF1E7156E648}"/>
              </a:ext>
            </a:extLst>
          </p:cNvPr>
          <p:cNvSpPr txBox="1"/>
          <p:nvPr/>
        </p:nvSpPr>
        <p:spPr>
          <a:xfrm>
            <a:off x="10538648" y="4681238"/>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Tree>
    <p:extLst>
      <p:ext uri="{BB962C8B-B14F-4D97-AF65-F5344CB8AC3E}">
        <p14:creationId xmlns:p14="http://schemas.microsoft.com/office/powerpoint/2010/main" val="1493927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ipe(up)">
                                      <p:cBhvr>
                                        <p:cTn id="7" dur="500"/>
                                        <p:tgtEl>
                                          <p:spTgt spid="135"/>
                                        </p:tgtEl>
                                      </p:cBhvr>
                                    </p:animEffect>
                                  </p:childTnLst>
                                </p:cTn>
                              </p:par>
                              <p:par>
                                <p:cTn id="8" presetID="22" presetClass="entr" presetSubtype="1" fill="hold" nodeType="withEffect">
                                  <p:stCondLst>
                                    <p:cond delay="0"/>
                                  </p:stCondLst>
                                  <p:childTnLst>
                                    <p:set>
                                      <p:cBhvr>
                                        <p:cTn id="9" dur="1" fill="hold">
                                          <p:stCondLst>
                                            <p:cond delay="0"/>
                                          </p:stCondLst>
                                        </p:cTn>
                                        <p:tgtEl>
                                          <p:spTgt spid="136"/>
                                        </p:tgtEl>
                                        <p:attrNameLst>
                                          <p:attrName>style.visibility</p:attrName>
                                        </p:attrNameLst>
                                      </p:cBhvr>
                                      <p:to>
                                        <p:strVal val="visible"/>
                                      </p:to>
                                    </p:set>
                                    <p:animEffect transition="in" filter="wipe(up)">
                                      <p:cBhvr>
                                        <p:cTn id="10" dur="500"/>
                                        <p:tgtEl>
                                          <p:spTgt spid="1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500"/>
                                        <p:tgtEl>
                                          <p:spTgt spid="10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fade">
                                      <p:cBhvr>
                                        <p:cTn id="1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 name="Group 159">
            <a:extLst>
              <a:ext uri="{FF2B5EF4-FFF2-40B4-BE49-F238E27FC236}">
                <a16:creationId xmlns:a16="http://schemas.microsoft.com/office/drawing/2014/main" id="{79EFFBB6-1567-42BF-AF9E-329D72C499E6}"/>
              </a:ext>
            </a:extLst>
          </p:cNvPr>
          <p:cNvGrpSpPr/>
          <p:nvPr/>
        </p:nvGrpSpPr>
        <p:grpSpPr>
          <a:xfrm>
            <a:off x="8045753" y="1490529"/>
            <a:ext cx="10976938" cy="5202611"/>
            <a:chOff x="4803793" y="1627009"/>
            <a:chExt cx="10976938" cy="5202611"/>
          </a:xfrm>
        </p:grpSpPr>
        <p:pic>
          <p:nvPicPr>
            <p:cNvPr id="161" name="Picture 160" descr="A picture containing text, monitor, electronics, indoor&#10;&#10;Description automatically generated">
              <a:extLst>
                <a:ext uri="{FF2B5EF4-FFF2-40B4-BE49-F238E27FC236}">
                  <a16:creationId xmlns:a16="http://schemas.microsoft.com/office/drawing/2014/main" id="{95F085C4-C9E8-4B86-9DDC-F499DBD8916F}"/>
                </a:ext>
              </a:extLst>
            </p:cNvPr>
            <p:cNvPicPr>
              <a:picLocks noChangeAspect="1"/>
            </p:cNvPicPr>
            <p:nvPr/>
          </p:nvPicPr>
          <p:blipFill>
            <a:blip r:embed="rId3"/>
            <a:stretch>
              <a:fillRect/>
            </a:stretch>
          </p:blipFill>
          <p:spPr>
            <a:xfrm>
              <a:off x="4803793" y="1627009"/>
              <a:ext cx="10976938" cy="5202611"/>
            </a:xfrm>
            <a:prstGeom prst="rect">
              <a:avLst/>
            </a:prstGeom>
          </p:spPr>
        </p:pic>
        <p:pic>
          <p:nvPicPr>
            <p:cNvPr id="162" name="Picture 161" descr="A screenshot of a computer&#10;&#10;Description automatically generated with medium confidence">
              <a:extLst>
                <a:ext uri="{FF2B5EF4-FFF2-40B4-BE49-F238E27FC236}">
                  <a16:creationId xmlns:a16="http://schemas.microsoft.com/office/drawing/2014/main" id="{522C3822-3775-47C1-A6E1-26A148FA42DD}"/>
                </a:ext>
              </a:extLst>
            </p:cNvPr>
            <p:cNvPicPr>
              <a:picLocks noChangeAspect="1"/>
            </p:cNvPicPr>
            <p:nvPr/>
          </p:nvPicPr>
          <p:blipFill rotWithShape="1">
            <a:blip r:embed="rId4"/>
            <a:srcRect r="10084"/>
            <a:stretch/>
          </p:blipFill>
          <p:spPr>
            <a:xfrm>
              <a:off x="7138129" y="2027542"/>
              <a:ext cx="6988647" cy="4101077"/>
            </a:xfrm>
            <a:prstGeom prst="roundRect">
              <a:avLst>
                <a:gd name="adj" fmla="val 1385"/>
              </a:avLst>
            </a:prstGeom>
          </p:spPr>
        </p:pic>
      </p:grpSp>
      <p:pic>
        <p:nvPicPr>
          <p:cNvPr id="120" name="Graphic 2">
            <a:extLst>
              <a:ext uri="{FF2B5EF4-FFF2-40B4-BE49-F238E27FC236}">
                <a16:creationId xmlns:a16="http://schemas.microsoft.com/office/drawing/2014/main" id="{1BD15BC6-F582-4663-A75D-263BDDF0FB85}"/>
              </a:ext>
            </a:extLst>
          </p:cNvPr>
          <p:cNvPicPr/>
          <p:nvPr/>
        </p:nvPicPr>
        <p:blipFill>
          <a:blip r:embed="rId5"/>
          <a:stretch/>
        </p:blipFill>
        <p:spPr>
          <a:xfrm rot="5400000">
            <a:off x="-94424" y="758880"/>
            <a:ext cx="988560" cy="105840"/>
          </a:xfrm>
          <a:prstGeom prst="rect">
            <a:avLst/>
          </a:prstGeom>
          <a:ln w="0">
            <a:noFill/>
          </a:ln>
        </p:spPr>
      </p:pic>
      <p:sp>
        <p:nvSpPr>
          <p:cNvPr id="134" name="Content Placeholder 3">
            <a:extLst>
              <a:ext uri="{FF2B5EF4-FFF2-40B4-BE49-F238E27FC236}">
                <a16:creationId xmlns:a16="http://schemas.microsoft.com/office/drawing/2014/main" id="{0CEA3537-BB82-4662-BD2B-B7CD8A761954}"/>
              </a:ext>
            </a:extLst>
          </p:cNvPr>
          <p:cNvSpPr txBox="1">
            <a:spLocks/>
          </p:cNvSpPr>
          <p:nvPr/>
        </p:nvSpPr>
        <p:spPr>
          <a:xfrm>
            <a:off x="538544" y="764025"/>
            <a:ext cx="10635215" cy="377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Manage Zero-Touch Deployment + Configuration + Reporting + Analytics + Backups  </a:t>
            </a:r>
          </a:p>
        </p:txBody>
      </p:sp>
      <p:grpSp>
        <p:nvGrpSpPr>
          <p:cNvPr id="100" name="Group 99">
            <a:extLst>
              <a:ext uri="{FF2B5EF4-FFF2-40B4-BE49-F238E27FC236}">
                <a16:creationId xmlns:a16="http://schemas.microsoft.com/office/drawing/2014/main" id="{AD2DCF2E-467B-4B01-8669-A36A0806BB9A}"/>
              </a:ext>
            </a:extLst>
          </p:cNvPr>
          <p:cNvGrpSpPr/>
          <p:nvPr/>
        </p:nvGrpSpPr>
        <p:grpSpPr>
          <a:xfrm>
            <a:off x="7414332" y="1395593"/>
            <a:ext cx="900000" cy="900000"/>
            <a:chOff x="8626247" y="1691365"/>
            <a:chExt cx="720000" cy="720000"/>
          </a:xfrm>
        </p:grpSpPr>
        <p:sp>
          <p:nvSpPr>
            <p:cNvPr id="107" name="Oval 106">
              <a:extLst>
                <a:ext uri="{FF2B5EF4-FFF2-40B4-BE49-F238E27FC236}">
                  <a16:creationId xmlns:a16="http://schemas.microsoft.com/office/drawing/2014/main" id="{D4D49EEC-5A79-435A-9C48-1F0DAB68D32C}"/>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08" name="Picture 244">
              <a:extLst>
                <a:ext uri="{FF2B5EF4-FFF2-40B4-BE49-F238E27FC236}">
                  <a16:creationId xmlns:a16="http://schemas.microsoft.com/office/drawing/2014/main" id="{163A3920-8D1C-49EC-9BDA-8C2D32696A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6" name="TextBox 105">
            <a:extLst>
              <a:ext uri="{FF2B5EF4-FFF2-40B4-BE49-F238E27FC236}">
                <a16:creationId xmlns:a16="http://schemas.microsoft.com/office/drawing/2014/main" id="{722AD879-0FE8-486C-8CF0-9DDAB80B6C82}"/>
              </a:ext>
            </a:extLst>
          </p:cNvPr>
          <p:cNvSpPr txBox="1"/>
          <p:nvPr/>
        </p:nvSpPr>
        <p:spPr>
          <a:xfrm>
            <a:off x="6214057" y="2117452"/>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nvGrpSpPr>
          <p:cNvPr id="6" name="Group 5">
            <a:extLst>
              <a:ext uri="{FF2B5EF4-FFF2-40B4-BE49-F238E27FC236}">
                <a16:creationId xmlns:a16="http://schemas.microsoft.com/office/drawing/2014/main" id="{2517A57D-24C7-4E87-BCFC-A32C338D83FC}"/>
              </a:ext>
            </a:extLst>
          </p:cNvPr>
          <p:cNvGrpSpPr/>
          <p:nvPr/>
        </p:nvGrpSpPr>
        <p:grpSpPr>
          <a:xfrm>
            <a:off x="695817" y="1370165"/>
            <a:ext cx="5385791" cy="2523125"/>
            <a:chOff x="790818" y="1925533"/>
            <a:chExt cx="5385791" cy="2523125"/>
          </a:xfrm>
        </p:grpSpPr>
        <p:grpSp>
          <p:nvGrpSpPr>
            <p:cNvPr id="141" name="Group 140">
              <a:extLst>
                <a:ext uri="{FF2B5EF4-FFF2-40B4-BE49-F238E27FC236}">
                  <a16:creationId xmlns:a16="http://schemas.microsoft.com/office/drawing/2014/main" id="{2B5E55A7-572E-48F9-8025-1F5382D0CAC3}"/>
                </a:ext>
              </a:extLst>
            </p:cNvPr>
            <p:cNvGrpSpPr/>
            <p:nvPr/>
          </p:nvGrpSpPr>
          <p:grpSpPr>
            <a:xfrm>
              <a:off x="790818" y="1925533"/>
              <a:ext cx="900000" cy="900000"/>
              <a:chOff x="8626247" y="1691365"/>
              <a:chExt cx="720000" cy="720000"/>
            </a:xfrm>
          </p:grpSpPr>
          <p:sp>
            <p:nvSpPr>
              <p:cNvPr id="142" name="Oval 141">
                <a:extLst>
                  <a:ext uri="{FF2B5EF4-FFF2-40B4-BE49-F238E27FC236}">
                    <a16:creationId xmlns:a16="http://schemas.microsoft.com/office/drawing/2014/main" id="{D356BEE4-01C8-42B1-912F-CCC71D4C6201}"/>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3" name="Picture 244">
                <a:extLst>
                  <a:ext uri="{FF2B5EF4-FFF2-40B4-BE49-F238E27FC236}">
                    <a16:creationId xmlns:a16="http://schemas.microsoft.com/office/drawing/2014/main" id="{6AEE379D-C925-45CE-8FBC-3F5D449EA5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44" name="TextBox 143">
              <a:extLst>
                <a:ext uri="{FF2B5EF4-FFF2-40B4-BE49-F238E27FC236}">
                  <a16:creationId xmlns:a16="http://schemas.microsoft.com/office/drawing/2014/main" id="{4A37FBD6-8790-4378-A07C-2EEDB4D01033}"/>
                </a:ext>
              </a:extLst>
            </p:cNvPr>
            <p:cNvSpPr txBox="1"/>
            <p:nvPr/>
          </p:nvSpPr>
          <p:spPr>
            <a:xfrm>
              <a:off x="1821846" y="2177706"/>
              <a:ext cx="2507418" cy="424732"/>
            </a:xfrm>
            <a:prstGeom prst="rect">
              <a:avLst/>
            </a:prstGeom>
            <a:noFill/>
          </p:spPr>
          <p:txBody>
            <a:bodyPr wrap="none" rtlCol="0">
              <a:spAutoFit/>
            </a:bodyPr>
            <a:lstStyle/>
            <a:p>
              <a:pPr algn="l" defTabSz="457189">
                <a:lnSpc>
                  <a:spcPct val="90000"/>
                </a:lnSpc>
                <a:spcBef>
                  <a:spcPts val="300"/>
                </a:spcBef>
              </a:pPr>
              <a:r>
                <a:rPr lang="fr-FR" sz="2400" b="1" dirty="0">
                  <a:cs typeface="Arial" panose="020B0604020202020204" pitchFamily="34" charset="0"/>
                </a:rPr>
                <a:t>FortiGate Cloud</a:t>
              </a:r>
              <a:endParaRPr lang="en-US" sz="2400" b="1" dirty="0">
                <a:cs typeface="Arial" panose="020B0604020202020204" pitchFamily="34" charset="0"/>
              </a:endParaRPr>
            </a:p>
          </p:txBody>
        </p:sp>
        <p:sp>
          <p:nvSpPr>
            <p:cNvPr id="158" name="TextBox 157">
              <a:extLst>
                <a:ext uri="{FF2B5EF4-FFF2-40B4-BE49-F238E27FC236}">
                  <a16:creationId xmlns:a16="http://schemas.microsoft.com/office/drawing/2014/main" id="{8C66C303-8C8A-404A-A005-C1849CAA98ED}"/>
                </a:ext>
              </a:extLst>
            </p:cNvPr>
            <p:cNvSpPr txBox="1"/>
            <p:nvPr/>
          </p:nvSpPr>
          <p:spPr>
            <a:xfrm>
              <a:off x="1899438" y="2585263"/>
              <a:ext cx="4277171" cy="1863395"/>
            </a:xfrm>
            <a:prstGeom prst="rect">
              <a:avLst/>
            </a:prstGeom>
            <a:noFill/>
          </p:spPr>
          <p:txBody>
            <a:bodyPr wrap="square" rtlCol="0">
              <a:spAutoFit/>
            </a:bodyPr>
            <a:lstStyle/>
            <a:p>
              <a:pPr marL="171450"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Zero-touch deployment</a:t>
              </a:r>
            </a:p>
            <a:p>
              <a:pPr marL="171450"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Configuration management</a:t>
              </a:r>
            </a:p>
            <a:p>
              <a:pPr marL="171450"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Reporting &amp; Analytics</a:t>
              </a:r>
            </a:p>
            <a:p>
              <a:pPr marL="171450"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Cloud Backups </a:t>
              </a:r>
            </a:p>
            <a:p>
              <a:pPr marL="171450"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Log storage in the Cloud (12 months)</a:t>
              </a:r>
              <a:br>
                <a:rPr lang="en-GB" dirty="0">
                  <a:latin typeface="Arial" panose="020B0604020202020204" pitchFamily="34" charset="0"/>
                  <a:ea typeface="Inter" panose="02000503000000020004" pitchFamily="2" charset="0"/>
                  <a:cs typeface="Arial" panose="020B0604020202020204" pitchFamily="34" charset="0"/>
                </a:rPr>
              </a:br>
              <a:r>
                <a:rPr lang="en-GB" sz="600" dirty="0">
                  <a:latin typeface="Arial" panose="020B0604020202020204" pitchFamily="34" charset="0"/>
                  <a:ea typeface="Inter" panose="02000503000000020004" pitchFamily="2" charset="0"/>
                  <a:cs typeface="Arial" panose="020B0604020202020204" pitchFamily="34" charset="0"/>
                </a:rPr>
                <a:t> </a:t>
              </a:r>
            </a:p>
          </p:txBody>
        </p:sp>
      </p:grpSp>
      <p:sp>
        <p:nvSpPr>
          <p:cNvPr id="68" name="Title 1">
            <a:extLst>
              <a:ext uri="{FF2B5EF4-FFF2-40B4-BE49-F238E27FC236}">
                <a16:creationId xmlns:a16="http://schemas.microsoft.com/office/drawing/2014/main" id="{8E71F069-796E-40F9-AC75-509CBCE74E9F}"/>
              </a:ext>
            </a:extLst>
          </p:cNvPr>
          <p:cNvSpPr>
            <a:spLocks noGrp="1"/>
          </p:cNvSpPr>
          <p:nvPr>
            <p:ph type="title"/>
          </p:nvPr>
        </p:nvSpPr>
        <p:spPr>
          <a:xfrm>
            <a:off x="515568" y="196271"/>
            <a:ext cx="10766757" cy="651053"/>
          </a:xfrm>
        </p:spPr>
        <p:txBody>
          <a:bodyPr/>
          <a:lstStyle/>
          <a:p>
            <a:r>
              <a:rPr lang="en-US" sz="3000" spc="-60" dirty="0">
                <a:cs typeface="Arial Black" panose="020B0604020202020204" pitchFamily="34" charset="0"/>
              </a:rPr>
              <a:t>Easy Management (SaaS) of </a:t>
            </a:r>
            <a:r>
              <a:rPr lang="en-US" sz="3000" spc="-60" dirty="0" err="1">
                <a:cs typeface="Arial Black" panose="020B0604020202020204" pitchFamily="34" charset="0"/>
              </a:rPr>
              <a:t>FortiGates</a:t>
            </a:r>
            <a:r>
              <a:rPr lang="en-US" sz="3000" spc="-60" dirty="0">
                <a:cs typeface="Arial Black" panose="020B0604020202020204" pitchFamily="34" charset="0"/>
              </a:rPr>
              <a:t> for MSSPs</a:t>
            </a:r>
          </a:p>
        </p:txBody>
      </p:sp>
      <p:sp>
        <p:nvSpPr>
          <p:cNvPr id="72" name="TextBox 71">
            <a:extLst>
              <a:ext uri="{FF2B5EF4-FFF2-40B4-BE49-F238E27FC236}">
                <a16:creationId xmlns:a16="http://schemas.microsoft.com/office/drawing/2014/main" id="{475E4B34-D608-431A-A60E-DD60B158A46C}"/>
              </a:ext>
            </a:extLst>
          </p:cNvPr>
          <p:cNvSpPr txBox="1"/>
          <p:nvPr/>
        </p:nvSpPr>
        <p:spPr>
          <a:xfrm>
            <a:off x="10756686" y="1106093"/>
            <a:ext cx="1350050"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FortiGate Cloud</a:t>
            </a:r>
            <a:endParaRPr lang="en-US" sz="1200" b="1" dirty="0">
              <a:cs typeface="Arial" panose="020B0604020202020204" pitchFamily="34" charset="0"/>
            </a:endParaRPr>
          </a:p>
        </p:txBody>
      </p:sp>
      <p:pic>
        <p:nvPicPr>
          <p:cNvPr id="67" name="Picture 66">
            <a:extLst>
              <a:ext uri="{FF2B5EF4-FFF2-40B4-BE49-F238E27FC236}">
                <a16:creationId xmlns:a16="http://schemas.microsoft.com/office/drawing/2014/main" id="{FC35A08D-BD3F-4BFB-90FB-9080DD5447CA}"/>
              </a:ext>
            </a:extLst>
          </p:cNvPr>
          <p:cNvPicPr>
            <a:picLocks noChangeAspect="1"/>
          </p:cNvPicPr>
          <p:nvPr/>
        </p:nvPicPr>
        <p:blipFill>
          <a:blip r:embed="rId8"/>
          <a:srcRect/>
          <a:stretch/>
        </p:blipFill>
        <p:spPr>
          <a:xfrm>
            <a:off x="10964789" y="169348"/>
            <a:ext cx="900000" cy="900000"/>
          </a:xfrm>
          <a:prstGeom prst="rect">
            <a:avLst/>
          </a:prstGeom>
        </p:spPr>
      </p:pic>
      <p:grpSp>
        <p:nvGrpSpPr>
          <p:cNvPr id="4" name="Group 3">
            <a:extLst>
              <a:ext uri="{FF2B5EF4-FFF2-40B4-BE49-F238E27FC236}">
                <a16:creationId xmlns:a16="http://schemas.microsoft.com/office/drawing/2014/main" id="{FF298DFA-454D-4E80-85FB-8146B33610C6}"/>
              </a:ext>
            </a:extLst>
          </p:cNvPr>
          <p:cNvGrpSpPr/>
          <p:nvPr/>
        </p:nvGrpSpPr>
        <p:grpSpPr>
          <a:xfrm>
            <a:off x="1808837" y="3788071"/>
            <a:ext cx="4625567" cy="2928864"/>
            <a:chOff x="1808837" y="3788071"/>
            <a:chExt cx="4625567" cy="2928864"/>
          </a:xfrm>
        </p:grpSpPr>
        <p:sp>
          <p:nvSpPr>
            <p:cNvPr id="140" name="TextBox 139">
              <a:extLst>
                <a:ext uri="{FF2B5EF4-FFF2-40B4-BE49-F238E27FC236}">
                  <a16:creationId xmlns:a16="http://schemas.microsoft.com/office/drawing/2014/main" id="{4E28349B-BB7E-42DC-A69A-F378D588440F}"/>
                </a:ext>
              </a:extLst>
            </p:cNvPr>
            <p:cNvSpPr txBox="1"/>
            <p:nvPr/>
          </p:nvSpPr>
          <p:spPr>
            <a:xfrm>
              <a:off x="1808837" y="3788071"/>
              <a:ext cx="4615979" cy="2837187"/>
            </a:xfrm>
            <a:prstGeom prst="rect">
              <a:avLst/>
            </a:prstGeom>
            <a:noFill/>
          </p:spPr>
          <p:txBody>
            <a:bodyPr wrap="square" rtlCol="0">
              <a:spAutoFit/>
            </a:bodyPr>
            <a:lstStyle/>
            <a:p>
              <a:pPr defTabSz="457189">
                <a:lnSpc>
                  <a:spcPct val="130000"/>
                </a:lnSpc>
                <a:spcBef>
                  <a:spcPts val="300"/>
                </a:spcBef>
              </a:pPr>
              <a:r>
                <a:rPr lang="en-GB" b="1" dirty="0">
                  <a:latin typeface="Arial" panose="020B0604020202020204" pitchFamily="34" charset="0"/>
                  <a:ea typeface="Inter" panose="02000503000000020004" pitchFamily="2" charset="0"/>
                  <a:cs typeface="Arial" panose="020B0604020202020204" pitchFamily="34" charset="0"/>
                </a:rPr>
                <a:t>Manages:</a:t>
              </a:r>
            </a:p>
            <a:p>
              <a:pPr marL="179388" lvl="1" indent="-171450" defTabSz="452438">
                <a:lnSpc>
                  <a:spcPct val="130000"/>
                </a:lnSpc>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FortiGate firewalls </a:t>
              </a:r>
            </a:p>
            <a:p>
              <a:pPr marL="452438" lvl="2" indent="-171450" defTabSz="457189">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Appliances &amp; VM</a:t>
              </a:r>
            </a:p>
            <a:p>
              <a:pPr marL="179388" lvl="1" indent="-171450" defTabSz="457189">
                <a:lnSpc>
                  <a:spcPct val="13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As well as </a:t>
              </a:r>
              <a:r>
                <a:rPr lang="en-GB" b="1" dirty="0">
                  <a:latin typeface="Arial" panose="020B0604020202020204" pitchFamily="34" charset="0"/>
                  <a:ea typeface="Inter" panose="02000503000000020004" pitchFamily="2" charset="0"/>
                  <a:cs typeface="Arial" panose="020B0604020202020204" pitchFamily="34" charset="0"/>
                </a:rPr>
                <a:t>downstream</a:t>
              </a:r>
              <a:r>
                <a:rPr lang="en-GB" dirty="0">
                  <a:latin typeface="Arial" panose="020B0604020202020204" pitchFamily="34" charset="0"/>
                  <a:ea typeface="Inter" panose="02000503000000020004" pitchFamily="2" charset="0"/>
                  <a:cs typeface="Arial" panose="020B0604020202020204" pitchFamily="34" charset="0"/>
                </a:rPr>
                <a:t>:</a:t>
              </a:r>
            </a:p>
            <a:p>
              <a:pPr marL="452438" lvl="2"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FortiGuard services</a:t>
              </a:r>
            </a:p>
            <a:p>
              <a:pPr marL="452438" lvl="2"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FortiSwitches </a:t>
              </a:r>
            </a:p>
            <a:p>
              <a:pPr marL="452438" lvl="2"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FortiAPs</a:t>
              </a:r>
            </a:p>
            <a:p>
              <a:pPr marL="452438" lvl="2" indent="-171450" defTabSz="457189">
                <a:lnSpc>
                  <a:spcPct val="110000"/>
                </a:lnSpc>
                <a:spcBef>
                  <a:spcPts val="300"/>
                </a:spcBef>
                <a:buFont typeface="Arial" panose="020B0604020202020204" pitchFamily="34" charset="0"/>
                <a:buChar char="•"/>
              </a:pPr>
              <a:r>
                <a:rPr lang="en-GB" dirty="0">
                  <a:latin typeface="Arial" panose="020B0604020202020204" pitchFamily="34" charset="0"/>
                  <a:ea typeface="Inter" panose="02000503000000020004" pitchFamily="2" charset="0"/>
                  <a:cs typeface="Arial" panose="020B0604020202020204" pitchFamily="34" charset="0"/>
                </a:rPr>
                <a:t>FortiExtenders</a:t>
              </a:r>
            </a:p>
          </p:txBody>
        </p:sp>
        <p:grpSp>
          <p:nvGrpSpPr>
            <p:cNvPr id="145" name="Group 144">
              <a:extLst>
                <a:ext uri="{FF2B5EF4-FFF2-40B4-BE49-F238E27FC236}">
                  <a16:creationId xmlns:a16="http://schemas.microsoft.com/office/drawing/2014/main" id="{034EA06D-FA5C-4C93-B616-E11C6A54C759}"/>
                </a:ext>
              </a:extLst>
            </p:cNvPr>
            <p:cNvGrpSpPr/>
            <p:nvPr/>
          </p:nvGrpSpPr>
          <p:grpSpPr>
            <a:xfrm>
              <a:off x="4887239" y="4031202"/>
              <a:ext cx="720000" cy="720000"/>
              <a:chOff x="9080376" y="3410803"/>
              <a:chExt cx="720000" cy="720000"/>
            </a:xfrm>
          </p:grpSpPr>
          <p:sp>
            <p:nvSpPr>
              <p:cNvPr id="146" name="Oval 145">
                <a:extLst>
                  <a:ext uri="{FF2B5EF4-FFF2-40B4-BE49-F238E27FC236}">
                    <a16:creationId xmlns:a16="http://schemas.microsoft.com/office/drawing/2014/main" id="{F330E066-4B43-48DC-855B-E511B5BF3827}"/>
                  </a:ext>
                </a:extLst>
              </p:cNvPr>
              <p:cNvSpPr/>
              <p:nvPr/>
            </p:nvSpPr>
            <p:spPr>
              <a:xfrm>
                <a:off x="9080376" y="3410803"/>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7" name="Picture 273">
                <a:extLst>
                  <a:ext uri="{FF2B5EF4-FFF2-40B4-BE49-F238E27FC236}">
                    <a16:creationId xmlns:a16="http://schemas.microsoft.com/office/drawing/2014/main" id="{66335423-A4B5-4DA9-B370-28B5EB3B2ED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9214411" y="3545180"/>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9" name="Group 148">
              <a:extLst>
                <a:ext uri="{FF2B5EF4-FFF2-40B4-BE49-F238E27FC236}">
                  <a16:creationId xmlns:a16="http://schemas.microsoft.com/office/drawing/2014/main" id="{632764DD-6356-4AA4-AE37-E12A65AF5F05}"/>
                </a:ext>
              </a:extLst>
            </p:cNvPr>
            <p:cNvGrpSpPr/>
            <p:nvPr/>
          </p:nvGrpSpPr>
          <p:grpSpPr>
            <a:xfrm>
              <a:off x="4073721" y="5612066"/>
              <a:ext cx="720000" cy="720000"/>
              <a:chOff x="8142781" y="4458307"/>
              <a:chExt cx="720000" cy="720000"/>
            </a:xfrm>
          </p:grpSpPr>
          <p:sp>
            <p:nvSpPr>
              <p:cNvPr id="150" name="Oval 149">
                <a:extLst>
                  <a:ext uri="{FF2B5EF4-FFF2-40B4-BE49-F238E27FC236}">
                    <a16:creationId xmlns:a16="http://schemas.microsoft.com/office/drawing/2014/main" id="{8200754D-DE11-492B-A545-80597F7B9717}"/>
                  </a:ext>
                </a:extLst>
              </p:cNvPr>
              <p:cNvSpPr/>
              <p:nvPr/>
            </p:nvSpPr>
            <p:spPr>
              <a:xfrm>
                <a:off x="8142781" y="4458307"/>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51" name="Picture 208">
                <a:extLst>
                  <a:ext uri="{FF2B5EF4-FFF2-40B4-BE49-F238E27FC236}">
                    <a16:creationId xmlns:a16="http://schemas.microsoft.com/office/drawing/2014/main" id="{200A4594-780C-4F9A-B981-DAEB2A40721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bwMode="auto">
              <a:xfrm>
                <a:off x="8274994" y="4590520"/>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2" name="Group 151">
              <a:extLst>
                <a:ext uri="{FF2B5EF4-FFF2-40B4-BE49-F238E27FC236}">
                  <a16:creationId xmlns:a16="http://schemas.microsoft.com/office/drawing/2014/main" id="{09FA1EC0-0D34-4DEC-98D0-8D42B0CE5F8C}"/>
                </a:ext>
              </a:extLst>
            </p:cNvPr>
            <p:cNvGrpSpPr/>
            <p:nvPr/>
          </p:nvGrpSpPr>
          <p:grpSpPr>
            <a:xfrm>
              <a:off x="4872150" y="5842393"/>
              <a:ext cx="720000" cy="720000"/>
              <a:chOff x="9102508" y="4437287"/>
              <a:chExt cx="720000" cy="720000"/>
            </a:xfrm>
          </p:grpSpPr>
          <p:sp>
            <p:nvSpPr>
              <p:cNvPr id="153" name="Oval 152">
                <a:extLst>
                  <a:ext uri="{FF2B5EF4-FFF2-40B4-BE49-F238E27FC236}">
                    <a16:creationId xmlns:a16="http://schemas.microsoft.com/office/drawing/2014/main" id="{24BF9E01-2EA7-4BA3-B903-13C259136413}"/>
                  </a:ext>
                </a:extLst>
              </p:cNvPr>
              <p:cNvSpPr/>
              <p:nvPr/>
            </p:nvSpPr>
            <p:spPr>
              <a:xfrm>
                <a:off x="9102508" y="4437287"/>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54" name="Picture 317">
                <a:extLst>
                  <a:ext uri="{FF2B5EF4-FFF2-40B4-BE49-F238E27FC236}">
                    <a16:creationId xmlns:a16="http://schemas.microsoft.com/office/drawing/2014/main" id="{D65E73B1-2792-4B4B-8BC0-F0EFA939A00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auto">
              <a:xfrm>
                <a:off x="9231852" y="4566631"/>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5" name="Group 154">
              <a:extLst>
                <a:ext uri="{FF2B5EF4-FFF2-40B4-BE49-F238E27FC236}">
                  <a16:creationId xmlns:a16="http://schemas.microsoft.com/office/drawing/2014/main" id="{4A16F720-CF18-4E58-8C7F-09B782435A17}"/>
                </a:ext>
              </a:extLst>
            </p:cNvPr>
            <p:cNvGrpSpPr/>
            <p:nvPr/>
          </p:nvGrpSpPr>
          <p:grpSpPr>
            <a:xfrm>
              <a:off x="5714404" y="5996935"/>
              <a:ext cx="720000" cy="720000"/>
              <a:chOff x="10089460" y="4361172"/>
              <a:chExt cx="720000" cy="720000"/>
            </a:xfrm>
          </p:grpSpPr>
          <p:sp>
            <p:nvSpPr>
              <p:cNvPr id="156" name="Oval 155">
                <a:extLst>
                  <a:ext uri="{FF2B5EF4-FFF2-40B4-BE49-F238E27FC236}">
                    <a16:creationId xmlns:a16="http://schemas.microsoft.com/office/drawing/2014/main" id="{C91E7680-7A94-49D4-8C1B-FD74719ABBBE}"/>
                  </a:ext>
                </a:extLst>
              </p:cNvPr>
              <p:cNvSpPr/>
              <p:nvPr/>
            </p:nvSpPr>
            <p:spPr>
              <a:xfrm>
                <a:off x="10089460" y="4361172"/>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57" name="Picture 236">
                <a:extLst>
                  <a:ext uri="{FF2B5EF4-FFF2-40B4-BE49-F238E27FC236}">
                    <a16:creationId xmlns:a16="http://schemas.microsoft.com/office/drawing/2014/main" id="{D36D8DE8-7315-4F87-AF11-7099AD1C93E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bwMode="auto">
              <a:xfrm>
                <a:off x="10225572" y="4483088"/>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70" name="Graphic 169">
              <a:extLst>
                <a:ext uri="{FF2B5EF4-FFF2-40B4-BE49-F238E27FC236}">
                  <a16:creationId xmlns:a16="http://schemas.microsoft.com/office/drawing/2014/main" id="{E464DE7A-252B-4DEA-89A8-09F6BDDF720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564090" y="4910204"/>
              <a:ext cx="489464" cy="489464"/>
            </a:xfrm>
            <a:prstGeom prst="rect">
              <a:avLst/>
            </a:prstGeom>
          </p:spPr>
        </p:pic>
        <p:grpSp>
          <p:nvGrpSpPr>
            <p:cNvPr id="58" name="Group 57">
              <a:extLst>
                <a:ext uri="{FF2B5EF4-FFF2-40B4-BE49-F238E27FC236}">
                  <a16:creationId xmlns:a16="http://schemas.microsoft.com/office/drawing/2014/main" id="{DB1D97E2-B49B-4A76-9DBB-D7963715B044}"/>
                </a:ext>
              </a:extLst>
            </p:cNvPr>
            <p:cNvGrpSpPr/>
            <p:nvPr/>
          </p:nvGrpSpPr>
          <p:grpSpPr>
            <a:xfrm>
              <a:off x="4884189" y="5086592"/>
              <a:ext cx="720000" cy="720000"/>
              <a:chOff x="9080376" y="3513673"/>
              <a:chExt cx="720000" cy="720000"/>
            </a:xfrm>
          </p:grpSpPr>
          <p:sp>
            <p:nvSpPr>
              <p:cNvPr id="59" name="Oval 58">
                <a:extLst>
                  <a:ext uri="{FF2B5EF4-FFF2-40B4-BE49-F238E27FC236}">
                    <a16:creationId xmlns:a16="http://schemas.microsoft.com/office/drawing/2014/main" id="{E427C0DE-1D42-479D-B58C-6E4EF83C1093}"/>
                  </a:ext>
                </a:extLst>
              </p:cNvPr>
              <p:cNvSpPr/>
              <p:nvPr/>
            </p:nvSpPr>
            <p:spPr>
              <a:xfrm>
                <a:off x="9080376" y="3513673"/>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6" name="Picture 273">
                <a:extLst>
                  <a:ext uri="{FF2B5EF4-FFF2-40B4-BE49-F238E27FC236}">
                    <a16:creationId xmlns:a16="http://schemas.microsoft.com/office/drawing/2014/main" id="{42634436-9CC2-4AB4-94B8-129AF648D67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9214411" y="3648050"/>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5" name="Group 4">
            <a:extLst>
              <a:ext uri="{FF2B5EF4-FFF2-40B4-BE49-F238E27FC236}">
                <a16:creationId xmlns:a16="http://schemas.microsoft.com/office/drawing/2014/main" id="{C42E97CA-56C1-439E-8F02-E4A3C2AD822F}"/>
              </a:ext>
            </a:extLst>
          </p:cNvPr>
          <p:cNvGrpSpPr/>
          <p:nvPr/>
        </p:nvGrpSpPr>
        <p:grpSpPr>
          <a:xfrm>
            <a:off x="6058835" y="2328205"/>
            <a:ext cx="3645212" cy="3015517"/>
            <a:chOff x="6058835" y="2328205"/>
            <a:chExt cx="3645212" cy="3015517"/>
          </a:xfrm>
        </p:grpSpPr>
        <p:grpSp>
          <p:nvGrpSpPr>
            <p:cNvPr id="13" name="Group 12">
              <a:extLst>
                <a:ext uri="{FF2B5EF4-FFF2-40B4-BE49-F238E27FC236}">
                  <a16:creationId xmlns:a16="http://schemas.microsoft.com/office/drawing/2014/main" id="{5960A205-7875-4DC7-879C-81989722A876}"/>
                </a:ext>
              </a:extLst>
            </p:cNvPr>
            <p:cNvGrpSpPr/>
            <p:nvPr/>
          </p:nvGrpSpPr>
          <p:grpSpPr>
            <a:xfrm>
              <a:off x="6058835" y="2328205"/>
              <a:ext cx="3645212" cy="3015517"/>
              <a:chOff x="6058835" y="2596933"/>
              <a:chExt cx="3645212" cy="3015517"/>
            </a:xfrm>
          </p:grpSpPr>
          <p:sp>
            <p:nvSpPr>
              <p:cNvPr id="51" name="Oval 50">
                <a:extLst>
                  <a:ext uri="{FF2B5EF4-FFF2-40B4-BE49-F238E27FC236}">
                    <a16:creationId xmlns:a16="http://schemas.microsoft.com/office/drawing/2014/main" id="{A6486AB5-948B-4C5D-B985-367B7E7FE3C1}"/>
                  </a:ext>
                </a:extLst>
              </p:cNvPr>
              <p:cNvSpPr/>
              <p:nvPr/>
            </p:nvSpPr>
            <p:spPr>
              <a:xfrm>
                <a:off x="6058835" y="3092450"/>
                <a:ext cx="3645212"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3" name="Oval 52">
                <a:extLst>
                  <a:ext uri="{FF2B5EF4-FFF2-40B4-BE49-F238E27FC236}">
                    <a16:creationId xmlns:a16="http://schemas.microsoft.com/office/drawing/2014/main" id="{B4C44192-826C-441E-8FBD-B32BFA159841}"/>
                  </a:ext>
                </a:extLst>
              </p:cNvPr>
              <p:cNvSpPr/>
              <p:nvPr/>
            </p:nvSpPr>
            <p:spPr>
              <a:xfrm>
                <a:off x="7510392" y="4195417"/>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4" name="Picture 317">
                <a:extLst>
                  <a:ext uri="{FF2B5EF4-FFF2-40B4-BE49-F238E27FC236}">
                    <a16:creationId xmlns:a16="http://schemas.microsoft.com/office/drawing/2014/main" id="{330797EE-6A70-423C-AF2A-6A0851E715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auto">
              <a:xfrm>
                <a:off x="7652436" y="4324761"/>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 name="Oval 55">
                <a:extLst>
                  <a:ext uri="{FF2B5EF4-FFF2-40B4-BE49-F238E27FC236}">
                    <a16:creationId xmlns:a16="http://schemas.microsoft.com/office/drawing/2014/main" id="{9F2BCCF0-FD91-4116-A9BD-2C02EBCE4F36}"/>
                  </a:ext>
                </a:extLst>
              </p:cNvPr>
              <p:cNvSpPr/>
              <p:nvPr/>
            </p:nvSpPr>
            <p:spPr>
              <a:xfrm>
                <a:off x="8442669" y="4195417"/>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7" name="Picture 236">
                <a:extLst>
                  <a:ext uri="{FF2B5EF4-FFF2-40B4-BE49-F238E27FC236}">
                    <a16:creationId xmlns:a16="http://schemas.microsoft.com/office/drawing/2014/main" id="{71C808BB-33F3-4899-9CC6-F9E074804B0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bwMode="auto">
              <a:xfrm>
                <a:off x="8578781" y="4326958"/>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 name="Oval 59">
                <a:extLst>
                  <a:ext uri="{FF2B5EF4-FFF2-40B4-BE49-F238E27FC236}">
                    <a16:creationId xmlns:a16="http://schemas.microsoft.com/office/drawing/2014/main" id="{67A4D712-5A71-4879-8C3F-391BB051AC64}"/>
                  </a:ext>
                </a:extLst>
              </p:cNvPr>
              <p:cNvSpPr/>
              <p:nvPr/>
            </p:nvSpPr>
            <p:spPr>
              <a:xfrm>
                <a:off x="7500960" y="3274913"/>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1" name="Picture 273">
                <a:extLst>
                  <a:ext uri="{FF2B5EF4-FFF2-40B4-BE49-F238E27FC236}">
                    <a16:creationId xmlns:a16="http://schemas.microsoft.com/office/drawing/2014/main" id="{989987A1-F718-43AB-9617-966583DE544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7634995" y="3409290"/>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 name="TextBox 63">
                <a:extLst>
                  <a:ext uri="{FF2B5EF4-FFF2-40B4-BE49-F238E27FC236}">
                    <a16:creationId xmlns:a16="http://schemas.microsoft.com/office/drawing/2014/main" id="{1D33F010-660A-4E9A-9424-437711B5B1CE}"/>
                  </a:ext>
                </a:extLst>
              </p:cNvPr>
              <p:cNvSpPr txBox="1"/>
              <p:nvPr/>
            </p:nvSpPr>
            <p:spPr>
              <a:xfrm>
                <a:off x="7538639" y="4924014"/>
                <a:ext cx="69762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FortiAP</a:t>
                </a:r>
                <a:endParaRPr lang="en-US" sz="1200" dirty="0">
                  <a:solidFill>
                    <a:schemeClr val="tx2">
                      <a:lumMod val="20000"/>
                      <a:lumOff val="80000"/>
                    </a:schemeClr>
                  </a:solidFill>
                  <a:cs typeface="Arial" panose="020B0604020202020204" pitchFamily="34" charset="0"/>
                </a:endParaRPr>
              </a:p>
            </p:txBody>
          </p:sp>
          <p:sp>
            <p:nvSpPr>
              <p:cNvPr id="65" name="TextBox 64">
                <a:extLst>
                  <a:ext uri="{FF2B5EF4-FFF2-40B4-BE49-F238E27FC236}">
                    <a16:creationId xmlns:a16="http://schemas.microsoft.com/office/drawing/2014/main" id="{2D8FEC9D-D1D9-46A0-92C3-BC67855EA6C1}"/>
                  </a:ext>
                </a:extLst>
              </p:cNvPr>
              <p:cNvSpPr txBox="1"/>
              <p:nvPr/>
            </p:nvSpPr>
            <p:spPr>
              <a:xfrm>
                <a:off x="8248502" y="4924014"/>
                <a:ext cx="1106393"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FortiExtender</a:t>
                </a:r>
                <a:endParaRPr lang="en-US" sz="1200" dirty="0">
                  <a:solidFill>
                    <a:schemeClr val="tx2">
                      <a:lumMod val="20000"/>
                      <a:lumOff val="80000"/>
                    </a:schemeClr>
                  </a:solidFill>
                  <a:cs typeface="Arial" panose="020B0604020202020204" pitchFamily="34" charset="0"/>
                </a:endParaRPr>
              </a:p>
            </p:txBody>
          </p:sp>
          <p:cxnSp>
            <p:nvCxnSpPr>
              <p:cNvPr id="126" name="Straight Connector 125">
                <a:extLst>
                  <a:ext uri="{FF2B5EF4-FFF2-40B4-BE49-F238E27FC236}">
                    <a16:creationId xmlns:a16="http://schemas.microsoft.com/office/drawing/2014/main" id="{66A10AE6-5994-42CC-BD9B-6B08C6E77851}"/>
                  </a:ext>
                </a:extLst>
              </p:cNvPr>
              <p:cNvCxnSpPr>
                <a:cxnSpLocks/>
              </p:cNvCxnSpPr>
              <p:nvPr/>
            </p:nvCxnSpPr>
            <p:spPr>
              <a:xfrm>
                <a:off x="7862273" y="2596933"/>
                <a:ext cx="9927" cy="669210"/>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09A05E5-9343-4FE1-BEA0-1D6B603520B0}"/>
                  </a:ext>
                </a:extLst>
              </p:cNvPr>
              <p:cNvSpPr txBox="1"/>
              <p:nvPr/>
            </p:nvSpPr>
            <p:spPr>
              <a:xfrm>
                <a:off x="6635678" y="3679476"/>
                <a:ext cx="825867"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grpSp>
            <p:nvGrpSpPr>
              <p:cNvPr id="127" name="Group 126">
                <a:extLst>
                  <a:ext uri="{FF2B5EF4-FFF2-40B4-BE49-F238E27FC236}">
                    <a16:creationId xmlns:a16="http://schemas.microsoft.com/office/drawing/2014/main" id="{E610AAD2-8661-4A64-B70F-10BB8A5D654D}"/>
                  </a:ext>
                </a:extLst>
              </p:cNvPr>
              <p:cNvGrpSpPr/>
              <p:nvPr/>
            </p:nvGrpSpPr>
            <p:grpSpPr>
              <a:xfrm>
                <a:off x="6557264" y="4195417"/>
                <a:ext cx="720000" cy="720000"/>
                <a:chOff x="5554825" y="4246911"/>
                <a:chExt cx="720000" cy="720000"/>
              </a:xfrm>
            </p:grpSpPr>
            <p:sp>
              <p:nvSpPr>
                <p:cNvPr id="130" name="Oval 129">
                  <a:extLst>
                    <a:ext uri="{FF2B5EF4-FFF2-40B4-BE49-F238E27FC236}">
                      <a16:creationId xmlns:a16="http://schemas.microsoft.com/office/drawing/2014/main" id="{5EB6AA09-9EC0-4FA1-A94F-4D4830188AC4}"/>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31" name="Picture 208">
                  <a:extLst>
                    <a:ext uri="{FF2B5EF4-FFF2-40B4-BE49-F238E27FC236}">
                      <a16:creationId xmlns:a16="http://schemas.microsoft.com/office/drawing/2014/main" id="{3359DF95-416B-485F-902A-78A0AA624B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3" name="TextBox 132">
                <a:extLst>
                  <a:ext uri="{FF2B5EF4-FFF2-40B4-BE49-F238E27FC236}">
                    <a16:creationId xmlns:a16="http://schemas.microsoft.com/office/drawing/2014/main" id="{4B314DBE-B8E3-4859-82E6-333BD5813041}"/>
                  </a:ext>
                </a:extLst>
              </p:cNvPr>
              <p:cNvSpPr txBox="1"/>
              <p:nvPr/>
            </p:nvSpPr>
            <p:spPr>
              <a:xfrm>
                <a:off x="6430097" y="4924014"/>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FortiSwitch</a:t>
                </a:r>
                <a:endParaRPr lang="en-US" sz="1200" dirty="0">
                  <a:solidFill>
                    <a:schemeClr val="tx2">
                      <a:lumMod val="20000"/>
                      <a:lumOff val="80000"/>
                    </a:schemeClr>
                  </a:solidFill>
                  <a:cs typeface="Arial" panose="020B0604020202020204" pitchFamily="34" charset="0"/>
                </a:endParaRPr>
              </a:p>
            </p:txBody>
          </p:sp>
          <p:cxnSp>
            <p:nvCxnSpPr>
              <p:cNvPr id="136" name="Straight Connector 135">
                <a:extLst>
                  <a:ext uri="{FF2B5EF4-FFF2-40B4-BE49-F238E27FC236}">
                    <a16:creationId xmlns:a16="http://schemas.microsoft.com/office/drawing/2014/main" id="{3FE1472D-A858-4B16-9E89-029EEB2EEF05}"/>
                  </a:ext>
                </a:extLst>
              </p:cNvPr>
              <p:cNvCxnSpPr>
                <a:cxnSpLocks/>
                <a:stCxn id="130" idx="6"/>
              </p:cNvCxnSpPr>
              <p:nvPr/>
            </p:nvCxnSpPr>
            <p:spPr>
              <a:xfrm>
                <a:off x="7277264" y="4555417"/>
                <a:ext cx="233128" cy="541"/>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6A78F53C-3FF0-4A84-A146-265140DEE3DE}"/>
                  </a:ext>
                </a:extLst>
              </p:cNvPr>
              <p:cNvCxnSpPr>
                <a:cxnSpLocks/>
              </p:cNvCxnSpPr>
              <p:nvPr/>
            </p:nvCxnSpPr>
            <p:spPr>
              <a:xfrm flipH="1">
                <a:off x="7181647" y="3959330"/>
                <a:ext cx="520927" cy="357847"/>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AF660B9-C574-44DE-ACDB-BA005A98ADEB}"/>
                  </a:ext>
                </a:extLst>
              </p:cNvPr>
              <p:cNvCxnSpPr>
                <a:cxnSpLocks/>
              </p:cNvCxnSpPr>
              <p:nvPr/>
            </p:nvCxnSpPr>
            <p:spPr>
              <a:xfrm>
                <a:off x="8015852" y="3959331"/>
                <a:ext cx="520927" cy="357847"/>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pic>
          <p:nvPicPr>
            <p:cNvPr id="69" name="Graphic 68">
              <a:extLst>
                <a:ext uri="{FF2B5EF4-FFF2-40B4-BE49-F238E27FC236}">
                  <a16:creationId xmlns:a16="http://schemas.microsoft.com/office/drawing/2014/main" id="{563F9963-4265-4553-BC1F-3CEA574DA64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197937" y="2937075"/>
              <a:ext cx="489464" cy="489464"/>
            </a:xfrm>
            <a:prstGeom prst="rect">
              <a:avLst/>
            </a:prstGeom>
          </p:spPr>
        </p:pic>
        <p:sp>
          <p:nvSpPr>
            <p:cNvPr id="70" name="TextBox 69">
              <a:extLst>
                <a:ext uri="{FF2B5EF4-FFF2-40B4-BE49-F238E27FC236}">
                  <a16:creationId xmlns:a16="http://schemas.microsoft.com/office/drawing/2014/main" id="{7EAD246B-DD1A-4536-AD50-86BE91407255}"/>
                </a:ext>
              </a:extLst>
            </p:cNvPr>
            <p:cNvSpPr txBox="1"/>
            <p:nvPr/>
          </p:nvSpPr>
          <p:spPr>
            <a:xfrm>
              <a:off x="8424245" y="3390980"/>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grpSp>
    </p:spTree>
    <p:extLst>
      <p:ext uri="{BB962C8B-B14F-4D97-AF65-F5344CB8AC3E}">
        <p14:creationId xmlns:p14="http://schemas.microsoft.com/office/powerpoint/2010/main" val="157882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60"/>
                                        </p:tgtEl>
                                        <p:attrNameLst>
                                          <p:attrName>style.visibility</p:attrName>
                                        </p:attrNameLst>
                                      </p:cBhvr>
                                      <p:to>
                                        <p:strVal val="visible"/>
                                      </p:to>
                                    </p:set>
                                    <p:animEffect transition="in" filter="fade">
                                      <p:cBhvr>
                                        <p:cTn id="11" dur="1000"/>
                                        <p:tgtEl>
                                          <p:spTgt spid="16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25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Graphic 2">
            <a:extLst>
              <a:ext uri="{FF2B5EF4-FFF2-40B4-BE49-F238E27FC236}">
                <a16:creationId xmlns:a16="http://schemas.microsoft.com/office/drawing/2014/main" id="{1BD15BC6-F582-4663-A75D-263BDDF0FB85}"/>
              </a:ext>
            </a:extLst>
          </p:cNvPr>
          <p:cNvPicPr/>
          <p:nvPr/>
        </p:nvPicPr>
        <p:blipFill>
          <a:blip r:embed="rId3"/>
          <a:stretch/>
        </p:blipFill>
        <p:spPr>
          <a:xfrm rot="5400000">
            <a:off x="-94424" y="758880"/>
            <a:ext cx="988560" cy="105840"/>
          </a:xfrm>
          <a:prstGeom prst="rect">
            <a:avLst/>
          </a:prstGeom>
          <a:ln w="0">
            <a:noFill/>
          </a:ln>
        </p:spPr>
      </p:pic>
      <p:grpSp>
        <p:nvGrpSpPr>
          <p:cNvPr id="7" name="Group 6">
            <a:extLst>
              <a:ext uri="{FF2B5EF4-FFF2-40B4-BE49-F238E27FC236}">
                <a16:creationId xmlns:a16="http://schemas.microsoft.com/office/drawing/2014/main" id="{DE305E5C-4350-4D2B-91FB-9AE3AD81E940}"/>
              </a:ext>
            </a:extLst>
          </p:cNvPr>
          <p:cNvGrpSpPr/>
          <p:nvPr/>
        </p:nvGrpSpPr>
        <p:grpSpPr>
          <a:xfrm>
            <a:off x="690869" y="4069089"/>
            <a:ext cx="11091769" cy="2178408"/>
            <a:chOff x="690869" y="4069089"/>
            <a:chExt cx="11091769" cy="2178408"/>
          </a:xfrm>
        </p:grpSpPr>
        <p:sp>
          <p:nvSpPr>
            <p:cNvPr id="25" name="Rectangle 24">
              <a:extLst>
                <a:ext uri="{FF2B5EF4-FFF2-40B4-BE49-F238E27FC236}">
                  <a16:creationId xmlns:a16="http://schemas.microsoft.com/office/drawing/2014/main" id="{68344564-A5D1-455B-B838-08DE7E751890}"/>
                </a:ext>
              </a:extLst>
            </p:cNvPr>
            <p:cNvSpPr/>
            <p:nvPr/>
          </p:nvSpPr>
          <p:spPr>
            <a:xfrm>
              <a:off x="769841" y="4516266"/>
              <a:ext cx="5437123" cy="1722091"/>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120000"/>
                </a:lnSpc>
                <a:defRPr/>
              </a:pPr>
              <a:endParaRPr kumimoji="0" lang="en-US" b="0" i="0" u="none" strike="noStrike" kern="1200" cap="none" spc="0" normalizeH="0" baseline="0" noProof="0" dirty="0">
                <a:ln>
                  <a:noFill/>
                </a:ln>
                <a:solidFill>
                  <a:schemeClr val="tx1">
                    <a:lumMod val="75000"/>
                    <a:lumOff val="25000"/>
                  </a:schemeClr>
                </a:solidFill>
                <a:effectLst/>
                <a:uLnTx/>
                <a:uFillTx/>
                <a:latin typeface="Inter" panose="02000503000000020004" pitchFamily="2" charset="0"/>
                <a:ea typeface="Inter" panose="02000503000000020004" pitchFamily="2" charset="0"/>
                <a:cs typeface="Arial" panose="020B0604020202020204" pitchFamily="34" charset="0"/>
              </a:endParaRPr>
            </a:p>
          </p:txBody>
        </p:sp>
        <p:sp>
          <p:nvSpPr>
            <p:cNvPr id="28" name="TextBox 120">
              <a:extLst>
                <a:ext uri="{FF2B5EF4-FFF2-40B4-BE49-F238E27FC236}">
                  <a16:creationId xmlns:a16="http://schemas.microsoft.com/office/drawing/2014/main" id="{D83A6C98-2F70-4F68-BA63-76B7BC92A73E}"/>
                </a:ext>
              </a:extLst>
            </p:cNvPr>
            <p:cNvSpPr txBox="1">
              <a:spLocks noChangeArrowheads="1"/>
            </p:cNvSpPr>
            <p:nvPr/>
          </p:nvSpPr>
          <p:spPr bwMode="auto">
            <a:xfrm>
              <a:off x="1655843" y="4763877"/>
              <a:ext cx="4485338" cy="32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320" b="1" dirty="0">
                  <a:latin typeface="Inter" panose="02000503000000020004" pitchFamily="2" charset="0"/>
                  <a:ea typeface="Inter" panose="02000503000000020004" pitchFamily="2" charset="0"/>
                  <a:cs typeface="Helvetica 55 Roman" charset="0"/>
                </a:rPr>
                <a:t>FortiGate Cloud Management,  1 Year Log Retention</a:t>
              </a:r>
            </a:p>
          </p:txBody>
        </p:sp>
        <p:sp>
          <p:nvSpPr>
            <p:cNvPr id="33" name="TextBox 32">
              <a:extLst>
                <a:ext uri="{FF2B5EF4-FFF2-40B4-BE49-F238E27FC236}">
                  <a16:creationId xmlns:a16="http://schemas.microsoft.com/office/drawing/2014/main" id="{518D407A-AD0F-47B5-9FBE-AB0D30864358}"/>
                </a:ext>
              </a:extLst>
            </p:cNvPr>
            <p:cNvSpPr txBox="1"/>
            <p:nvPr/>
          </p:nvSpPr>
          <p:spPr>
            <a:xfrm>
              <a:off x="1658141" y="5657556"/>
              <a:ext cx="4485338" cy="244682"/>
            </a:xfrm>
            <a:prstGeom prst="rect">
              <a:avLst/>
            </a:prstGeom>
            <a:noFill/>
          </p:spPr>
          <p:txBody>
            <a:bodyPr wrap="square" rtlCol="0">
              <a:spAutoFit/>
            </a:bodyPr>
            <a:lstStyle/>
            <a:p>
              <a:pPr defTabSz="457189">
                <a:lnSpc>
                  <a:spcPct val="90000"/>
                </a:lnSpc>
                <a:spcBef>
                  <a:spcPts val="300"/>
                </a:spcBef>
              </a:pPr>
              <a:r>
                <a:rPr lang="en-US" sz="1100" dirty="0">
                  <a:latin typeface="Inter" panose="02000503000000020004" pitchFamily="2" charset="0"/>
                  <a:ea typeface="Inter" panose="02000503000000020004" pitchFamily="2" charset="0"/>
                  <a:cs typeface="Helvetica 55 Roman" charset="0"/>
                </a:rPr>
                <a:t>Recommended price typically </a:t>
              </a:r>
              <a:r>
                <a:rPr lang="fr-FR" sz="1100" dirty="0">
                  <a:latin typeface="Inter" panose="02000503000000020004" pitchFamily="2" charset="0"/>
                  <a:ea typeface="Inter" panose="02000503000000020004" pitchFamily="2" charset="0"/>
                </a:rPr>
                <a:t>&lt; 10-15% of hardware/UTP bundle</a:t>
              </a:r>
              <a:endParaRPr lang="en-US" sz="1100" dirty="0">
                <a:latin typeface="Inter" panose="02000503000000020004" pitchFamily="2" charset="0"/>
                <a:ea typeface="Inter" panose="02000503000000020004" pitchFamily="2" charset="0"/>
              </a:endParaRPr>
            </a:p>
          </p:txBody>
        </p:sp>
        <p:sp>
          <p:nvSpPr>
            <p:cNvPr id="34" name="TextBox 33">
              <a:extLst>
                <a:ext uri="{FF2B5EF4-FFF2-40B4-BE49-F238E27FC236}">
                  <a16:creationId xmlns:a16="http://schemas.microsoft.com/office/drawing/2014/main" id="{2C9D7004-0D5E-4479-A04E-13C3B9C21985}"/>
                </a:ext>
              </a:extLst>
            </p:cNvPr>
            <p:cNvSpPr txBox="1"/>
            <p:nvPr/>
          </p:nvSpPr>
          <p:spPr>
            <a:xfrm>
              <a:off x="2026551" y="5147429"/>
              <a:ext cx="2362777" cy="276999"/>
            </a:xfrm>
            <a:prstGeom prst="rect">
              <a:avLst/>
            </a:prstGeom>
            <a:noFill/>
          </p:spPr>
          <p:txBody>
            <a:bodyPr wrap="square">
              <a:spAutoFit/>
            </a:bodyPr>
            <a:lstStyle/>
            <a:p>
              <a:pPr algn="ctr"/>
              <a:r>
                <a:rPr lang="en-GB" sz="1200" dirty="0">
                  <a:latin typeface="Inter" panose="02000503000000020004" pitchFamily="2" charset="0"/>
                  <a:ea typeface="Inter" panose="02000503000000020004" pitchFamily="2" charset="0"/>
                </a:rPr>
                <a:t>FC-10-00</a:t>
              </a:r>
              <a:r>
                <a:rPr lang="en-GB" sz="1200" dirty="0">
                  <a:solidFill>
                    <a:srgbClr val="FF0000"/>
                  </a:solidFill>
                  <a:latin typeface="Inter" panose="02000503000000020004" pitchFamily="2" charset="0"/>
                  <a:ea typeface="Inter" panose="02000503000000020004" pitchFamily="2" charset="0"/>
                </a:rPr>
                <a:t>XXX</a:t>
              </a:r>
              <a:r>
                <a:rPr lang="en-GB" sz="1200" dirty="0">
                  <a:latin typeface="Inter" panose="02000503000000020004" pitchFamily="2" charset="0"/>
                  <a:ea typeface="Inter" panose="02000503000000020004" pitchFamily="2" charset="0"/>
                </a:rPr>
                <a:t>-131-02-</a:t>
              </a:r>
              <a:r>
                <a:rPr lang="en-GB" sz="1200" dirty="0">
                  <a:solidFill>
                    <a:srgbClr val="FF0000"/>
                  </a:solidFill>
                  <a:latin typeface="Inter" panose="02000503000000020004" pitchFamily="2" charset="0"/>
                  <a:ea typeface="Inter" panose="02000503000000020004" pitchFamily="2" charset="0"/>
                </a:rPr>
                <a:t>DD</a:t>
              </a:r>
            </a:p>
          </p:txBody>
        </p:sp>
        <p:grpSp>
          <p:nvGrpSpPr>
            <p:cNvPr id="44" name="Group 43">
              <a:extLst>
                <a:ext uri="{FF2B5EF4-FFF2-40B4-BE49-F238E27FC236}">
                  <a16:creationId xmlns:a16="http://schemas.microsoft.com/office/drawing/2014/main" id="{03E30F8B-41A9-43A2-86F9-89022F7B52E2}"/>
                </a:ext>
              </a:extLst>
            </p:cNvPr>
            <p:cNvGrpSpPr>
              <a:grpSpLocks noChangeAspect="1"/>
            </p:cNvGrpSpPr>
            <p:nvPr/>
          </p:nvGrpSpPr>
          <p:grpSpPr>
            <a:xfrm>
              <a:off x="929285" y="4949169"/>
              <a:ext cx="720000" cy="720000"/>
              <a:chOff x="8626247" y="1691365"/>
              <a:chExt cx="720000" cy="720000"/>
            </a:xfrm>
          </p:grpSpPr>
          <p:sp>
            <p:nvSpPr>
              <p:cNvPr id="45" name="Oval 44">
                <a:extLst>
                  <a:ext uri="{FF2B5EF4-FFF2-40B4-BE49-F238E27FC236}">
                    <a16:creationId xmlns:a16="http://schemas.microsoft.com/office/drawing/2014/main" id="{3FCC6A7E-CF6F-48F8-90A3-7F20D7A040AD}"/>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46" name="Picture 244">
                <a:extLst>
                  <a:ext uri="{FF2B5EF4-FFF2-40B4-BE49-F238E27FC236}">
                    <a16:creationId xmlns:a16="http://schemas.microsoft.com/office/drawing/2014/main" id="{C091CC06-025E-4803-95A0-D53A8617A8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48" name="TextBox 47">
              <a:extLst>
                <a:ext uri="{FF2B5EF4-FFF2-40B4-BE49-F238E27FC236}">
                  <a16:creationId xmlns:a16="http://schemas.microsoft.com/office/drawing/2014/main" id="{F53E6626-4BB9-4839-B370-5CA0C91D4332}"/>
                </a:ext>
              </a:extLst>
            </p:cNvPr>
            <p:cNvSpPr txBox="1"/>
            <p:nvPr/>
          </p:nvSpPr>
          <p:spPr>
            <a:xfrm>
              <a:off x="690869" y="4207949"/>
              <a:ext cx="4174541" cy="313932"/>
            </a:xfrm>
            <a:prstGeom prst="rect">
              <a:avLst/>
            </a:prstGeom>
            <a:noFill/>
          </p:spPr>
          <p:txBody>
            <a:bodyPr wrap="none" rtlCol="0">
              <a:spAutoFit/>
            </a:bodyPr>
            <a:lstStyle/>
            <a:p>
              <a:pPr algn="l" defTabSz="457189">
                <a:lnSpc>
                  <a:spcPct val="90000"/>
                </a:lnSpc>
                <a:spcBef>
                  <a:spcPts val="300"/>
                </a:spcBef>
              </a:pPr>
              <a:r>
                <a:rPr lang="en-GB" sz="1600" b="1" dirty="0">
                  <a:solidFill>
                    <a:srgbClr val="000000"/>
                  </a:solidFill>
                  <a:latin typeface="Inter" panose="02000503000000020004" pitchFamily="2" charset="0"/>
                  <a:ea typeface="Inter" panose="02000503000000020004" pitchFamily="2" charset="0"/>
                  <a:cs typeface="Arial" panose="020B0604020202020204" pitchFamily="34" charset="0"/>
                </a:rPr>
                <a:t>Per FortiGate device (Appliance or VM):</a:t>
              </a:r>
            </a:p>
          </p:txBody>
        </p:sp>
        <p:grpSp>
          <p:nvGrpSpPr>
            <p:cNvPr id="4" name="Group 3">
              <a:extLst>
                <a:ext uri="{FF2B5EF4-FFF2-40B4-BE49-F238E27FC236}">
                  <a16:creationId xmlns:a16="http://schemas.microsoft.com/office/drawing/2014/main" id="{F8D2C4E6-5982-45E4-AB68-315BB56BECFC}"/>
                </a:ext>
              </a:extLst>
            </p:cNvPr>
            <p:cNvGrpSpPr/>
            <p:nvPr/>
          </p:nvGrpSpPr>
          <p:grpSpPr>
            <a:xfrm>
              <a:off x="7094657" y="4497016"/>
              <a:ext cx="4567717" cy="1750481"/>
              <a:chOff x="7402665" y="4516266"/>
              <a:chExt cx="4567717" cy="1750481"/>
            </a:xfrm>
          </p:grpSpPr>
          <p:grpSp>
            <p:nvGrpSpPr>
              <p:cNvPr id="49" name="Group 48">
                <a:extLst>
                  <a:ext uri="{FF2B5EF4-FFF2-40B4-BE49-F238E27FC236}">
                    <a16:creationId xmlns:a16="http://schemas.microsoft.com/office/drawing/2014/main" id="{9377FE97-E5E6-4828-95E5-8A6DEA8977F3}"/>
                  </a:ext>
                </a:extLst>
              </p:cNvPr>
              <p:cNvGrpSpPr/>
              <p:nvPr/>
            </p:nvGrpSpPr>
            <p:grpSpPr>
              <a:xfrm>
                <a:off x="7527380" y="5493833"/>
                <a:ext cx="503476" cy="503475"/>
                <a:chOff x="3897443" y="4167266"/>
                <a:chExt cx="720000" cy="720000"/>
              </a:xfrm>
            </p:grpSpPr>
            <p:sp>
              <p:nvSpPr>
                <p:cNvPr id="50" name="Oval 49">
                  <a:extLst>
                    <a:ext uri="{FF2B5EF4-FFF2-40B4-BE49-F238E27FC236}">
                      <a16:creationId xmlns:a16="http://schemas.microsoft.com/office/drawing/2014/main" id="{F1C9A3B3-81D9-41D9-BCDF-EE1D888F6D68}"/>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51" name="Picture 273">
                  <a:extLst>
                    <a:ext uri="{FF2B5EF4-FFF2-40B4-BE49-F238E27FC236}">
                      <a16:creationId xmlns:a16="http://schemas.microsoft.com/office/drawing/2014/main" id="{20C1530A-D1C5-4F87-BA27-AE5424904E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2" name="Group 51">
                <a:extLst>
                  <a:ext uri="{FF2B5EF4-FFF2-40B4-BE49-F238E27FC236}">
                    <a16:creationId xmlns:a16="http://schemas.microsoft.com/office/drawing/2014/main" id="{DF62A851-56B4-42BE-92D3-D666647DE29F}"/>
                  </a:ext>
                </a:extLst>
              </p:cNvPr>
              <p:cNvGrpSpPr/>
              <p:nvPr/>
            </p:nvGrpSpPr>
            <p:grpSpPr>
              <a:xfrm>
                <a:off x="8747078" y="5493833"/>
                <a:ext cx="503476" cy="503475"/>
                <a:chOff x="3897443" y="4167266"/>
                <a:chExt cx="720000" cy="720000"/>
              </a:xfrm>
            </p:grpSpPr>
            <p:sp>
              <p:nvSpPr>
                <p:cNvPr id="53" name="Oval 52">
                  <a:extLst>
                    <a:ext uri="{FF2B5EF4-FFF2-40B4-BE49-F238E27FC236}">
                      <a16:creationId xmlns:a16="http://schemas.microsoft.com/office/drawing/2014/main" id="{D45AC320-AC5C-4E5D-A545-3B0D4C93F5C9}"/>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54" name="Picture 273">
                  <a:extLst>
                    <a:ext uri="{FF2B5EF4-FFF2-40B4-BE49-F238E27FC236}">
                      <a16:creationId xmlns:a16="http://schemas.microsoft.com/office/drawing/2014/main" id="{136F364F-8994-4CE6-A138-0D1DEDCA13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5" name="Group 54">
                <a:extLst>
                  <a:ext uri="{FF2B5EF4-FFF2-40B4-BE49-F238E27FC236}">
                    <a16:creationId xmlns:a16="http://schemas.microsoft.com/office/drawing/2014/main" id="{8A695CC6-109A-4F4F-9C1D-DFFF74126152}"/>
                  </a:ext>
                </a:extLst>
              </p:cNvPr>
              <p:cNvGrpSpPr/>
              <p:nvPr/>
            </p:nvGrpSpPr>
            <p:grpSpPr>
              <a:xfrm>
                <a:off x="10479349" y="5493833"/>
                <a:ext cx="503476" cy="503475"/>
                <a:chOff x="3897443" y="4167266"/>
                <a:chExt cx="720000" cy="720000"/>
              </a:xfrm>
            </p:grpSpPr>
            <p:sp>
              <p:nvSpPr>
                <p:cNvPr id="56" name="Oval 55">
                  <a:extLst>
                    <a:ext uri="{FF2B5EF4-FFF2-40B4-BE49-F238E27FC236}">
                      <a16:creationId xmlns:a16="http://schemas.microsoft.com/office/drawing/2014/main" id="{48A02DB7-F16B-4501-893C-26290953F0FB}"/>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57" name="Picture 273">
                  <a:extLst>
                    <a:ext uri="{FF2B5EF4-FFF2-40B4-BE49-F238E27FC236}">
                      <a16:creationId xmlns:a16="http://schemas.microsoft.com/office/drawing/2014/main" id="{ADB2E5B5-B40B-4A67-9374-100442D583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63" name="Straight Connector 62">
                <a:extLst>
                  <a:ext uri="{FF2B5EF4-FFF2-40B4-BE49-F238E27FC236}">
                    <a16:creationId xmlns:a16="http://schemas.microsoft.com/office/drawing/2014/main" id="{6A67A0E2-BB2E-4A4E-A392-19D61BB70521}"/>
                  </a:ext>
                </a:extLst>
              </p:cNvPr>
              <p:cNvCxnSpPr>
                <a:cxnSpLocks/>
                <a:stCxn id="71" idx="4"/>
                <a:endCxn id="53" idx="0"/>
              </p:cNvCxnSpPr>
              <p:nvPr/>
            </p:nvCxnSpPr>
            <p:spPr>
              <a:xfrm>
                <a:off x="8994776" y="5025875"/>
                <a:ext cx="4039" cy="46795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2DC21AF-C10D-4EAB-8DAA-024F84368873}"/>
                  </a:ext>
                </a:extLst>
              </p:cNvPr>
              <p:cNvCxnSpPr>
                <a:cxnSpLocks/>
              </p:cNvCxnSpPr>
              <p:nvPr/>
            </p:nvCxnSpPr>
            <p:spPr>
              <a:xfrm>
                <a:off x="7785228" y="5013998"/>
                <a:ext cx="6942" cy="467959"/>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E21074B-599E-4E69-9697-F3D4341143AC}"/>
                  </a:ext>
                </a:extLst>
              </p:cNvPr>
              <p:cNvCxnSpPr>
                <a:cxnSpLocks/>
              </p:cNvCxnSpPr>
              <p:nvPr/>
            </p:nvCxnSpPr>
            <p:spPr>
              <a:xfrm>
                <a:off x="10732005" y="5019741"/>
                <a:ext cx="6942" cy="467959"/>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AE012AC0-BEEE-43A4-BAF1-71B4F61E1E3E}"/>
                  </a:ext>
                </a:extLst>
              </p:cNvPr>
              <p:cNvSpPr txBox="1"/>
              <p:nvPr/>
            </p:nvSpPr>
            <p:spPr>
              <a:xfrm>
                <a:off x="7794357" y="4987853"/>
                <a:ext cx="1159292"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Cloud #1</a:t>
                </a:r>
                <a:endParaRPr lang="en-US" sz="900" dirty="0">
                  <a:solidFill>
                    <a:schemeClr val="tx2">
                      <a:lumMod val="75000"/>
                    </a:schemeClr>
                  </a:solidFill>
                  <a:cs typeface="Arial" panose="020B0604020202020204" pitchFamily="34" charset="0"/>
                </a:endParaRPr>
              </a:p>
            </p:txBody>
          </p:sp>
          <p:grpSp>
            <p:nvGrpSpPr>
              <p:cNvPr id="67" name="Group 66">
                <a:extLst>
                  <a:ext uri="{FF2B5EF4-FFF2-40B4-BE49-F238E27FC236}">
                    <a16:creationId xmlns:a16="http://schemas.microsoft.com/office/drawing/2014/main" id="{F5E0C568-0624-4E00-A960-9FEB9E71FB50}"/>
                  </a:ext>
                </a:extLst>
              </p:cNvPr>
              <p:cNvGrpSpPr/>
              <p:nvPr/>
            </p:nvGrpSpPr>
            <p:grpSpPr>
              <a:xfrm>
                <a:off x="7523341" y="4516266"/>
                <a:ext cx="503476" cy="503475"/>
                <a:chOff x="8626247" y="1691365"/>
                <a:chExt cx="720000" cy="720000"/>
              </a:xfrm>
            </p:grpSpPr>
            <p:sp>
              <p:nvSpPr>
                <p:cNvPr id="68" name="Oval 67">
                  <a:extLst>
                    <a:ext uri="{FF2B5EF4-FFF2-40B4-BE49-F238E27FC236}">
                      <a16:creationId xmlns:a16="http://schemas.microsoft.com/office/drawing/2014/main" id="{FB9F1C46-7DB8-4624-8EC4-4A7760DFD029}"/>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69" name="Picture 244">
                  <a:extLst>
                    <a:ext uri="{FF2B5EF4-FFF2-40B4-BE49-F238E27FC236}">
                      <a16:creationId xmlns:a16="http://schemas.microsoft.com/office/drawing/2014/main" id="{51DF2538-0AF0-404D-9E84-68C630ABD7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0" name="Group 69">
                <a:extLst>
                  <a:ext uri="{FF2B5EF4-FFF2-40B4-BE49-F238E27FC236}">
                    <a16:creationId xmlns:a16="http://schemas.microsoft.com/office/drawing/2014/main" id="{45D6966A-2B04-4CD5-B3A5-A8EDFE52559A}"/>
                  </a:ext>
                </a:extLst>
              </p:cNvPr>
              <p:cNvGrpSpPr/>
              <p:nvPr/>
            </p:nvGrpSpPr>
            <p:grpSpPr>
              <a:xfrm>
                <a:off x="8743039" y="4522400"/>
                <a:ext cx="503476" cy="503475"/>
                <a:chOff x="8626247" y="1691365"/>
                <a:chExt cx="720000" cy="720000"/>
              </a:xfrm>
            </p:grpSpPr>
            <p:sp>
              <p:nvSpPr>
                <p:cNvPr id="71" name="Oval 70">
                  <a:extLst>
                    <a:ext uri="{FF2B5EF4-FFF2-40B4-BE49-F238E27FC236}">
                      <a16:creationId xmlns:a16="http://schemas.microsoft.com/office/drawing/2014/main" id="{48C6FA3E-A635-42D3-AF59-D93762A7250D}"/>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72" name="Picture 244">
                  <a:extLst>
                    <a:ext uri="{FF2B5EF4-FFF2-40B4-BE49-F238E27FC236}">
                      <a16:creationId xmlns:a16="http://schemas.microsoft.com/office/drawing/2014/main" id="{54EFED0B-7A6A-4B73-9D24-C3E8834310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3" name="Group 72">
                <a:extLst>
                  <a:ext uri="{FF2B5EF4-FFF2-40B4-BE49-F238E27FC236}">
                    <a16:creationId xmlns:a16="http://schemas.microsoft.com/office/drawing/2014/main" id="{020BCCAC-3627-4F46-AA19-D2FD6B22D416}"/>
                  </a:ext>
                </a:extLst>
              </p:cNvPr>
              <p:cNvGrpSpPr/>
              <p:nvPr/>
            </p:nvGrpSpPr>
            <p:grpSpPr>
              <a:xfrm>
                <a:off x="10479349" y="4522399"/>
                <a:ext cx="503476" cy="503475"/>
                <a:chOff x="8626247" y="1691365"/>
                <a:chExt cx="720000" cy="720000"/>
              </a:xfrm>
            </p:grpSpPr>
            <p:sp>
              <p:nvSpPr>
                <p:cNvPr id="74" name="Oval 73">
                  <a:extLst>
                    <a:ext uri="{FF2B5EF4-FFF2-40B4-BE49-F238E27FC236}">
                      <a16:creationId xmlns:a16="http://schemas.microsoft.com/office/drawing/2014/main" id="{25610880-552B-4272-9825-8FC9B145F15B}"/>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900" dirty="0" err="1"/>
                </a:p>
              </p:txBody>
            </p:sp>
            <p:pic>
              <p:nvPicPr>
                <p:cNvPr id="75" name="Picture 244">
                  <a:extLst>
                    <a:ext uri="{FF2B5EF4-FFF2-40B4-BE49-F238E27FC236}">
                      <a16:creationId xmlns:a16="http://schemas.microsoft.com/office/drawing/2014/main" id="{763B33CA-0D7D-4996-8754-FADF0CB0E1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6" name="TextBox 75">
                <a:extLst>
                  <a:ext uri="{FF2B5EF4-FFF2-40B4-BE49-F238E27FC236}">
                    <a16:creationId xmlns:a16="http://schemas.microsoft.com/office/drawing/2014/main" id="{F896D890-AE82-461D-BC08-1E0E4E458E7F}"/>
                  </a:ext>
                </a:extLst>
              </p:cNvPr>
              <p:cNvSpPr txBox="1"/>
              <p:nvPr/>
            </p:nvSpPr>
            <p:spPr>
              <a:xfrm>
                <a:off x="9043690" y="5013705"/>
                <a:ext cx="1159292"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Cloud #2</a:t>
                </a:r>
                <a:endParaRPr lang="en-US" sz="900" dirty="0">
                  <a:solidFill>
                    <a:schemeClr val="tx2">
                      <a:lumMod val="75000"/>
                    </a:schemeClr>
                  </a:solidFill>
                  <a:cs typeface="Arial" panose="020B0604020202020204" pitchFamily="34" charset="0"/>
                </a:endParaRPr>
              </a:p>
            </p:txBody>
          </p:sp>
          <p:sp>
            <p:nvSpPr>
              <p:cNvPr id="77" name="TextBox 76">
                <a:extLst>
                  <a:ext uri="{FF2B5EF4-FFF2-40B4-BE49-F238E27FC236}">
                    <a16:creationId xmlns:a16="http://schemas.microsoft.com/office/drawing/2014/main" id="{49EFD405-24F8-49CE-9D1C-6BC5BB8845A8}"/>
                  </a:ext>
                </a:extLst>
              </p:cNvPr>
              <p:cNvSpPr txBox="1"/>
              <p:nvPr/>
            </p:nvSpPr>
            <p:spPr>
              <a:xfrm>
                <a:off x="10811090" y="5000336"/>
                <a:ext cx="1159292"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Cloud #n</a:t>
                </a:r>
                <a:endParaRPr lang="en-US" sz="900" dirty="0">
                  <a:solidFill>
                    <a:schemeClr val="tx2">
                      <a:lumMod val="75000"/>
                    </a:schemeClr>
                  </a:solidFill>
                  <a:cs typeface="Arial" panose="020B0604020202020204" pitchFamily="34" charset="0"/>
                </a:endParaRPr>
              </a:p>
            </p:txBody>
          </p:sp>
          <p:sp>
            <p:nvSpPr>
              <p:cNvPr id="78" name="TextBox 77">
                <a:extLst>
                  <a:ext uri="{FF2B5EF4-FFF2-40B4-BE49-F238E27FC236}">
                    <a16:creationId xmlns:a16="http://schemas.microsoft.com/office/drawing/2014/main" id="{C13AC691-6D58-4F4E-B57B-EF3938CFFFA3}"/>
                  </a:ext>
                </a:extLst>
              </p:cNvPr>
              <p:cNvSpPr txBox="1"/>
              <p:nvPr/>
            </p:nvSpPr>
            <p:spPr>
              <a:xfrm>
                <a:off x="7402665" y="6033511"/>
                <a:ext cx="825867"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#1</a:t>
                </a:r>
                <a:endParaRPr lang="en-US" sz="900" dirty="0">
                  <a:solidFill>
                    <a:schemeClr val="tx2">
                      <a:lumMod val="75000"/>
                    </a:schemeClr>
                  </a:solidFill>
                  <a:cs typeface="Arial" panose="020B0604020202020204" pitchFamily="34" charset="0"/>
                </a:endParaRPr>
              </a:p>
            </p:txBody>
          </p:sp>
          <p:sp>
            <p:nvSpPr>
              <p:cNvPr id="79" name="TextBox 78">
                <a:extLst>
                  <a:ext uri="{FF2B5EF4-FFF2-40B4-BE49-F238E27FC236}">
                    <a16:creationId xmlns:a16="http://schemas.microsoft.com/office/drawing/2014/main" id="{FDE79E3E-F987-437D-821D-76C8BD5F0CF3}"/>
                  </a:ext>
                </a:extLst>
              </p:cNvPr>
              <p:cNvSpPr txBox="1"/>
              <p:nvPr/>
            </p:nvSpPr>
            <p:spPr>
              <a:xfrm>
                <a:off x="10381585" y="6049765"/>
                <a:ext cx="884795" cy="216982"/>
              </a:xfrm>
              <a:prstGeom prst="rect">
                <a:avLst/>
              </a:prstGeom>
              <a:noFill/>
            </p:spPr>
            <p:txBody>
              <a:bodyPr wrap="squar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#n</a:t>
                </a:r>
                <a:endParaRPr lang="en-US" sz="900" dirty="0">
                  <a:solidFill>
                    <a:schemeClr val="tx2">
                      <a:lumMod val="75000"/>
                    </a:schemeClr>
                  </a:solidFill>
                  <a:cs typeface="Arial" panose="020B0604020202020204" pitchFamily="34" charset="0"/>
                </a:endParaRPr>
              </a:p>
            </p:txBody>
          </p:sp>
          <p:sp>
            <p:nvSpPr>
              <p:cNvPr id="80" name="TextBox 79">
                <a:extLst>
                  <a:ext uri="{FF2B5EF4-FFF2-40B4-BE49-F238E27FC236}">
                    <a16:creationId xmlns:a16="http://schemas.microsoft.com/office/drawing/2014/main" id="{82744EB8-A88E-4C86-A127-5CE0DCACC8B4}"/>
                  </a:ext>
                </a:extLst>
              </p:cNvPr>
              <p:cNvSpPr txBox="1"/>
              <p:nvPr/>
            </p:nvSpPr>
            <p:spPr>
              <a:xfrm>
                <a:off x="8644392" y="6048939"/>
                <a:ext cx="825867"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FortiGate #2</a:t>
                </a:r>
                <a:endParaRPr lang="en-US" sz="900" dirty="0">
                  <a:solidFill>
                    <a:schemeClr val="tx2">
                      <a:lumMod val="75000"/>
                    </a:schemeClr>
                  </a:solidFill>
                  <a:cs typeface="Arial" panose="020B0604020202020204" pitchFamily="34" charset="0"/>
                </a:endParaRPr>
              </a:p>
            </p:txBody>
          </p:sp>
          <p:sp>
            <p:nvSpPr>
              <p:cNvPr id="81" name="TextBox 80">
                <a:extLst>
                  <a:ext uri="{FF2B5EF4-FFF2-40B4-BE49-F238E27FC236}">
                    <a16:creationId xmlns:a16="http://schemas.microsoft.com/office/drawing/2014/main" id="{783C19B8-FC40-46FD-BA77-869547606CA6}"/>
                  </a:ext>
                </a:extLst>
              </p:cNvPr>
              <p:cNvSpPr txBox="1"/>
              <p:nvPr/>
            </p:nvSpPr>
            <p:spPr>
              <a:xfrm>
                <a:off x="9725286" y="5655179"/>
                <a:ext cx="377026" cy="216982"/>
              </a:xfrm>
              <a:prstGeom prst="rect">
                <a:avLst/>
              </a:prstGeom>
              <a:noFill/>
            </p:spPr>
            <p:txBody>
              <a:bodyPr wrap="none" rtlCol="0">
                <a:spAutoFit/>
              </a:bodyPr>
              <a:lstStyle/>
              <a:p>
                <a:pPr algn="l" defTabSz="457189">
                  <a:lnSpc>
                    <a:spcPct val="90000"/>
                  </a:lnSpc>
                  <a:spcBef>
                    <a:spcPts val="300"/>
                  </a:spcBef>
                </a:pPr>
                <a:r>
                  <a:rPr lang="fr-FR" sz="900" dirty="0">
                    <a:solidFill>
                      <a:schemeClr val="tx2">
                        <a:lumMod val="75000"/>
                      </a:schemeClr>
                    </a:solidFill>
                    <a:cs typeface="Arial" panose="020B0604020202020204" pitchFamily="34" charset="0"/>
                  </a:rPr>
                  <a:t>(…)</a:t>
                </a:r>
                <a:endParaRPr lang="en-US" sz="900" dirty="0">
                  <a:solidFill>
                    <a:schemeClr val="tx2">
                      <a:lumMod val="75000"/>
                    </a:schemeClr>
                  </a:solidFill>
                  <a:cs typeface="Arial" panose="020B0604020202020204" pitchFamily="34" charset="0"/>
                </a:endParaRPr>
              </a:p>
            </p:txBody>
          </p:sp>
        </p:grpSp>
        <p:sp>
          <p:nvSpPr>
            <p:cNvPr id="82" name="Straight Connector 3">
              <a:extLst>
                <a:ext uri="{FF2B5EF4-FFF2-40B4-BE49-F238E27FC236}">
                  <a16:creationId xmlns:a16="http://schemas.microsoft.com/office/drawing/2014/main" id="{94EA734A-69CB-4C06-9914-0A59F8E4B73B}"/>
                </a:ext>
              </a:extLst>
            </p:cNvPr>
            <p:cNvSpPr/>
            <p:nvPr/>
          </p:nvSpPr>
          <p:spPr>
            <a:xfrm flipH="1" flipV="1">
              <a:off x="769840" y="4069089"/>
              <a:ext cx="11012798" cy="34728"/>
            </a:xfrm>
            <a:prstGeom prst="line">
              <a:avLst/>
            </a:prstGeom>
            <a:ln w="19050">
              <a:solidFill>
                <a:srgbClr val="FFFFFF">
                  <a:lumMod val="50000"/>
                </a:srgbClr>
              </a:solidFill>
              <a:prstDash val="sysDot"/>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grpSp>
      <p:grpSp>
        <p:nvGrpSpPr>
          <p:cNvPr id="11" name="Group 10">
            <a:extLst>
              <a:ext uri="{FF2B5EF4-FFF2-40B4-BE49-F238E27FC236}">
                <a16:creationId xmlns:a16="http://schemas.microsoft.com/office/drawing/2014/main" id="{ABDA88AD-4F56-40F9-AC2F-AB4DAD1EAA78}"/>
              </a:ext>
            </a:extLst>
          </p:cNvPr>
          <p:cNvGrpSpPr/>
          <p:nvPr/>
        </p:nvGrpSpPr>
        <p:grpSpPr>
          <a:xfrm>
            <a:off x="717945" y="1761102"/>
            <a:ext cx="5489019" cy="2061461"/>
            <a:chOff x="717945" y="1761102"/>
            <a:chExt cx="5489019" cy="2061461"/>
          </a:xfrm>
        </p:grpSpPr>
        <p:sp>
          <p:nvSpPr>
            <p:cNvPr id="158" name="TextBox 157">
              <a:extLst>
                <a:ext uri="{FF2B5EF4-FFF2-40B4-BE49-F238E27FC236}">
                  <a16:creationId xmlns:a16="http://schemas.microsoft.com/office/drawing/2014/main" id="{8F77A8B1-EFA0-41A2-81BB-0BE088BE13B4}"/>
                </a:ext>
              </a:extLst>
            </p:cNvPr>
            <p:cNvSpPr txBox="1"/>
            <p:nvPr/>
          </p:nvSpPr>
          <p:spPr>
            <a:xfrm>
              <a:off x="717945" y="1761102"/>
              <a:ext cx="2021707" cy="313932"/>
            </a:xfrm>
            <a:prstGeom prst="rect">
              <a:avLst/>
            </a:prstGeom>
            <a:noFill/>
          </p:spPr>
          <p:txBody>
            <a:bodyPr wrap="none" rtlCol="0">
              <a:spAutoFit/>
            </a:bodyPr>
            <a:lstStyle/>
            <a:p>
              <a:pPr algn="l" defTabSz="457189">
                <a:lnSpc>
                  <a:spcPct val="90000"/>
                </a:lnSpc>
                <a:spcBef>
                  <a:spcPts val="300"/>
                </a:spcBef>
              </a:pPr>
              <a:r>
                <a:rPr lang="en-GB" sz="1600" b="1" dirty="0">
                  <a:solidFill>
                    <a:srgbClr val="000000"/>
                  </a:solidFill>
                  <a:latin typeface="Inter" panose="02000503000000020004" pitchFamily="2" charset="0"/>
                  <a:ea typeface="Inter" panose="02000503000000020004" pitchFamily="2" charset="0"/>
                  <a:cs typeface="Arial" panose="020B0604020202020204" pitchFamily="34" charset="0"/>
                </a:rPr>
                <a:t>Per MSSP Partner:</a:t>
              </a:r>
            </a:p>
          </p:txBody>
        </p:sp>
        <p:grpSp>
          <p:nvGrpSpPr>
            <p:cNvPr id="6" name="Group 5">
              <a:extLst>
                <a:ext uri="{FF2B5EF4-FFF2-40B4-BE49-F238E27FC236}">
                  <a16:creationId xmlns:a16="http://schemas.microsoft.com/office/drawing/2014/main" id="{69B91DC0-D06B-42FF-AC2D-CD952FEF1301}"/>
                </a:ext>
              </a:extLst>
            </p:cNvPr>
            <p:cNvGrpSpPr/>
            <p:nvPr/>
          </p:nvGrpSpPr>
          <p:grpSpPr>
            <a:xfrm>
              <a:off x="766154" y="2110716"/>
              <a:ext cx="5440810" cy="1711847"/>
              <a:chOff x="6709754" y="2206966"/>
              <a:chExt cx="5440810" cy="1711847"/>
            </a:xfrm>
          </p:grpSpPr>
          <p:sp>
            <p:nvSpPr>
              <p:cNvPr id="27" name="Rectangle 26">
                <a:extLst>
                  <a:ext uri="{FF2B5EF4-FFF2-40B4-BE49-F238E27FC236}">
                    <a16:creationId xmlns:a16="http://schemas.microsoft.com/office/drawing/2014/main" id="{6AE3C8FE-3BF8-4139-8BBF-80F0359380B2}"/>
                  </a:ext>
                </a:extLst>
              </p:cNvPr>
              <p:cNvSpPr/>
              <p:nvPr/>
            </p:nvSpPr>
            <p:spPr>
              <a:xfrm>
                <a:off x="6709754" y="2206966"/>
                <a:ext cx="5440810" cy="171184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120000"/>
                  </a:lnSpc>
                  <a:defRPr/>
                </a:pPr>
                <a:endParaRPr kumimoji="0" lang="en-US" b="0" i="0" u="none" strike="noStrike" kern="1200" cap="none" spc="0" normalizeH="0" baseline="0" noProof="0" dirty="0">
                  <a:ln>
                    <a:noFill/>
                  </a:ln>
                  <a:solidFill>
                    <a:schemeClr val="tx1">
                      <a:lumMod val="75000"/>
                      <a:lumOff val="25000"/>
                    </a:schemeClr>
                  </a:solidFill>
                  <a:effectLst/>
                  <a:uLnTx/>
                  <a:uFillTx/>
                  <a:latin typeface="Inter" panose="02000503000000020004" pitchFamily="2" charset="0"/>
                  <a:ea typeface="Inter" panose="02000503000000020004" pitchFamily="2" charset="0"/>
                  <a:cs typeface="Arial" panose="020B0604020202020204" pitchFamily="34" charset="0"/>
                </a:endParaRPr>
              </a:p>
            </p:txBody>
          </p:sp>
          <p:sp>
            <p:nvSpPr>
              <p:cNvPr id="161" name="TextBox 160">
                <a:extLst>
                  <a:ext uri="{FF2B5EF4-FFF2-40B4-BE49-F238E27FC236}">
                    <a16:creationId xmlns:a16="http://schemas.microsoft.com/office/drawing/2014/main" id="{49D19114-DFF2-47BD-A2EC-5C578C631091}"/>
                  </a:ext>
                </a:extLst>
              </p:cNvPr>
              <p:cNvSpPr txBox="1"/>
              <p:nvPr/>
            </p:nvSpPr>
            <p:spPr>
              <a:xfrm>
                <a:off x="9993193" y="2325778"/>
                <a:ext cx="1756186" cy="517001"/>
              </a:xfrm>
              <a:prstGeom prst="rect">
                <a:avLst/>
              </a:prstGeom>
              <a:noFill/>
            </p:spPr>
            <p:txBody>
              <a:bodyPr wrap="none" rtlCol="0">
                <a:spAutoFit/>
              </a:bodyPr>
              <a:lstStyle/>
              <a:p>
                <a:pPr algn="r" defTabSz="457189">
                  <a:lnSpc>
                    <a:spcPct val="120000"/>
                  </a:lnSpc>
                  <a:spcBef>
                    <a:spcPts val="300"/>
                  </a:spcBef>
                </a:pPr>
                <a:r>
                  <a:rPr lang="en-US" sz="1200" dirty="0">
                    <a:latin typeface="Inter" panose="02000503000000020004" pitchFamily="2" charset="0"/>
                    <a:ea typeface="Inter" panose="02000503000000020004" pitchFamily="2" charset="0"/>
                    <a:cs typeface="Helvetica 55 Roman" charset="0"/>
                  </a:rPr>
                  <a:t>&lt;  US$ 1,500  </a:t>
                </a:r>
                <a:br>
                  <a:rPr lang="en-US" sz="1200" dirty="0">
                    <a:latin typeface="Inter" panose="02000503000000020004" pitchFamily="2" charset="0"/>
                    <a:ea typeface="Inter" panose="02000503000000020004" pitchFamily="2" charset="0"/>
                    <a:cs typeface="Helvetica 55 Roman" charset="0"/>
                  </a:rPr>
                </a:br>
                <a:r>
                  <a:rPr lang="en-US" sz="1200" dirty="0">
                    <a:latin typeface="Inter" panose="02000503000000020004" pitchFamily="2" charset="0"/>
                    <a:ea typeface="Inter" panose="02000503000000020004" pitchFamily="2" charset="0"/>
                    <a:cs typeface="Helvetica 55 Roman" charset="0"/>
                  </a:rPr>
                  <a:t>(recommended price)</a:t>
                </a:r>
                <a:endParaRPr lang="en-GB" sz="1200" dirty="0">
                  <a:solidFill>
                    <a:srgbClr val="000000"/>
                  </a:solidFill>
                  <a:latin typeface="Inter" panose="02000503000000020004" pitchFamily="2" charset="0"/>
                  <a:ea typeface="Inter" panose="02000503000000020004" pitchFamily="2" charset="0"/>
                  <a:cs typeface="Arial" panose="020B0604020202020204" pitchFamily="34" charset="0"/>
                </a:endParaRPr>
              </a:p>
            </p:txBody>
          </p:sp>
          <p:sp>
            <p:nvSpPr>
              <p:cNvPr id="58" name="TextBox 57">
                <a:extLst>
                  <a:ext uri="{FF2B5EF4-FFF2-40B4-BE49-F238E27FC236}">
                    <a16:creationId xmlns:a16="http://schemas.microsoft.com/office/drawing/2014/main" id="{B4C2A3E8-2EAA-42EF-91B9-D37963EDFDEE}"/>
                  </a:ext>
                </a:extLst>
              </p:cNvPr>
              <p:cNvSpPr txBox="1"/>
              <p:nvPr/>
            </p:nvSpPr>
            <p:spPr>
              <a:xfrm>
                <a:off x="7108671" y="2749762"/>
                <a:ext cx="2175596" cy="258532"/>
              </a:xfrm>
              <a:prstGeom prst="rect">
                <a:avLst/>
              </a:prstGeom>
              <a:noFill/>
            </p:spPr>
            <p:txBody>
              <a:bodyPr wrap="none" rtlCol="0">
                <a:spAutoFit/>
              </a:bodyPr>
              <a:lstStyle/>
              <a:p>
                <a:pPr algn="l" defTabSz="457189">
                  <a:lnSpc>
                    <a:spcPct val="90000"/>
                  </a:lnSpc>
                  <a:spcBef>
                    <a:spcPts val="300"/>
                  </a:spcBef>
                </a:pPr>
                <a:r>
                  <a:rPr lang="en-US" sz="1200" dirty="0">
                    <a:latin typeface="Inter" panose="02000503000000020004" pitchFamily="2" charset="0"/>
                    <a:ea typeface="Inter" panose="02000503000000020004" pitchFamily="2" charset="0"/>
                    <a:cs typeface="Helvetica 55 Roman" charset="0"/>
                  </a:rPr>
                  <a:t>FCLE-10-FCLD0-161-02-12</a:t>
                </a:r>
                <a:endParaRPr lang="en-GB" sz="1200" dirty="0">
                  <a:solidFill>
                    <a:srgbClr val="000000"/>
                  </a:solidFill>
                  <a:latin typeface="Inter" panose="02000503000000020004" pitchFamily="2" charset="0"/>
                  <a:ea typeface="Inter" panose="02000503000000020004" pitchFamily="2" charset="0"/>
                  <a:cs typeface="Arial" panose="020B0604020202020204" pitchFamily="34" charset="0"/>
                </a:endParaRPr>
              </a:p>
            </p:txBody>
          </p:sp>
          <p:sp>
            <p:nvSpPr>
              <p:cNvPr id="26" name="TextBox 25">
                <a:extLst>
                  <a:ext uri="{FF2B5EF4-FFF2-40B4-BE49-F238E27FC236}">
                    <a16:creationId xmlns:a16="http://schemas.microsoft.com/office/drawing/2014/main" id="{0B435843-BB23-4F3A-B777-8BE86566A92A}"/>
                  </a:ext>
                </a:extLst>
              </p:cNvPr>
              <p:cNvSpPr txBox="1"/>
              <p:nvPr/>
            </p:nvSpPr>
            <p:spPr>
              <a:xfrm>
                <a:off x="6827043" y="2354877"/>
                <a:ext cx="3861977" cy="518604"/>
              </a:xfrm>
              <a:prstGeom prst="rect">
                <a:avLst/>
              </a:prstGeom>
              <a:noFill/>
            </p:spPr>
            <p:txBody>
              <a:bodyPr wrap="square" rtlCol="0">
                <a:spAutoFit/>
              </a:bodyPr>
              <a:lstStyle/>
              <a:p>
                <a:pPr defTabSz="457189">
                  <a:lnSpc>
                    <a:spcPct val="90000"/>
                  </a:lnSpc>
                  <a:spcBef>
                    <a:spcPts val="300"/>
                  </a:spcBef>
                </a:pPr>
                <a:r>
                  <a:rPr lang="en-GB" sz="1400" b="1" dirty="0">
                    <a:solidFill>
                      <a:srgbClr val="000000"/>
                    </a:solidFill>
                    <a:latin typeface="Inter" panose="02000503000000020004" pitchFamily="2" charset="0"/>
                    <a:ea typeface="Inter" panose="02000503000000020004" pitchFamily="2" charset="0"/>
                    <a:cs typeface="Arial" panose="020B0604020202020204" pitchFamily="34" charset="0"/>
                  </a:rPr>
                  <a:t>1 x </a:t>
                </a:r>
                <a:r>
                  <a:rPr lang="en-US" sz="1400" b="1" dirty="0">
                    <a:solidFill>
                      <a:srgbClr val="000000"/>
                    </a:solidFill>
                    <a:latin typeface="Inter" panose="02000503000000020004" pitchFamily="2" charset="0"/>
                    <a:ea typeface="Inter" panose="02000503000000020004" pitchFamily="2" charset="0"/>
                    <a:cs typeface="Arial" panose="020B0604020202020204" pitchFamily="34" charset="0"/>
                  </a:rPr>
                  <a:t>FortiGate Cloud Multi-Tenant License</a:t>
                </a:r>
              </a:p>
              <a:p>
                <a:pPr algn="l" defTabSz="457189">
                  <a:lnSpc>
                    <a:spcPct val="90000"/>
                  </a:lnSpc>
                  <a:spcBef>
                    <a:spcPts val="300"/>
                  </a:spcBef>
                </a:pPr>
                <a:endParaRPr lang="en-GB" sz="1400" b="1" dirty="0">
                  <a:solidFill>
                    <a:srgbClr val="000000"/>
                  </a:solidFill>
                  <a:latin typeface="Inter" panose="02000503000000020004" pitchFamily="2" charset="0"/>
                  <a:ea typeface="Inter" panose="02000503000000020004" pitchFamily="2" charset="0"/>
                  <a:cs typeface="Arial" panose="020B0604020202020204" pitchFamily="34" charset="0"/>
                </a:endParaRPr>
              </a:p>
            </p:txBody>
          </p:sp>
          <p:sp>
            <p:nvSpPr>
              <p:cNvPr id="5" name="TextBox 4">
                <a:extLst>
                  <a:ext uri="{FF2B5EF4-FFF2-40B4-BE49-F238E27FC236}">
                    <a16:creationId xmlns:a16="http://schemas.microsoft.com/office/drawing/2014/main" id="{CEEB1BC4-7ADD-4A06-9539-73D5D02B5924}"/>
                  </a:ext>
                </a:extLst>
              </p:cNvPr>
              <p:cNvSpPr txBox="1"/>
              <p:nvPr/>
            </p:nvSpPr>
            <p:spPr>
              <a:xfrm>
                <a:off x="6867306" y="3099660"/>
                <a:ext cx="4880182" cy="709425"/>
              </a:xfrm>
              <a:prstGeom prst="rect">
                <a:avLst/>
              </a:prstGeom>
              <a:noFill/>
            </p:spPr>
            <p:txBody>
              <a:bodyPr wrap="none" rtlCol="0">
                <a:spAutoFit/>
              </a:bodyPr>
              <a:lstStyle/>
              <a:p>
                <a:pPr algn="l" defTabSz="457189">
                  <a:lnSpc>
                    <a:spcPct val="90000"/>
                  </a:lnSpc>
                  <a:spcBef>
                    <a:spcPts val="300"/>
                  </a:spcBef>
                </a:pPr>
                <a:r>
                  <a:rPr lang="fr-FR" sz="1300" b="1" i="1" dirty="0" err="1">
                    <a:solidFill>
                      <a:srgbClr val="E08211"/>
                    </a:solidFill>
                    <a:cs typeface="Arial" panose="020B0604020202020204" pitchFamily="34" charset="0"/>
                  </a:rPr>
                  <a:t>Allows</a:t>
                </a:r>
                <a:r>
                  <a:rPr lang="fr-FR" sz="1300" b="1" i="1" dirty="0">
                    <a:solidFill>
                      <a:srgbClr val="E08211"/>
                    </a:solidFill>
                    <a:cs typeface="Arial" panose="020B0604020202020204" pitchFamily="34" charset="0"/>
                  </a:rPr>
                  <a:t> </a:t>
                </a:r>
                <a:r>
                  <a:rPr lang="fr-FR" sz="1300" b="1" i="1" dirty="0" err="1">
                    <a:solidFill>
                      <a:srgbClr val="E08211"/>
                    </a:solidFill>
                    <a:cs typeface="Arial" panose="020B0604020202020204" pitchFamily="34" charset="0"/>
                  </a:rPr>
                  <a:t>you</a:t>
                </a:r>
                <a:r>
                  <a:rPr lang="fr-FR" sz="1300" b="1" i="1" dirty="0">
                    <a:solidFill>
                      <a:srgbClr val="E08211"/>
                    </a:solidFill>
                    <a:cs typeface="Arial" panose="020B0604020202020204" pitchFamily="34" charset="0"/>
                  </a:rPr>
                  <a:t> to:</a:t>
                </a:r>
              </a:p>
              <a:p>
                <a:pPr marL="179388" indent="-179388" algn="l" defTabSz="457189">
                  <a:lnSpc>
                    <a:spcPct val="90000"/>
                  </a:lnSpc>
                  <a:spcBef>
                    <a:spcPts val="300"/>
                  </a:spcBef>
                  <a:buFont typeface="Arial" panose="020B0604020202020204" pitchFamily="34" charset="0"/>
                  <a:buChar char="•"/>
                </a:pPr>
                <a:r>
                  <a:rPr lang="fr-FR" sz="1300" i="1" dirty="0" err="1">
                    <a:solidFill>
                      <a:srgbClr val="E08211"/>
                    </a:solidFill>
                    <a:cs typeface="Arial" panose="020B0604020202020204" pitchFamily="34" charset="0"/>
                  </a:rPr>
                  <a:t>Create</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dedicate</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environments</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Sub-Accounts</a:t>
                </a:r>
                <a:r>
                  <a:rPr lang="fr-FR" sz="1300" i="1" dirty="0">
                    <a:solidFill>
                      <a:srgbClr val="E08211"/>
                    </a:solidFill>
                    <a:cs typeface="Arial" panose="020B0604020202020204" pitchFamily="34" charset="0"/>
                  </a:rPr>
                  <a:t>) per </a:t>
                </a:r>
                <a:r>
                  <a:rPr lang="fr-FR" sz="1300" i="1" dirty="0" err="1">
                    <a:solidFill>
                      <a:srgbClr val="E08211"/>
                    </a:solidFill>
                    <a:cs typeface="Arial" panose="020B0604020202020204" pitchFamily="34" charset="0"/>
                  </a:rPr>
                  <a:t>customer</a:t>
                </a:r>
                <a:endParaRPr lang="fr-FR" sz="1300" i="1" dirty="0">
                  <a:solidFill>
                    <a:srgbClr val="E08211"/>
                  </a:solidFill>
                  <a:cs typeface="Arial" panose="020B0604020202020204" pitchFamily="34" charset="0"/>
                </a:endParaRPr>
              </a:p>
              <a:p>
                <a:pPr marL="179388" indent="-179388" algn="l" defTabSz="457189">
                  <a:lnSpc>
                    <a:spcPct val="90000"/>
                  </a:lnSpc>
                  <a:spcBef>
                    <a:spcPts val="300"/>
                  </a:spcBef>
                  <a:buFont typeface="Arial" panose="020B0604020202020204" pitchFamily="34" charset="0"/>
                  <a:buChar char="•"/>
                </a:pPr>
                <a:r>
                  <a:rPr lang="fr-FR" sz="1300" i="1" dirty="0" err="1">
                    <a:solidFill>
                      <a:srgbClr val="E08211"/>
                    </a:solidFill>
                    <a:cs typeface="Arial" panose="020B0604020202020204" pitchFamily="34" charset="0"/>
                  </a:rPr>
                  <a:t>Define</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roles</a:t>
                </a:r>
                <a:r>
                  <a:rPr lang="fr-FR" sz="1300" i="1" dirty="0">
                    <a:solidFill>
                      <a:srgbClr val="E08211"/>
                    </a:solidFill>
                    <a:cs typeface="Arial" panose="020B0604020202020204" pitchFamily="34" charset="0"/>
                  </a:rPr>
                  <a:t> and permissions </a:t>
                </a:r>
                <a:r>
                  <a:rPr lang="fr-FR" sz="1300" i="1" dirty="0" err="1">
                    <a:solidFill>
                      <a:srgbClr val="E08211"/>
                    </a:solidFill>
                    <a:cs typeface="Arial" panose="020B0604020202020204" pitchFamily="34" charset="0"/>
                  </a:rPr>
                  <a:t>across</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their</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own</a:t>
                </a:r>
                <a:r>
                  <a:rPr lang="fr-FR" sz="1300" i="1" dirty="0">
                    <a:solidFill>
                      <a:srgbClr val="E08211"/>
                    </a:solidFill>
                    <a:cs typeface="Arial" panose="020B0604020202020204" pitchFamily="34" charset="0"/>
                  </a:rPr>
                  <a:t> </a:t>
                </a:r>
                <a:r>
                  <a:rPr lang="fr-FR" sz="1300" i="1" dirty="0" err="1">
                    <a:solidFill>
                      <a:srgbClr val="E08211"/>
                    </a:solidFill>
                    <a:cs typeface="Arial" panose="020B0604020202020204" pitchFamily="34" charset="0"/>
                  </a:rPr>
                  <a:t>administrators</a:t>
                </a:r>
                <a:endParaRPr lang="en-US" sz="1300" i="1" dirty="0">
                  <a:solidFill>
                    <a:srgbClr val="E08211"/>
                  </a:solidFill>
                  <a:cs typeface="Arial" panose="020B0604020202020204" pitchFamily="34" charset="0"/>
                </a:endParaRPr>
              </a:p>
            </p:txBody>
          </p:sp>
        </p:grpSp>
      </p:grpSp>
      <p:sp>
        <p:nvSpPr>
          <p:cNvPr id="88" name="TextBox 87">
            <a:extLst>
              <a:ext uri="{FF2B5EF4-FFF2-40B4-BE49-F238E27FC236}">
                <a16:creationId xmlns:a16="http://schemas.microsoft.com/office/drawing/2014/main" id="{2D016835-8A58-424C-8FAA-12B187FE5869}"/>
              </a:ext>
            </a:extLst>
          </p:cNvPr>
          <p:cNvSpPr txBox="1"/>
          <p:nvPr/>
        </p:nvSpPr>
        <p:spPr>
          <a:xfrm>
            <a:off x="10756686" y="1106093"/>
            <a:ext cx="1350050"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FortiGate Cloud</a:t>
            </a:r>
            <a:endParaRPr lang="en-US" sz="1200" b="1" dirty="0">
              <a:cs typeface="Arial" panose="020B0604020202020204" pitchFamily="34" charset="0"/>
            </a:endParaRPr>
          </a:p>
        </p:txBody>
      </p:sp>
      <p:pic>
        <p:nvPicPr>
          <p:cNvPr id="89" name="Picture 88">
            <a:extLst>
              <a:ext uri="{FF2B5EF4-FFF2-40B4-BE49-F238E27FC236}">
                <a16:creationId xmlns:a16="http://schemas.microsoft.com/office/drawing/2014/main" id="{6B876D9F-1BF7-4FAD-B374-E8E8F622D844}"/>
              </a:ext>
            </a:extLst>
          </p:cNvPr>
          <p:cNvPicPr>
            <a:picLocks noChangeAspect="1"/>
          </p:cNvPicPr>
          <p:nvPr/>
        </p:nvPicPr>
        <p:blipFill>
          <a:blip r:embed="rId8"/>
          <a:srcRect/>
          <a:stretch/>
        </p:blipFill>
        <p:spPr>
          <a:xfrm>
            <a:off x="10964789" y="169348"/>
            <a:ext cx="900000" cy="900000"/>
          </a:xfrm>
          <a:prstGeom prst="rect">
            <a:avLst/>
          </a:prstGeom>
        </p:spPr>
      </p:pic>
      <p:sp>
        <p:nvSpPr>
          <p:cNvPr id="90" name="Title 1">
            <a:extLst>
              <a:ext uri="{FF2B5EF4-FFF2-40B4-BE49-F238E27FC236}">
                <a16:creationId xmlns:a16="http://schemas.microsoft.com/office/drawing/2014/main" id="{B9C037BB-027A-4593-8C81-9411A0C2A63B}"/>
              </a:ext>
            </a:extLst>
          </p:cNvPr>
          <p:cNvSpPr>
            <a:spLocks noGrp="1"/>
          </p:cNvSpPr>
          <p:nvPr>
            <p:ph type="title"/>
          </p:nvPr>
        </p:nvSpPr>
        <p:spPr>
          <a:xfrm>
            <a:off x="515568" y="196271"/>
            <a:ext cx="10493575" cy="651053"/>
          </a:xfrm>
        </p:spPr>
        <p:txBody>
          <a:bodyPr/>
          <a:lstStyle/>
          <a:p>
            <a:r>
              <a:rPr lang="en-US" sz="3000" dirty="0">
                <a:cs typeface="Arial Black" panose="020B0604020202020204" pitchFamily="34" charset="0"/>
              </a:rPr>
              <a:t>FortiGate Cloud: Simple &amp; Scalable Licensing</a:t>
            </a:r>
          </a:p>
        </p:txBody>
      </p:sp>
      <p:sp>
        <p:nvSpPr>
          <p:cNvPr id="91" name="TextBox 90">
            <a:extLst>
              <a:ext uri="{FF2B5EF4-FFF2-40B4-BE49-F238E27FC236}">
                <a16:creationId xmlns:a16="http://schemas.microsoft.com/office/drawing/2014/main" id="{266CB03E-1447-48CA-8FDD-BA43C7076AE8}"/>
              </a:ext>
            </a:extLst>
          </p:cNvPr>
          <p:cNvSpPr txBox="1"/>
          <p:nvPr/>
        </p:nvSpPr>
        <p:spPr>
          <a:xfrm>
            <a:off x="614685" y="1045769"/>
            <a:ext cx="6340197" cy="341632"/>
          </a:xfrm>
          <a:prstGeom prst="rect">
            <a:avLst/>
          </a:prstGeom>
          <a:noFill/>
        </p:spPr>
        <p:txBody>
          <a:bodyPr wrap="none" rtlCol="0">
            <a:spAutoFit/>
          </a:bodyPr>
          <a:lstStyle/>
          <a:p>
            <a:pPr marL="342900" indent="-342900" algn="l" defTabSz="457189">
              <a:lnSpc>
                <a:spcPct val="90000"/>
              </a:lnSpc>
              <a:spcBef>
                <a:spcPts val="300"/>
              </a:spcBef>
              <a:buFont typeface="Wingdings" panose="05000000000000000000" pitchFamily="2" charset="2"/>
              <a:buChar char="ü"/>
              <a:tabLst>
                <a:tab pos="1524000" algn="l"/>
              </a:tabLst>
            </a:pPr>
            <a:r>
              <a:rPr lang="fr-FR" b="1" dirty="0">
                <a:solidFill>
                  <a:srgbClr val="000000"/>
                </a:solidFill>
                <a:cs typeface="Arial" panose="020B0604020202020204" pitchFamily="34" charset="0"/>
              </a:rPr>
              <a:t>Scalable</a:t>
            </a:r>
            <a:r>
              <a:rPr lang="fr-FR" dirty="0">
                <a:solidFill>
                  <a:srgbClr val="000000"/>
                </a:solidFill>
                <a:cs typeface="Arial" panose="020B0604020202020204" pitchFamily="34" charset="0"/>
              </a:rPr>
              <a:t>:	</a:t>
            </a:r>
            <a:r>
              <a:rPr lang="en-US" dirty="0">
                <a:solidFill>
                  <a:srgbClr val="000000"/>
                </a:solidFill>
                <a:cs typeface="Arial" panose="020B0604020202020204" pitchFamily="34" charset="0"/>
              </a:rPr>
              <a:t>Pay as you grow device-based license model</a:t>
            </a:r>
          </a:p>
        </p:txBody>
      </p:sp>
      <p:sp>
        <p:nvSpPr>
          <p:cNvPr id="92" name="TextBox 91">
            <a:extLst>
              <a:ext uri="{FF2B5EF4-FFF2-40B4-BE49-F238E27FC236}">
                <a16:creationId xmlns:a16="http://schemas.microsoft.com/office/drawing/2014/main" id="{237E7C15-AE1B-4414-9948-8CEEBFF42F1B}"/>
              </a:ext>
            </a:extLst>
          </p:cNvPr>
          <p:cNvSpPr txBox="1"/>
          <p:nvPr/>
        </p:nvSpPr>
        <p:spPr>
          <a:xfrm>
            <a:off x="614685" y="750459"/>
            <a:ext cx="4480714" cy="341632"/>
          </a:xfrm>
          <a:prstGeom prst="rect">
            <a:avLst/>
          </a:prstGeom>
          <a:noFill/>
        </p:spPr>
        <p:txBody>
          <a:bodyPr wrap="none" rtlCol="0">
            <a:spAutoFit/>
          </a:bodyPr>
          <a:lstStyle/>
          <a:p>
            <a:pPr marL="342900" indent="-342900" algn="l" defTabSz="457189">
              <a:lnSpc>
                <a:spcPct val="90000"/>
              </a:lnSpc>
              <a:spcBef>
                <a:spcPts val="300"/>
              </a:spcBef>
              <a:buFont typeface="Wingdings" panose="05000000000000000000" pitchFamily="2" charset="2"/>
              <a:buChar char="ü"/>
              <a:tabLst>
                <a:tab pos="1524000" algn="l"/>
              </a:tabLst>
            </a:pPr>
            <a:r>
              <a:rPr lang="en-US" b="1" dirty="0">
                <a:solidFill>
                  <a:srgbClr val="000000"/>
                </a:solidFill>
                <a:cs typeface="Arial" panose="020B0604020202020204" pitchFamily="34" charset="0"/>
              </a:rPr>
              <a:t>Easy</a:t>
            </a:r>
            <a:r>
              <a:rPr lang="fr-FR" b="1" dirty="0">
                <a:solidFill>
                  <a:srgbClr val="000000"/>
                </a:solidFill>
                <a:cs typeface="Arial" panose="020B0604020202020204" pitchFamily="34" charset="0"/>
              </a:rPr>
              <a:t>:  	</a:t>
            </a:r>
            <a:r>
              <a:rPr lang="en-US" dirty="0">
                <a:solidFill>
                  <a:srgbClr val="000000"/>
                </a:solidFill>
                <a:cs typeface="Arial" panose="020B0604020202020204" pitchFamily="34" charset="0"/>
              </a:rPr>
              <a:t>Minimal upfront investment</a:t>
            </a:r>
          </a:p>
        </p:txBody>
      </p:sp>
    </p:spTree>
    <p:extLst>
      <p:ext uri="{BB962C8B-B14F-4D97-AF65-F5344CB8AC3E}">
        <p14:creationId xmlns:p14="http://schemas.microsoft.com/office/powerpoint/2010/main" val="275015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wipe(left)">
                                      <p:cBhvr>
                                        <p:cTn id="10" dur="1500"/>
                                        <p:tgtEl>
                                          <p:spTgt spid="9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left)">
                                      <p:cBhvr>
                                        <p:cTn id="15" dur="1000"/>
                                        <p:tgtEl>
                                          <p:spTgt spid="92"/>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3"/>
          <a:srcRect/>
          <a:stretch/>
        </p:blipFill>
        <p:spPr>
          <a:xfrm>
            <a:off x="4361598" y="5610760"/>
            <a:ext cx="1676191" cy="25397"/>
          </a:xfrm>
          <a:prstGeom prst="rect">
            <a:avLst/>
          </a:prstGeom>
        </p:spPr>
      </p:pic>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4"/>
          <a:srcRect/>
          <a:stretch/>
        </p:blipFill>
        <p:spPr>
          <a:xfrm>
            <a:off x="4156138" y="4373332"/>
            <a:ext cx="1879365" cy="1161905"/>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3"/>
          <a:srcRect/>
          <a:stretch/>
        </p:blipFill>
        <p:spPr>
          <a:xfrm>
            <a:off x="4361598" y="1956831"/>
            <a:ext cx="1676191" cy="25397"/>
          </a:xfrm>
          <a:prstGeom prst="rect">
            <a:avLst/>
          </a:prstGeom>
        </p:spPr>
      </p:pic>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5"/>
          <a:srcRect/>
          <a:stretch/>
        </p:blipFill>
        <p:spPr>
          <a:xfrm>
            <a:off x="1231789" y="3859715"/>
            <a:ext cx="1930159" cy="1619048"/>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6"/>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7"/>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8"/>
          <a:srcRect/>
          <a:stretch/>
        </p:blipFill>
        <p:spPr>
          <a:xfrm>
            <a:off x="5774297" y="4142255"/>
            <a:ext cx="526984" cy="526984"/>
          </a:xfrm>
          <a:prstGeom prst="rect">
            <a:avLst/>
          </a:prstGeom>
        </p:spPr>
      </p:pic>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9"/>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8"/>
          <a:srcRect/>
          <a:stretch/>
        </p:blipFill>
        <p:spPr>
          <a:xfrm>
            <a:off x="5774297" y="5373896"/>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0"/>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11"/>
            <a:srcRect/>
            <a:stretch/>
          </p:blipFill>
          <p:spPr>
            <a:xfrm>
              <a:off x="10229258" y="1745078"/>
              <a:ext cx="114286" cy="946032"/>
            </a:xfrm>
            <a:prstGeom prst="rect">
              <a:avLst/>
            </a:prstGeom>
          </p:spPr>
        </p:pic>
      </p:grpSp>
      <p:sp>
        <p:nvSpPr>
          <p:cNvPr id="53" name="Rectangle 52">
            <a:extLst>
              <a:ext uri="{FF2B5EF4-FFF2-40B4-BE49-F238E27FC236}">
                <a16:creationId xmlns:a16="http://schemas.microsoft.com/office/drawing/2014/main" id="{45AF9E90-6AD9-499D-AF65-95A29EA79343}"/>
              </a:ext>
            </a:extLst>
          </p:cNvPr>
          <p:cNvSpPr/>
          <p:nvPr/>
        </p:nvSpPr>
        <p:spPr>
          <a:xfrm>
            <a:off x="4361598" y="4018686"/>
            <a:ext cx="5727282" cy="2424110"/>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9" name="Title 2">
            <a:extLst>
              <a:ext uri="{FF2B5EF4-FFF2-40B4-BE49-F238E27FC236}">
                <a16:creationId xmlns:a16="http://schemas.microsoft.com/office/drawing/2014/main" id="{D7571B37-D33E-462E-AC14-0F92281155FA}"/>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8E9D9525-EAA8-4061-AE1E-7E8A2830F13A}"/>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96D09A05-1C03-4B90-9ECD-F367B3AD9DC9}"/>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2"/>
          <a:stretch>
            <a:fillRect/>
          </a:stretch>
        </p:blipFill>
        <p:spPr>
          <a:xfrm>
            <a:off x="342900" y="3458244"/>
            <a:ext cx="1777778" cy="1625397"/>
          </a:xfrm>
          <a:prstGeom prst="rect">
            <a:avLst/>
          </a:prstGeom>
        </p:spPr>
      </p:pic>
      <p:sp>
        <p:nvSpPr>
          <p:cNvPr id="58" name="Rectangle 57">
            <a:extLst>
              <a:ext uri="{FF2B5EF4-FFF2-40B4-BE49-F238E27FC236}">
                <a16:creationId xmlns:a16="http://schemas.microsoft.com/office/drawing/2014/main" id="{62A39FC7-895A-4DAE-A872-F1344BECD375}"/>
              </a:ext>
            </a:extLst>
          </p:cNvPr>
          <p:cNvSpPr/>
          <p:nvPr/>
        </p:nvSpPr>
        <p:spPr>
          <a:xfrm>
            <a:off x="1805906" y="1332221"/>
            <a:ext cx="10267031" cy="2475109"/>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13"/>
          <a:srcRect/>
          <a:stretch/>
        </p:blipFill>
        <p:spPr>
          <a:xfrm>
            <a:off x="3984709" y="3160837"/>
            <a:ext cx="2050794" cy="2234921"/>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14"/>
          <a:srcRect/>
          <a:stretch/>
        </p:blipFill>
        <p:spPr>
          <a:xfrm>
            <a:off x="5774297" y="2931260"/>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6" name="Title 2">
            <a:extLst>
              <a:ext uri="{FF2B5EF4-FFF2-40B4-BE49-F238E27FC236}">
                <a16:creationId xmlns:a16="http://schemas.microsoft.com/office/drawing/2014/main" id="{D3D2A5CA-326C-1D5F-C7F5-46065FBC543D}"/>
              </a:ext>
            </a:extLst>
          </p:cNvPr>
          <p:cNvSpPr txBox="1">
            <a:spLocks/>
          </p:cNvSpPr>
          <p:nvPr/>
        </p:nvSpPr>
        <p:spPr>
          <a:xfrm>
            <a:off x="6551897" y="3511876"/>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Minimal upfront Investment</a:t>
            </a:r>
          </a:p>
          <a:p>
            <a:pPr defTabSz="259723">
              <a:tabLst>
                <a:tab pos="1341569" algn="l"/>
              </a:tabLst>
              <a:defRPr sz="4956"/>
            </a:pPr>
            <a:r>
              <a:rPr lang="en-GB" sz="1100" b="0" kern="100" spc="-40" dirty="0">
                <a:solidFill>
                  <a:schemeClr val="tx1"/>
                </a:solidFill>
                <a:ea typeface="+mn-ea"/>
                <a:cs typeface="+mn-cs"/>
              </a:rPr>
              <a:t>+ Scalable Costs</a:t>
            </a:r>
          </a:p>
        </p:txBody>
      </p:sp>
      <p:grpSp>
        <p:nvGrpSpPr>
          <p:cNvPr id="8" name="Group 7">
            <a:extLst>
              <a:ext uri="{FF2B5EF4-FFF2-40B4-BE49-F238E27FC236}">
                <a16:creationId xmlns:a16="http://schemas.microsoft.com/office/drawing/2014/main" id="{810467B7-7CC8-44E6-98F0-9B6F169A4A0A}"/>
              </a:ext>
            </a:extLst>
          </p:cNvPr>
          <p:cNvGrpSpPr/>
          <p:nvPr/>
        </p:nvGrpSpPr>
        <p:grpSpPr>
          <a:xfrm>
            <a:off x="10229258" y="2955659"/>
            <a:ext cx="1843680" cy="949889"/>
            <a:chOff x="10229258" y="2955659"/>
            <a:chExt cx="1843680" cy="949889"/>
          </a:xfrm>
        </p:grpSpPr>
        <p:sp>
          <p:nvSpPr>
            <p:cNvPr id="66" name="Title 2">
              <a:extLst>
                <a:ext uri="{FF2B5EF4-FFF2-40B4-BE49-F238E27FC236}">
                  <a16:creationId xmlns:a16="http://schemas.microsoft.com/office/drawing/2014/main" id="{1FBE9B24-2F51-EC94-7F00-857ADF0B587C}"/>
                </a:ext>
              </a:extLst>
            </p:cNvPr>
            <p:cNvSpPr txBox="1">
              <a:spLocks/>
            </p:cNvSpPr>
            <p:nvPr/>
          </p:nvSpPr>
          <p:spPr>
            <a:xfrm>
              <a:off x="10406851" y="2955659"/>
              <a:ext cx="1666087"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Platform to manage FortiGate devices</a:t>
              </a:r>
            </a:p>
          </p:txBody>
        </p:sp>
        <p:pic>
          <p:nvPicPr>
            <p:cNvPr id="18" name="Picture 17">
              <a:extLst>
                <a:ext uri="{FF2B5EF4-FFF2-40B4-BE49-F238E27FC236}">
                  <a16:creationId xmlns:a16="http://schemas.microsoft.com/office/drawing/2014/main" id="{FFF4B983-8CFF-3748-6A46-C36AA5847289}"/>
                </a:ext>
              </a:extLst>
            </p:cNvPr>
            <p:cNvPicPr>
              <a:picLocks noChangeAspect="1"/>
            </p:cNvPicPr>
            <p:nvPr/>
          </p:nvPicPr>
          <p:blipFill>
            <a:blip r:embed="rId11"/>
            <a:srcRect/>
            <a:stretch/>
          </p:blipFill>
          <p:spPr>
            <a:xfrm>
              <a:off x="10229258" y="2959516"/>
              <a:ext cx="114286" cy="946032"/>
            </a:xfrm>
            <a:prstGeom prst="rect">
              <a:avLst/>
            </a:prstGeom>
          </p:spPr>
        </p:pic>
      </p:gr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5"/>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spTree>
    <p:extLst>
      <p:ext uri="{BB962C8B-B14F-4D97-AF65-F5344CB8AC3E}">
        <p14:creationId xmlns:p14="http://schemas.microsoft.com/office/powerpoint/2010/main" val="1131572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C4C5-C406-4A2D-9368-F41C3BDD65C7}"/>
              </a:ext>
            </a:extLst>
          </p:cNvPr>
          <p:cNvSpPr>
            <a:spLocks noGrp="1"/>
          </p:cNvSpPr>
          <p:nvPr>
            <p:ph type="title"/>
          </p:nvPr>
        </p:nvSpPr>
        <p:spPr>
          <a:xfrm>
            <a:off x="534146" y="196391"/>
            <a:ext cx="11810254" cy="726454"/>
          </a:xfrm>
        </p:spPr>
        <p:txBody>
          <a:bodyPr/>
          <a:lstStyle/>
          <a:p>
            <a:r>
              <a:rPr lang="en-GB" sz="3200" dirty="0"/>
              <a:t>Easily manage large numbers of customers</a:t>
            </a:r>
            <a:endParaRPr lang="en-US" sz="3200" dirty="0"/>
          </a:p>
        </p:txBody>
      </p:sp>
      <p:pic>
        <p:nvPicPr>
          <p:cNvPr id="3" name="Graphic 2">
            <a:extLst>
              <a:ext uri="{FF2B5EF4-FFF2-40B4-BE49-F238E27FC236}">
                <a16:creationId xmlns:a16="http://schemas.microsoft.com/office/drawing/2014/main" id="{CB45BF74-21A2-46C8-8E2B-04DE2EDFF08A}"/>
              </a:ext>
            </a:extLst>
          </p:cNvPr>
          <p:cNvPicPr/>
          <p:nvPr/>
        </p:nvPicPr>
        <p:blipFill>
          <a:blip r:embed="rId3"/>
          <a:stretch/>
        </p:blipFill>
        <p:spPr>
          <a:xfrm rot="5400000">
            <a:off x="-94424" y="758880"/>
            <a:ext cx="988560" cy="105840"/>
          </a:xfrm>
          <a:prstGeom prst="rect">
            <a:avLst/>
          </a:prstGeom>
          <a:ln w="0">
            <a:noFill/>
          </a:ln>
        </p:spPr>
      </p:pic>
      <p:sp>
        <p:nvSpPr>
          <p:cNvPr id="9" name="TextBox 8">
            <a:extLst>
              <a:ext uri="{FF2B5EF4-FFF2-40B4-BE49-F238E27FC236}">
                <a16:creationId xmlns:a16="http://schemas.microsoft.com/office/drawing/2014/main" id="{5E575EC0-7DAF-4C2A-9151-78CD45282D43}"/>
              </a:ext>
            </a:extLst>
          </p:cNvPr>
          <p:cNvSpPr txBox="1"/>
          <p:nvPr/>
        </p:nvSpPr>
        <p:spPr>
          <a:xfrm>
            <a:off x="592049" y="4451346"/>
            <a:ext cx="11566083" cy="1243354"/>
          </a:xfrm>
          <a:prstGeom prst="rect">
            <a:avLst/>
          </a:prstGeom>
          <a:noFill/>
        </p:spPr>
        <p:txBody>
          <a:bodyPr wrap="square" rtlCol="0">
            <a:spAutoFit/>
          </a:bodyPr>
          <a:lstStyle/>
          <a:p>
            <a:pPr marL="342900" indent="-342900" defTabSz="457189">
              <a:lnSpc>
                <a:spcPct val="120000"/>
              </a:lnSpc>
              <a:spcBef>
                <a:spcPts val="300"/>
              </a:spcBef>
              <a:buFont typeface="Arial" panose="020B0604020202020204" pitchFamily="34" charset="0"/>
              <a:buChar char="•"/>
              <a:tabLst>
                <a:tab pos="3051175" algn="l"/>
              </a:tabLst>
            </a:pPr>
            <a:r>
              <a:rPr lang="fr-FR" sz="2000" b="1" spc="-40" dirty="0">
                <a:solidFill>
                  <a:srgbClr val="000000"/>
                </a:solidFill>
                <a:cs typeface="Arial" panose="020B0604020202020204" pitchFamily="34" charset="0"/>
              </a:rPr>
              <a:t>Identity Management:  	</a:t>
            </a:r>
            <a:r>
              <a:rPr lang="fr-FR" sz="2000" spc="-40" dirty="0">
                <a:solidFill>
                  <a:srgbClr val="000000"/>
                </a:solidFill>
                <a:cs typeface="Arial" panose="020B0604020202020204" pitchFamily="34" charset="0"/>
              </a:rPr>
              <a:t>How </a:t>
            </a:r>
            <a:r>
              <a:rPr lang="fr-FR" sz="2000" spc="-40" dirty="0" err="1">
                <a:solidFill>
                  <a:srgbClr val="FF0000"/>
                </a:solidFill>
                <a:cs typeface="Arial" panose="020B0604020202020204" pitchFamily="34" charset="0"/>
              </a:rPr>
              <a:t>easily</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can </a:t>
            </a:r>
            <a:r>
              <a:rPr lang="fr-FR" sz="2000" spc="-40" dirty="0" err="1">
                <a:solidFill>
                  <a:srgbClr val="000000"/>
                </a:solidFill>
                <a:cs typeface="Arial" panose="020B0604020202020204" pitchFamily="34" charset="0"/>
              </a:rPr>
              <a:t>you</a:t>
            </a:r>
            <a:r>
              <a:rPr lang="fr-FR" sz="2000" spc="-40" dirty="0">
                <a:solidFill>
                  <a:srgbClr val="000000"/>
                </a:solidFill>
                <a:cs typeface="Arial" panose="020B0604020202020204" pitchFamily="34" charset="0"/>
              </a:rPr>
              <a:t> </a:t>
            </a:r>
            <a:r>
              <a:rPr lang="fr-FR" sz="2000" spc="-40" dirty="0">
                <a:solidFill>
                  <a:srgbClr val="FF0000"/>
                </a:solidFill>
                <a:cs typeface="Arial" panose="020B0604020202020204" pitchFamily="34" charset="0"/>
              </a:rPr>
              <a:t>manage multiple </a:t>
            </a:r>
            <a:r>
              <a:rPr lang="fr-FR" sz="2000" spc="-40" dirty="0" err="1">
                <a:solidFill>
                  <a:srgbClr val="FF0000"/>
                </a:solidFill>
                <a:cs typeface="Arial" panose="020B0604020202020204" pitchFamily="34" charset="0"/>
              </a:rPr>
              <a:t>Accounts</a:t>
            </a:r>
            <a:r>
              <a:rPr lang="fr-FR" sz="2000" spc="-40" dirty="0">
                <a:solidFill>
                  <a:srgbClr val="000000"/>
                </a:solidFill>
                <a:cs typeface="Arial" panose="020B0604020202020204" pitchFamily="34" charset="0"/>
              </a:rPr>
              <a:t>, </a:t>
            </a:r>
            <a:r>
              <a:rPr lang="fr-FR" sz="2000" spc="-40" dirty="0" err="1">
                <a:solidFill>
                  <a:srgbClr val="000000"/>
                </a:solidFill>
                <a:cs typeface="Arial" panose="020B0604020202020204" pitchFamily="34" charset="0"/>
              </a:rPr>
              <a:t>each</a:t>
            </a:r>
            <a:r>
              <a:rPr lang="fr-FR" sz="2000" spc="-40" dirty="0">
                <a:solidFill>
                  <a:srgbClr val="000000"/>
                </a:solidFill>
                <a:cs typeface="Arial" panose="020B0604020202020204" pitchFamily="34" charset="0"/>
              </a:rPr>
              <a:t> with </a:t>
            </a:r>
            <a:r>
              <a:rPr lang="fr-FR" sz="2000" spc="-40" dirty="0" err="1">
                <a:solidFill>
                  <a:srgbClr val="000000"/>
                </a:solidFill>
                <a:cs typeface="Arial" panose="020B0604020202020204" pitchFamily="34" charset="0"/>
              </a:rPr>
              <a:t>its</a:t>
            </a:r>
            <a:r>
              <a:rPr lang="fr-FR" sz="2000" spc="-40" dirty="0">
                <a:solidFill>
                  <a:srgbClr val="000000"/>
                </a:solidFill>
                <a:cs typeface="Arial" panose="020B0604020202020204" pitchFamily="34" charset="0"/>
              </a:rPr>
              <a:t> </a:t>
            </a:r>
            <a:r>
              <a:rPr lang="fr-FR" sz="2000" spc="-40" dirty="0" err="1">
                <a:solidFill>
                  <a:srgbClr val="FF0000"/>
                </a:solidFill>
                <a:cs typeface="Arial" panose="020B0604020202020204" pitchFamily="34" charset="0"/>
              </a:rPr>
              <a:t>Credentials</a:t>
            </a:r>
            <a:r>
              <a:rPr lang="fr-FR" sz="2000" spc="-40" dirty="0">
                <a:solidFill>
                  <a:srgbClr val="000000"/>
                </a:solidFill>
                <a:cs typeface="Arial" panose="020B0604020202020204" pitchFamily="34" charset="0"/>
              </a:rPr>
              <a:t>?</a:t>
            </a:r>
          </a:p>
          <a:p>
            <a:pPr defTabSz="457189">
              <a:lnSpc>
                <a:spcPct val="120000"/>
              </a:lnSpc>
              <a:spcBef>
                <a:spcPts val="300"/>
              </a:spcBef>
              <a:tabLst>
                <a:tab pos="3051175" algn="l"/>
              </a:tabLst>
            </a:pPr>
            <a:r>
              <a:rPr lang="en-US" sz="2000" spc="-40" dirty="0">
                <a:solidFill>
                  <a:srgbClr val="000000"/>
                </a:solidFill>
                <a:cs typeface="Arial" panose="020B0604020202020204" pitchFamily="34" charset="0"/>
              </a:rPr>
              <a:t>	How </a:t>
            </a:r>
            <a:r>
              <a:rPr lang="en-US" sz="2000" spc="-40" dirty="0">
                <a:solidFill>
                  <a:srgbClr val="FF0000"/>
                </a:solidFill>
                <a:cs typeface="Arial" panose="020B0604020202020204" pitchFamily="34" charset="0"/>
              </a:rPr>
              <a:t>easily </a:t>
            </a:r>
            <a:r>
              <a:rPr lang="en-US" sz="2000" spc="-40" dirty="0">
                <a:solidFill>
                  <a:srgbClr val="000000"/>
                </a:solidFill>
                <a:cs typeface="Arial" panose="020B0604020202020204" pitchFamily="34" charset="0"/>
              </a:rPr>
              <a:t>can you </a:t>
            </a:r>
            <a:r>
              <a:rPr lang="en-US" sz="2000" spc="-40" dirty="0">
                <a:solidFill>
                  <a:srgbClr val="FF0000"/>
                </a:solidFill>
                <a:cs typeface="Arial" panose="020B0604020202020204" pitchFamily="34" charset="0"/>
              </a:rPr>
              <a:t>navigate between </a:t>
            </a:r>
            <a:r>
              <a:rPr lang="en-US" sz="2000" spc="-40" dirty="0">
                <a:solidFill>
                  <a:srgbClr val="000000"/>
                </a:solidFill>
                <a:cs typeface="Arial" panose="020B0604020202020204" pitchFamily="34" charset="0"/>
              </a:rPr>
              <a:t>these Accounts?</a:t>
            </a:r>
          </a:p>
          <a:p>
            <a:pPr algn="l" defTabSz="457189">
              <a:lnSpc>
                <a:spcPct val="120000"/>
              </a:lnSpc>
              <a:spcBef>
                <a:spcPts val="300"/>
              </a:spcBef>
              <a:tabLst>
                <a:tab pos="3051175" algn="l"/>
              </a:tabLst>
            </a:pPr>
            <a:r>
              <a:rPr lang="en-US" sz="2000" spc="-40" dirty="0">
                <a:solidFill>
                  <a:srgbClr val="000000"/>
                </a:solidFill>
                <a:cs typeface="Arial" panose="020B0604020202020204" pitchFamily="34" charset="0"/>
              </a:rPr>
              <a:t>	How can you </a:t>
            </a:r>
            <a:r>
              <a:rPr lang="en-US" sz="2000" spc="-40" dirty="0">
                <a:solidFill>
                  <a:srgbClr val="FF0000"/>
                </a:solidFill>
                <a:cs typeface="Arial" panose="020B0604020202020204" pitchFamily="34" charset="0"/>
              </a:rPr>
              <a:t>integrate</a:t>
            </a:r>
            <a:r>
              <a:rPr lang="en-US" sz="2000" spc="-40" dirty="0">
                <a:solidFill>
                  <a:srgbClr val="000000"/>
                </a:solidFill>
                <a:cs typeface="Arial" panose="020B0604020202020204" pitchFamily="34" charset="0"/>
              </a:rPr>
              <a:t> with third-party Identity Management components? </a:t>
            </a:r>
          </a:p>
        </p:txBody>
      </p:sp>
      <p:sp>
        <p:nvSpPr>
          <p:cNvPr id="10" name="TextBox 9">
            <a:extLst>
              <a:ext uri="{FF2B5EF4-FFF2-40B4-BE49-F238E27FC236}">
                <a16:creationId xmlns:a16="http://schemas.microsoft.com/office/drawing/2014/main" id="{65777DEA-147A-4A31-AE54-FED944F335FB}"/>
              </a:ext>
            </a:extLst>
          </p:cNvPr>
          <p:cNvSpPr txBox="1"/>
          <p:nvPr/>
        </p:nvSpPr>
        <p:spPr>
          <a:xfrm>
            <a:off x="592048" y="2830438"/>
            <a:ext cx="11566083" cy="1535741"/>
          </a:xfrm>
          <a:prstGeom prst="rect">
            <a:avLst/>
          </a:prstGeom>
          <a:noFill/>
        </p:spPr>
        <p:txBody>
          <a:bodyPr wrap="square" rtlCol="0">
            <a:spAutoFit/>
          </a:bodyPr>
          <a:lstStyle/>
          <a:p>
            <a:pPr marL="342900" indent="-342900" defTabSz="457189">
              <a:lnSpc>
                <a:spcPct val="120000"/>
              </a:lnSpc>
              <a:spcBef>
                <a:spcPts val="300"/>
              </a:spcBef>
              <a:buFont typeface="Arial" panose="020B0604020202020204" pitchFamily="34" charset="0"/>
              <a:buChar char="•"/>
              <a:tabLst>
                <a:tab pos="3051175" algn="l"/>
              </a:tabLst>
            </a:pPr>
            <a:r>
              <a:rPr lang="fr-FR" sz="2000" b="1" spc="-50" dirty="0">
                <a:solidFill>
                  <a:srgbClr val="000000"/>
                </a:solidFill>
                <a:cs typeface="Arial" panose="020B0604020202020204" pitchFamily="34" charset="0"/>
              </a:rPr>
              <a:t>Asset Management:  	</a:t>
            </a:r>
            <a:r>
              <a:rPr lang="fr-FR" sz="2000" spc="-40" dirty="0">
                <a:solidFill>
                  <a:srgbClr val="000000"/>
                </a:solidFill>
                <a:cs typeface="Arial" panose="020B0604020202020204" pitchFamily="34" charset="0"/>
              </a:rPr>
              <a:t>How </a:t>
            </a:r>
            <a:r>
              <a:rPr lang="fr-FR" sz="2000" spc="-40" dirty="0" err="1">
                <a:solidFill>
                  <a:srgbClr val="FF0000"/>
                </a:solidFill>
                <a:cs typeface="Arial" panose="020B0604020202020204" pitchFamily="34" charset="0"/>
              </a:rPr>
              <a:t>easily</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an </a:t>
            </a:r>
            <a:r>
              <a:rPr lang="fr-FR" sz="2000" spc="-40" dirty="0" err="1">
                <a:solidFill>
                  <a:srgbClr val="000000"/>
                </a:solidFill>
                <a:cs typeface="Arial" panose="020B0604020202020204" pitchFamily="34" charset="0"/>
              </a:rPr>
              <a:t>you</a:t>
            </a:r>
            <a:r>
              <a:rPr lang="fr-FR" sz="2000" spc="-40" dirty="0">
                <a:solidFill>
                  <a:srgbClr val="000000"/>
                </a:solidFill>
                <a:cs typeface="Arial" panose="020B0604020202020204" pitchFamily="34" charset="0"/>
              </a:rPr>
              <a:t> </a:t>
            </a:r>
            <a:r>
              <a:rPr lang="fr-FR" sz="2000" spc="-40" dirty="0" err="1">
                <a:solidFill>
                  <a:srgbClr val="FF0000"/>
                </a:solidFill>
                <a:cs typeface="Arial" panose="020B0604020202020204" pitchFamily="34" charset="0"/>
              </a:rPr>
              <a:t>search</a:t>
            </a:r>
            <a:r>
              <a:rPr lang="fr-FR" sz="2000" spc="-40" dirty="0">
                <a:solidFill>
                  <a:srgbClr val="FF0000"/>
                </a:solidFill>
                <a:cs typeface="Arial" panose="020B0604020202020204" pitchFamily="34" charset="0"/>
              </a:rPr>
              <a:t> for a Serial </a:t>
            </a:r>
            <a:r>
              <a:rPr lang="fr-FR" sz="2000" spc="-40" dirty="0" err="1">
                <a:solidFill>
                  <a:srgbClr val="FF0000"/>
                </a:solidFill>
                <a:cs typeface="Arial" panose="020B0604020202020204" pitchFamily="34" charset="0"/>
              </a:rPr>
              <a:t>Number</a:t>
            </a:r>
            <a:r>
              <a:rPr lang="fr-FR" sz="2000" spc="-40" dirty="0">
                <a:solidFill>
                  <a:srgbClr val="FF0000"/>
                </a:solidFill>
                <a:cs typeface="Arial" panose="020B0604020202020204" pitchFamily="34" charset="0"/>
              </a:rPr>
              <a:t> </a:t>
            </a:r>
            <a:r>
              <a:rPr lang="fr-FR" sz="2000" spc="-40" dirty="0" err="1">
                <a:solidFill>
                  <a:srgbClr val="000000"/>
                </a:solidFill>
                <a:cs typeface="Arial" panose="020B0604020202020204" pitchFamily="34" charset="0"/>
              </a:rPr>
              <a:t>across</a:t>
            </a:r>
            <a:r>
              <a:rPr lang="fr-FR" sz="2000" spc="-40" dirty="0">
                <a:solidFill>
                  <a:srgbClr val="000000"/>
                </a:solidFill>
                <a:cs typeface="Arial" panose="020B0604020202020204" pitchFamily="34" charset="0"/>
              </a:rPr>
              <a:t> all </a:t>
            </a:r>
            <a:r>
              <a:rPr lang="fr-FR" sz="2000" spc="-40" dirty="0" err="1">
                <a:solidFill>
                  <a:srgbClr val="000000"/>
                </a:solidFill>
                <a:cs typeface="Arial" panose="020B0604020202020204" pitchFamily="34" charset="0"/>
              </a:rPr>
              <a:t>your</a:t>
            </a:r>
            <a:r>
              <a:rPr lang="fr-FR" sz="2000" spc="-40" dirty="0">
                <a:solidFill>
                  <a:srgbClr val="000000"/>
                </a:solidFill>
                <a:cs typeface="Arial" panose="020B0604020202020204" pitchFamily="34" charset="0"/>
              </a:rPr>
              <a:t> </a:t>
            </a:r>
            <a:r>
              <a:rPr lang="fr-FR" sz="2000" spc="-40" dirty="0" err="1">
                <a:solidFill>
                  <a:srgbClr val="000000"/>
                </a:solidFill>
                <a:cs typeface="Arial" panose="020B0604020202020204" pitchFamily="34" charset="0"/>
              </a:rPr>
              <a:t>Customers</a:t>
            </a:r>
            <a:r>
              <a:rPr lang="fr-FR" sz="2000" spc="-40" dirty="0">
                <a:solidFill>
                  <a:srgbClr val="000000"/>
                </a:solidFill>
                <a:cs typeface="Arial" panose="020B0604020202020204" pitchFamily="34" charset="0"/>
              </a:rPr>
              <a:t>?</a:t>
            </a:r>
            <a:br>
              <a:rPr lang="fr-FR" sz="2000" spc="-40" dirty="0">
                <a:solidFill>
                  <a:srgbClr val="000000"/>
                </a:solidFill>
                <a:cs typeface="Arial" panose="020B0604020202020204" pitchFamily="34" charset="0"/>
              </a:rPr>
            </a:br>
            <a:r>
              <a:rPr lang="fr-FR" sz="2000" spc="-40" dirty="0">
                <a:solidFill>
                  <a:srgbClr val="000000"/>
                </a:solidFill>
                <a:cs typeface="Arial" panose="020B0604020202020204" pitchFamily="34" charset="0"/>
              </a:rPr>
              <a:t>	How </a:t>
            </a:r>
            <a:r>
              <a:rPr lang="fr-FR" sz="2000" spc="-40" dirty="0" err="1">
                <a:solidFill>
                  <a:srgbClr val="FF0000"/>
                </a:solidFill>
                <a:cs typeface="Arial" panose="020B0604020202020204" pitchFamily="34" charset="0"/>
              </a:rPr>
              <a:t>easily</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can </a:t>
            </a:r>
            <a:r>
              <a:rPr lang="fr-FR" sz="2000" spc="-40" dirty="0" err="1">
                <a:solidFill>
                  <a:srgbClr val="000000"/>
                </a:solidFill>
                <a:cs typeface="Arial" panose="020B0604020202020204" pitchFamily="34" charset="0"/>
              </a:rPr>
              <a:t>you</a:t>
            </a:r>
            <a:r>
              <a:rPr lang="fr-FR" sz="2000" spc="-40" dirty="0">
                <a:solidFill>
                  <a:srgbClr val="000000"/>
                </a:solidFill>
                <a:cs typeface="Arial" panose="020B0604020202020204" pitchFamily="34" charset="0"/>
              </a:rPr>
              <a:t> </a:t>
            </a:r>
            <a:r>
              <a:rPr lang="fr-FR" sz="2000" spc="-40" dirty="0" err="1">
                <a:solidFill>
                  <a:srgbClr val="FF0000"/>
                </a:solidFill>
                <a:cs typeface="Arial" panose="020B0604020202020204" pitchFamily="34" charset="0"/>
              </a:rPr>
              <a:t>search</a:t>
            </a:r>
            <a:r>
              <a:rPr lang="fr-FR" sz="2000" spc="-40" dirty="0">
                <a:solidFill>
                  <a:srgbClr val="FF0000"/>
                </a:solidFill>
                <a:cs typeface="Arial" panose="020B0604020202020204" pitchFamily="34" charset="0"/>
              </a:rPr>
              <a:t> for a License </a:t>
            </a:r>
            <a:r>
              <a:rPr lang="fr-FR" sz="2000" spc="-40" dirty="0" err="1">
                <a:solidFill>
                  <a:srgbClr val="FF0000"/>
                </a:solidFill>
                <a:cs typeface="Arial" panose="020B0604020202020204" pitchFamily="34" charset="0"/>
              </a:rPr>
              <a:t>Number</a:t>
            </a:r>
            <a:r>
              <a:rPr lang="fr-FR" sz="2000" spc="-40" dirty="0">
                <a:solidFill>
                  <a:srgbClr val="FF0000"/>
                </a:solidFill>
                <a:cs typeface="Arial" panose="020B0604020202020204" pitchFamily="34" charset="0"/>
              </a:rPr>
              <a:t> </a:t>
            </a:r>
            <a:r>
              <a:rPr lang="fr-FR" sz="2000" spc="-40" dirty="0" err="1">
                <a:solidFill>
                  <a:srgbClr val="000000"/>
                </a:solidFill>
                <a:cs typeface="Arial" panose="020B0604020202020204" pitchFamily="34" charset="0"/>
              </a:rPr>
              <a:t>across</a:t>
            </a:r>
            <a:r>
              <a:rPr lang="fr-FR" sz="2000" spc="-40" dirty="0">
                <a:solidFill>
                  <a:srgbClr val="000000"/>
                </a:solidFill>
                <a:cs typeface="Arial" panose="020B0604020202020204" pitchFamily="34" charset="0"/>
              </a:rPr>
              <a:t> all </a:t>
            </a:r>
            <a:r>
              <a:rPr lang="fr-FR" sz="2000" spc="-40" dirty="0" err="1">
                <a:solidFill>
                  <a:srgbClr val="000000"/>
                </a:solidFill>
                <a:cs typeface="Arial" panose="020B0604020202020204" pitchFamily="34" charset="0"/>
              </a:rPr>
              <a:t>your</a:t>
            </a:r>
            <a:r>
              <a:rPr lang="fr-FR" sz="2000" spc="-40" dirty="0">
                <a:solidFill>
                  <a:srgbClr val="000000"/>
                </a:solidFill>
                <a:cs typeface="Arial" panose="020B0604020202020204" pitchFamily="34" charset="0"/>
              </a:rPr>
              <a:t> </a:t>
            </a:r>
            <a:r>
              <a:rPr lang="fr-FR" sz="2000" spc="-40" dirty="0" err="1">
                <a:solidFill>
                  <a:srgbClr val="000000"/>
                </a:solidFill>
                <a:cs typeface="Arial" panose="020B0604020202020204" pitchFamily="34" charset="0"/>
              </a:rPr>
              <a:t>Customers</a:t>
            </a:r>
            <a:r>
              <a:rPr lang="fr-FR" sz="2000" spc="-40" dirty="0">
                <a:solidFill>
                  <a:srgbClr val="000000"/>
                </a:solidFill>
                <a:cs typeface="Arial" panose="020B0604020202020204" pitchFamily="34" charset="0"/>
              </a:rPr>
              <a:t>?</a:t>
            </a:r>
            <a:br>
              <a:rPr lang="fr-FR" sz="2000" spc="-40" dirty="0">
                <a:solidFill>
                  <a:srgbClr val="000000"/>
                </a:solidFill>
                <a:cs typeface="Arial" panose="020B0604020202020204" pitchFamily="34" charset="0"/>
              </a:rPr>
            </a:br>
            <a:r>
              <a:rPr lang="fr-FR" sz="2000" spc="-40" dirty="0">
                <a:solidFill>
                  <a:srgbClr val="000000"/>
                </a:solidFill>
                <a:cs typeface="Arial" panose="020B0604020202020204" pitchFamily="34" charset="0"/>
              </a:rPr>
              <a:t>	How </a:t>
            </a:r>
            <a:r>
              <a:rPr lang="fr-FR" sz="2000" spc="-40" dirty="0" err="1">
                <a:solidFill>
                  <a:srgbClr val="FF0000"/>
                </a:solidFill>
                <a:cs typeface="Arial" panose="020B0604020202020204" pitchFamily="34" charset="0"/>
              </a:rPr>
              <a:t>easily</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can </a:t>
            </a:r>
            <a:r>
              <a:rPr lang="fr-FR" sz="2000" spc="-40" dirty="0" err="1">
                <a:solidFill>
                  <a:srgbClr val="000000"/>
                </a:solidFill>
                <a:cs typeface="Arial" panose="020B0604020202020204" pitchFamily="34" charset="0"/>
              </a:rPr>
              <a:t>you</a:t>
            </a:r>
            <a:r>
              <a:rPr lang="fr-FR" sz="2000" spc="-40" dirty="0">
                <a:solidFill>
                  <a:srgbClr val="000000"/>
                </a:solidFill>
                <a:cs typeface="Arial" panose="020B0604020202020204" pitchFamily="34" charset="0"/>
              </a:rPr>
              <a:t> </a:t>
            </a:r>
            <a:r>
              <a:rPr lang="fr-FR" sz="2000" spc="-40" dirty="0" err="1">
                <a:solidFill>
                  <a:srgbClr val="FF0000"/>
                </a:solidFill>
                <a:cs typeface="Arial" panose="020B0604020202020204" pitchFamily="34" charset="0"/>
              </a:rPr>
              <a:t>view</a:t>
            </a:r>
            <a:r>
              <a:rPr lang="fr-FR" sz="2000" spc="-40" dirty="0">
                <a:solidFill>
                  <a:srgbClr val="FF0000"/>
                </a:solidFill>
                <a:cs typeface="Arial" panose="020B0604020202020204" pitchFamily="34" charset="0"/>
              </a:rPr>
              <a:t> all the </a:t>
            </a:r>
            <a:r>
              <a:rPr lang="fr-FR" sz="2000" spc="-40" dirty="0" err="1">
                <a:solidFill>
                  <a:srgbClr val="FF0000"/>
                </a:solidFill>
                <a:cs typeface="Arial" panose="020B0604020202020204" pitchFamily="34" charset="0"/>
              </a:rPr>
              <a:t>expired</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or </a:t>
            </a:r>
            <a:r>
              <a:rPr lang="fr-FR" sz="2000" spc="-40" dirty="0" err="1">
                <a:solidFill>
                  <a:srgbClr val="000000"/>
                </a:solidFill>
                <a:cs typeface="Arial" panose="020B0604020202020204" pitchFamily="34" charset="0"/>
              </a:rPr>
              <a:t>decommissioned</a:t>
            </a:r>
            <a:r>
              <a:rPr lang="fr-FR" sz="2000" spc="-40" dirty="0">
                <a:solidFill>
                  <a:srgbClr val="000000"/>
                </a:solidFill>
                <a:cs typeface="Arial" panose="020B0604020202020204" pitchFamily="34" charset="0"/>
              </a:rPr>
              <a:t> </a:t>
            </a:r>
            <a:r>
              <a:rPr lang="fr-FR" sz="2000" spc="-40" dirty="0" err="1">
                <a:solidFill>
                  <a:srgbClr val="000000"/>
                </a:solidFill>
                <a:cs typeface="Arial" panose="020B0604020202020204" pitchFamily="34" charset="0"/>
              </a:rPr>
              <a:t>units</a:t>
            </a:r>
            <a:r>
              <a:rPr lang="fr-FR" sz="2000" spc="-40" dirty="0">
                <a:solidFill>
                  <a:srgbClr val="000000"/>
                </a:solidFill>
                <a:cs typeface="Arial" panose="020B0604020202020204" pitchFamily="34" charset="0"/>
              </a:rPr>
              <a:t>?</a:t>
            </a:r>
            <a:br>
              <a:rPr lang="fr-FR" sz="2000" spc="-20" dirty="0">
                <a:solidFill>
                  <a:srgbClr val="000000"/>
                </a:solidFill>
                <a:cs typeface="Arial" panose="020B0604020202020204" pitchFamily="34" charset="0"/>
              </a:rPr>
            </a:br>
            <a:endParaRPr lang="en-US" sz="2000" spc="-20" dirty="0">
              <a:solidFill>
                <a:srgbClr val="000000"/>
              </a:solidFill>
              <a:cs typeface="Arial" panose="020B0604020202020204" pitchFamily="34" charset="0"/>
            </a:endParaRPr>
          </a:p>
        </p:txBody>
      </p:sp>
      <p:sp>
        <p:nvSpPr>
          <p:cNvPr id="12" name="TextBox 11">
            <a:extLst>
              <a:ext uri="{FF2B5EF4-FFF2-40B4-BE49-F238E27FC236}">
                <a16:creationId xmlns:a16="http://schemas.microsoft.com/office/drawing/2014/main" id="{90BC7142-8F6C-4CD7-BB6B-AEDBB7EB05FC}"/>
              </a:ext>
            </a:extLst>
          </p:cNvPr>
          <p:cNvSpPr txBox="1"/>
          <p:nvPr/>
        </p:nvSpPr>
        <p:spPr>
          <a:xfrm>
            <a:off x="592048" y="1844489"/>
            <a:ext cx="11566084" cy="427746"/>
          </a:xfrm>
          <a:prstGeom prst="rect">
            <a:avLst/>
          </a:prstGeom>
          <a:noFill/>
        </p:spPr>
        <p:txBody>
          <a:bodyPr wrap="square" rtlCol="0">
            <a:spAutoFit/>
          </a:bodyPr>
          <a:lstStyle/>
          <a:p>
            <a:pPr marL="342900" indent="-342900" defTabSz="457189">
              <a:lnSpc>
                <a:spcPct val="120000"/>
              </a:lnSpc>
              <a:spcBef>
                <a:spcPts val="300"/>
              </a:spcBef>
              <a:buFont typeface="Arial" panose="020B0604020202020204" pitchFamily="34" charset="0"/>
              <a:buChar char="•"/>
              <a:tabLst>
                <a:tab pos="3051175" algn="l"/>
              </a:tabLst>
            </a:pPr>
            <a:r>
              <a:rPr lang="fr-FR" sz="2000" b="1" spc="-40" dirty="0">
                <a:solidFill>
                  <a:srgbClr val="000000"/>
                </a:solidFill>
                <a:cs typeface="Arial" panose="020B0604020202020204" pitchFamily="34" charset="0"/>
              </a:rPr>
              <a:t>Support :  	</a:t>
            </a:r>
            <a:r>
              <a:rPr lang="fr-FR" sz="2000" spc="-40" dirty="0">
                <a:solidFill>
                  <a:srgbClr val="000000"/>
                </a:solidFill>
                <a:cs typeface="Arial" panose="020B0604020202020204" pitchFamily="34" charset="0"/>
              </a:rPr>
              <a:t>How </a:t>
            </a:r>
            <a:r>
              <a:rPr lang="fr-FR" sz="2000" spc="-40" dirty="0" err="1">
                <a:solidFill>
                  <a:srgbClr val="FF0000"/>
                </a:solidFill>
                <a:cs typeface="Arial" panose="020B0604020202020204" pitchFamily="34" charset="0"/>
              </a:rPr>
              <a:t>easily</a:t>
            </a:r>
            <a:r>
              <a:rPr lang="fr-FR" sz="2000" spc="-40" dirty="0">
                <a:solidFill>
                  <a:srgbClr val="FF0000"/>
                </a:solidFill>
                <a:cs typeface="Arial" panose="020B0604020202020204" pitchFamily="34" charset="0"/>
              </a:rPr>
              <a:t> </a:t>
            </a:r>
            <a:r>
              <a:rPr lang="fr-FR" sz="2000" spc="-40" dirty="0">
                <a:solidFill>
                  <a:srgbClr val="000000"/>
                </a:solidFill>
                <a:cs typeface="Arial" panose="020B0604020202020204" pitchFamily="34" charset="0"/>
              </a:rPr>
              <a:t>can </a:t>
            </a:r>
            <a:r>
              <a:rPr lang="fr-FR" sz="2000" spc="-40" dirty="0" err="1">
                <a:solidFill>
                  <a:srgbClr val="000000"/>
                </a:solidFill>
                <a:cs typeface="Arial" panose="020B0604020202020204" pitchFamily="34" charset="0"/>
              </a:rPr>
              <a:t>you</a:t>
            </a:r>
            <a:r>
              <a:rPr lang="fr-FR" sz="2000" spc="-40" dirty="0">
                <a:solidFill>
                  <a:srgbClr val="000000"/>
                </a:solidFill>
                <a:cs typeface="Arial" panose="020B0604020202020204" pitchFamily="34" charset="0"/>
              </a:rPr>
              <a:t> </a:t>
            </a:r>
            <a:r>
              <a:rPr lang="fr-FR" sz="2000" spc="-40" dirty="0" err="1">
                <a:solidFill>
                  <a:srgbClr val="FF0000"/>
                </a:solidFill>
                <a:cs typeface="Arial" panose="020B0604020202020204" pitchFamily="34" charset="0"/>
              </a:rPr>
              <a:t>search</a:t>
            </a:r>
            <a:r>
              <a:rPr lang="fr-FR" sz="2000" spc="-40" dirty="0">
                <a:solidFill>
                  <a:srgbClr val="FF0000"/>
                </a:solidFill>
                <a:cs typeface="Arial" panose="020B0604020202020204" pitchFamily="34" charset="0"/>
              </a:rPr>
              <a:t> for a Support Ticket </a:t>
            </a:r>
            <a:r>
              <a:rPr lang="fr-FR" sz="2000" spc="-40" dirty="0" err="1">
                <a:solidFill>
                  <a:srgbClr val="000000"/>
                </a:solidFill>
                <a:cs typeface="Arial" panose="020B0604020202020204" pitchFamily="34" charset="0"/>
              </a:rPr>
              <a:t>across</a:t>
            </a:r>
            <a:r>
              <a:rPr lang="fr-FR" sz="2000" spc="-40" dirty="0">
                <a:solidFill>
                  <a:srgbClr val="000000"/>
                </a:solidFill>
                <a:cs typeface="Arial" panose="020B0604020202020204" pitchFamily="34" charset="0"/>
              </a:rPr>
              <a:t> all </a:t>
            </a:r>
            <a:r>
              <a:rPr lang="fr-FR" sz="2000" spc="-40" dirty="0" err="1">
                <a:solidFill>
                  <a:srgbClr val="000000"/>
                </a:solidFill>
                <a:cs typeface="Arial" panose="020B0604020202020204" pitchFamily="34" charset="0"/>
              </a:rPr>
              <a:t>your</a:t>
            </a:r>
            <a:r>
              <a:rPr lang="fr-FR" sz="2000" spc="-40" dirty="0">
                <a:solidFill>
                  <a:srgbClr val="000000"/>
                </a:solidFill>
                <a:cs typeface="Arial" panose="020B0604020202020204" pitchFamily="34" charset="0"/>
              </a:rPr>
              <a:t> </a:t>
            </a:r>
            <a:r>
              <a:rPr lang="fr-FR" sz="2000" spc="-40" dirty="0" err="1">
                <a:solidFill>
                  <a:srgbClr val="000000"/>
                </a:solidFill>
                <a:cs typeface="Arial" panose="020B0604020202020204" pitchFamily="34" charset="0"/>
              </a:rPr>
              <a:t>Customers</a:t>
            </a:r>
            <a:r>
              <a:rPr lang="fr-FR" sz="2000" spc="-40" dirty="0">
                <a:solidFill>
                  <a:srgbClr val="000000"/>
                </a:solidFill>
                <a:cs typeface="Arial" panose="020B0604020202020204" pitchFamily="34" charset="0"/>
              </a:rPr>
              <a:t>?</a:t>
            </a:r>
            <a:endParaRPr lang="en-US" sz="2000" spc="-40" dirty="0">
              <a:solidFill>
                <a:srgbClr val="000000"/>
              </a:solidFill>
              <a:cs typeface="Arial" panose="020B0604020202020204" pitchFamily="34" charset="0"/>
            </a:endParaRPr>
          </a:p>
        </p:txBody>
      </p:sp>
    </p:spTree>
    <p:extLst>
      <p:ext uri="{BB962C8B-B14F-4D97-AF65-F5344CB8AC3E}">
        <p14:creationId xmlns:p14="http://schemas.microsoft.com/office/powerpoint/2010/main" val="348102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813A5588-114E-45F7-941B-C7266C8B0173}"/>
              </a:ext>
            </a:extLst>
          </p:cNvPr>
          <p:cNvSpPr/>
          <p:nvPr/>
        </p:nvSpPr>
        <p:spPr>
          <a:xfrm>
            <a:off x="730039" y="2110715"/>
            <a:ext cx="5489019" cy="171184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300"/>
              </a:spcBef>
              <a:defRPr/>
            </a:pPr>
            <a:endParaRPr kumimoji="0" lang="en-US"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3"/>
          <a:srcRect/>
          <a:stretch/>
        </p:blipFill>
        <p:spPr>
          <a:xfrm>
            <a:off x="3984709" y="3160837"/>
            <a:ext cx="2050794" cy="2234921"/>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4"/>
          <a:srcRect/>
          <a:stretch/>
        </p:blipFill>
        <p:spPr>
          <a:xfrm>
            <a:off x="5774297" y="2931260"/>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6" name="Title 2">
            <a:extLst>
              <a:ext uri="{FF2B5EF4-FFF2-40B4-BE49-F238E27FC236}">
                <a16:creationId xmlns:a16="http://schemas.microsoft.com/office/drawing/2014/main" id="{D3D2A5CA-326C-1D5F-C7F5-46065FBC543D}"/>
              </a:ext>
            </a:extLst>
          </p:cNvPr>
          <p:cNvSpPr txBox="1">
            <a:spLocks/>
          </p:cNvSpPr>
          <p:nvPr/>
        </p:nvSpPr>
        <p:spPr>
          <a:xfrm>
            <a:off x="6551897" y="3511876"/>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Small upfront Investment</a:t>
            </a:r>
          </a:p>
          <a:p>
            <a:pPr defTabSz="259723">
              <a:tabLst>
                <a:tab pos="1341569" algn="l"/>
              </a:tabLst>
              <a:defRPr sz="4956"/>
            </a:pPr>
            <a:r>
              <a:rPr lang="en-GB" sz="1100" b="0" kern="100" spc="-40" dirty="0">
                <a:solidFill>
                  <a:schemeClr val="tx1"/>
                </a:solidFill>
                <a:ea typeface="+mn-ea"/>
                <a:cs typeface="+mn-cs"/>
              </a:rPr>
              <a:t>+ Scalable Costs</a:t>
            </a:r>
          </a:p>
        </p:txBody>
      </p:sp>
      <p:sp>
        <p:nvSpPr>
          <p:cNvPr id="66" name="Title 2">
            <a:extLst>
              <a:ext uri="{FF2B5EF4-FFF2-40B4-BE49-F238E27FC236}">
                <a16:creationId xmlns:a16="http://schemas.microsoft.com/office/drawing/2014/main" id="{1FBE9B24-2F51-EC94-7F00-857ADF0B587C}"/>
              </a:ext>
            </a:extLst>
          </p:cNvPr>
          <p:cNvSpPr txBox="1">
            <a:spLocks/>
          </p:cNvSpPr>
          <p:nvPr/>
        </p:nvSpPr>
        <p:spPr>
          <a:xfrm>
            <a:off x="10406851" y="2955659"/>
            <a:ext cx="1666087"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Platform to manage FortiGate devices</a:t>
            </a:r>
          </a:p>
        </p:txBody>
      </p:sp>
      <p:pic>
        <p:nvPicPr>
          <p:cNvPr id="18" name="Picture 17">
            <a:extLst>
              <a:ext uri="{FF2B5EF4-FFF2-40B4-BE49-F238E27FC236}">
                <a16:creationId xmlns:a16="http://schemas.microsoft.com/office/drawing/2014/main" id="{FFF4B983-8CFF-3748-6A46-C36AA5847289}"/>
              </a:ext>
            </a:extLst>
          </p:cNvPr>
          <p:cNvPicPr>
            <a:picLocks noChangeAspect="1"/>
          </p:cNvPicPr>
          <p:nvPr/>
        </p:nvPicPr>
        <p:blipFill>
          <a:blip r:embed="rId5"/>
          <a:srcRect/>
          <a:stretch/>
        </p:blipFill>
        <p:spPr>
          <a:xfrm>
            <a:off x="10229258" y="2959516"/>
            <a:ext cx="114286" cy="946032"/>
          </a:xfrm>
          <a:prstGeom prst="rect">
            <a:avLst/>
          </a:prstGeom>
        </p:spPr>
      </p:pic>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6"/>
          <a:srcRect/>
          <a:stretch/>
        </p:blipFill>
        <p:spPr>
          <a:xfrm>
            <a:off x="4361598" y="5610760"/>
            <a:ext cx="1676191" cy="25397"/>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6"/>
          <a:srcRect/>
          <a:stretch/>
        </p:blipFill>
        <p:spPr>
          <a:xfrm>
            <a:off x="4361598" y="1956831"/>
            <a:ext cx="1676191" cy="25397"/>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7"/>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8"/>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9"/>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0"/>
          <a:srcRect/>
          <a:stretch/>
        </p:blipFill>
        <p:spPr>
          <a:xfrm>
            <a:off x="5774297" y="5373896"/>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1"/>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5"/>
            <a:srcRect/>
            <a:stretch/>
          </p:blipFill>
          <p:spPr>
            <a:xfrm>
              <a:off x="10229258" y="1745078"/>
              <a:ext cx="114286" cy="946032"/>
            </a:xfrm>
            <a:prstGeom prst="rect">
              <a:avLst/>
            </a:prstGeom>
          </p:spPr>
        </p:pic>
      </p:grpSp>
      <p:sp>
        <p:nvSpPr>
          <p:cNvPr id="53" name="Rectangle 52">
            <a:extLst>
              <a:ext uri="{FF2B5EF4-FFF2-40B4-BE49-F238E27FC236}">
                <a16:creationId xmlns:a16="http://schemas.microsoft.com/office/drawing/2014/main" id="{45AF9E90-6AD9-499D-AF65-95A29EA79343}"/>
              </a:ext>
            </a:extLst>
          </p:cNvPr>
          <p:cNvSpPr/>
          <p:nvPr/>
        </p:nvSpPr>
        <p:spPr>
          <a:xfrm>
            <a:off x="3906498" y="4018686"/>
            <a:ext cx="6322760" cy="2424110"/>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9" name="Title 2">
            <a:extLst>
              <a:ext uri="{FF2B5EF4-FFF2-40B4-BE49-F238E27FC236}">
                <a16:creationId xmlns:a16="http://schemas.microsoft.com/office/drawing/2014/main" id="{D7571B37-D33E-462E-AC14-0F92281155FA}"/>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8E9D9525-EAA8-4061-AE1E-7E8A2830F13A}"/>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96D09A05-1C03-4B90-9ECD-F367B3AD9DC9}"/>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sp>
        <p:nvSpPr>
          <p:cNvPr id="58" name="Rectangle 57">
            <a:extLst>
              <a:ext uri="{FF2B5EF4-FFF2-40B4-BE49-F238E27FC236}">
                <a16:creationId xmlns:a16="http://schemas.microsoft.com/office/drawing/2014/main" id="{62A39FC7-895A-4DAE-A872-F1344BECD375}"/>
              </a:ext>
            </a:extLst>
          </p:cNvPr>
          <p:cNvSpPr/>
          <p:nvPr/>
        </p:nvSpPr>
        <p:spPr>
          <a:xfrm>
            <a:off x="1805906" y="1332222"/>
            <a:ext cx="10267031" cy="2772624"/>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12"/>
          <a:srcRect/>
          <a:stretch/>
        </p:blipFill>
        <p:spPr>
          <a:xfrm>
            <a:off x="4156138" y="4373332"/>
            <a:ext cx="1879365" cy="1161905"/>
          </a:xfrm>
          <a:prstGeom prst="rect">
            <a:avLst/>
          </a:prstGeom>
        </p:spPr>
      </p:pic>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10"/>
          <a:srcRect/>
          <a:stretch/>
        </p:blipFill>
        <p:spPr>
          <a:xfrm>
            <a:off x="5774297" y="4142255"/>
            <a:ext cx="526984" cy="526984"/>
          </a:xfrm>
          <a:prstGeom prst="rect">
            <a:avLst/>
          </a:prstGeom>
        </p:spPr>
      </p:pic>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13"/>
          <a:srcRect/>
          <a:stretch/>
        </p:blipFill>
        <p:spPr>
          <a:xfrm>
            <a:off x="1231789" y="3859715"/>
            <a:ext cx="1930159" cy="1619048"/>
          </a:xfrm>
          <a:prstGeom prst="rect">
            <a:avLst/>
          </a:prstGeom>
        </p:spPr>
      </p:pic>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4"/>
          <a:stretch>
            <a:fillRect/>
          </a:stretch>
        </p:blipFill>
        <p:spPr>
          <a:xfrm>
            <a:off x="342900" y="3458244"/>
            <a:ext cx="1777778" cy="1625397"/>
          </a:xfrm>
          <a:prstGeom prst="rect">
            <a:avLst/>
          </a:prstGeom>
        </p:spPr>
      </p:pic>
      <p:grpSp>
        <p:nvGrpSpPr>
          <p:cNvPr id="8" name="Group 7">
            <a:extLst>
              <a:ext uri="{FF2B5EF4-FFF2-40B4-BE49-F238E27FC236}">
                <a16:creationId xmlns:a16="http://schemas.microsoft.com/office/drawing/2014/main" id="{5B44BA44-F40E-47F3-A521-232AD9B245F9}"/>
              </a:ext>
            </a:extLst>
          </p:cNvPr>
          <p:cNvGrpSpPr/>
          <p:nvPr/>
        </p:nvGrpSpPr>
        <p:grpSpPr>
          <a:xfrm>
            <a:off x="10229258" y="4114644"/>
            <a:ext cx="1738905" cy="973643"/>
            <a:chOff x="10229258" y="4114644"/>
            <a:chExt cx="1738905" cy="973643"/>
          </a:xfrm>
        </p:grpSpPr>
        <p:sp>
          <p:nvSpPr>
            <p:cNvPr id="48" name="Title 2">
              <a:extLst>
                <a:ext uri="{FF2B5EF4-FFF2-40B4-BE49-F238E27FC236}">
                  <a16:creationId xmlns:a16="http://schemas.microsoft.com/office/drawing/2014/main" id="{E961F4E7-C86B-48A4-98EB-52F0FF758653}"/>
                </a:ext>
              </a:extLst>
            </p:cNvPr>
            <p:cNvSpPr txBox="1">
              <a:spLocks/>
            </p:cNvSpPr>
            <p:nvPr/>
          </p:nvSpPr>
          <p:spPr>
            <a:xfrm>
              <a:off x="10406852" y="4114644"/>
              <a:ext cx="1561311"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Management tool for scalability</a:t>
              </a:r>
            </a:p>
          </p:txBody>
        </p:sp>
        <p:pic>
          <p:nvPicPr>
            <p:cNvPr id="52" name="Picture 51">
              <a:extLst>
                <a:ext uri="{FF2B5EF4-FFF2-40B4-BE49-F238E27FC236}">
                  <a16:creationId xmlns:a16="http://schemas.microsoft.com/office/drawing/2014/main" id="{28A863DE-4ED5-4967-BCB2-407014AF11E4}"/>
                </a:ext>
              </a:extLst>
            </p:cNvPr>
            <p:cNvPicPr>
              <a:picLocks noChangeAspect="1"/>
            </p:cNvPicPr>
            <p:nvPr/>
          </p:nvPicPr>
          <p:blipFill>
            <a:blip r:embed="rId5"/>
            <a:srcRect/>
            <a:stretch/>
          </p:blipFill>
          <p:spPr>
            <a:xfrm>
              <a:off x="10229258" y="4142255"/>
              <a:ext cx="114286" cy="946032"/>
            </a:xfrm>
            <a:prstGeom prst="rect">
              <a:avLst/>
            </a:prstGeom>
          </p:spPr>
        </p:pic>
      </p:gr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5"/>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25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5">
            <a:extLst>
              <a:ext uri="{FF2B5EF4-FFF2-40B4-BE49-F238E27FC236}">
                <a16:creationId xmlns:a16="http://schemas.microsoft.com/office/drawing/2014/main" id="{4581E2A0-E63E-4798-80E9-EFC4714812DC}"/>
              </a:ext>
            </a:extLst>
          </p:cNvPr>
          <p:cNvPicPr>
            <a:picLocks noChangeAspect="1"/>
          </p:cNvPicPr>
          <p:nvPr/>
        </p:nvPicPr>
        <p:blipFill>
          <a:blip r:embed="rId3"/>
          <a:srcRect/>
          <a:stretch/>
        </p:blipFill>
        <p:spPr>
          <a:xfrm>
            <a:off x="11211821" y="131667"/>
            <a:ext cx="817619" cy="817619"/>
          </a:xfrm>
          <a:prstGeom prst="rect">
            <a:avLst/>
          </a:prstGeom>
        </p:spPr>
      </p:pic>
      <p:grpSp>
        <p:nvGrpSpPr>
          <p:cNvPr id="135" name="Group 134">
            <a:extLst>
              <a:ext uri="{FF2B5EF4-FFF2-40B4-BE49-F238E27FC236}">
                <a16:creationId xmlns:a16="http://schemas.microsoft.com/office/drawing/2014/main" id="{DF81B21C-1568-4E95-9480-62632D8D3BBD}"/>
              </a:ext>
            </a:extLst>
          </p:cNvPr>
          <p:cNvGrpSpPr/>
          <p:nvPr/>
        </p:nvGrpSpPr>
        <p:grpSpPr>
          <a:xfrm>
            <a:off x="2335606" y="2755199"/>
            <a:ext cx="8296725" cy="844795"/>
            <a:chOff x="2341382" y="2755199"/>
            <a:chExt cx="8296725" cy="844795"/>
          </a:xfrm>
        </p:grpSpPr>
        <p:sp>
          <p:nvSpPr>
            <p:cNvPr id="43" name="TextBox 42">
              <a:extLst>
                <a:ext uri="{FF2B5EF4-FFF2-40B4-BE49-F238E27FC236}">
                  <a16:creationId xmlns:a16="http://schemas.microsoft.com/office/drawing/2014/main" id="{84B419A9-AB27-4C9B-86CE-C446F3C5E4EC}"/>
                </a:ext>
              </a:extLst>
            </p:cNvPr>
            <p:cNvSpPr txBox="1"/>
            <p:nvPr/>
          </p:nvSpPr>
          <p:spPr>
            <a:xfrm>
              <a:off x="2341382" y="3341462"/>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nvGrpSpPr>
            <p:cNvPr id="70" name="Group 69">
              <a:extLst>
                <a:ext uri="{FF2B5EF4-FFF2-40B4-BE49-F238E27FC236}">
                  <a16:creationId xmlns:a16="http://schemas.microsoft.com/office/drawing/2014/main" id="{D5E82B99-BC7C-419A-BDCE-056FC5492C70}"/>
                </a:ext>
              </a:extLst>
            </p:cNvPr>
            <p:cNvGrpSpPr/>
            <p:nvPr/>
          </p:nvGrpSpPr>
          <p:grpSpPr>
            <a:xfrm>
              <a:off x="3484558" y="2755199"/>
              <a:ext cx="720000" cy="720000"/>
              <a:chOff x="8626247" y="1691365"/>
              <a:chExt cx="720000" cy="720000"/>
            </a:xfrm>
          </p:grpSpPr>
          <p:sp>
            <p:nvSpPr>
              <p:cNvPr id="28" name="Oval 27">
                <a:extLst>
                  <a:ext uri="{FF2B5EF4-FFF2-40B4-BE49-F238E27FC236}">
                    <a16:creationId xmlns:a16="http://schemas.microsoft.com/office/drawing/2014/main" id="{92AF630E-8AAC-43A9-94A4-F5479ADAF3CC}"/>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8" name="Picture 244">
                <a:extLst>
                  <a:ext uri="{FF2B5EF4-FFF2-40B4-BE49-F238E27FC236}">
                    <a16:creationId xmlns:a16="http://schemas.microsoft.com/office/drawing/2014/main" id="{D3D2E9B0-D504-4A05-A89E-78BDD04A81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1" name="Group 70">
              <a:extLst>
                <a:ext uri="{FF2B5EF4-FFF2-40B4-BE49-F238E27FC236}">
                  <a16:creationId xmlns:a16="http://schemas.microsoft.com/office/drawing/2014/main" id="{1F8D3CC8-CE81-404C-945D-E428C22C4552}"/>
                </a:ext>
              </a:extLst>
            </p:cNvPr>
            <p:cNvGrpSpPr/>
            <p:nvPr/>
          </p:nvGrpSpPr>
          <p:grpSpPr>
            <a:xfrm>
              <a:off x="6181702" y="2763971"/>
              <a:ext cx="720000" cy="720000"/>
              <a:chOff x="8626247" y="1691365"/>
              <a:chExt cx="720000" cy="720000"/>
            </a:xfrm>
          </p:grpSpPr>
          <p:sp>
            <p:nvSpPr>
              <p:cNvPr id="72" name="Oval 71">
                <a:extLst>
                  <a:ext uri="{FF2B5EF4-FFF2-40B4-BE49-F238E27FC236}">
                    <a16:creationId xmlns:a16="http://schemas.microsoft.com/office/drawing/2014/main" id="{E765D939-C79F-498B-B4D8-9F5F21858BE0}"/>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3" name="Picture 244">
                <a:extLst>
                  <a:ext uri="{FF2B5EF4-FFF2-40B4-BE49-F238E27FC236}">
                    <a16:creationId xmlns:a16="http://schemas.microsoft.com/office/drawing/2014/main" id="{DE1F0485-0C45-4C36-8469-0FA18AFA42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4" name="Group 73">
              <a:extLst>
                <a:ext uri="{FF2B5EF4-FFF2-40B4-BE49-F238E27FC236}">
                  <a16:creationId xmlns:a16="http://schemas.microsoft.com/office/drawing/2014/main" id="{1F3638F0-5666-43D9-AE68-CBF7C640A386}"/>
                </a:ext>
              </a:extLst>
            </p:cNvPr>
            <p:cNvGrpSpPr/>
            <p:nvPr/>
          </p:nvGrpSpPr>
          <p:grpSpPr>
            <a:xfrm>
              <a:off x="9918107" y="2763969"/>
              <a:ext cx="720000" cy="720000"/>
              <a:chOff x="8626247" y="1691365"/>
              <a:chExt cx="720000" cy="720000"/>
            </a:xfrm>
          </p:grpSpPr>
          <p:sp>
            <p:nvSpPr>
              <p:cNvPr id="75" name="Oval 74">
                <a:extLst>
                  <a:ext uri="{FF2B5EF4-FFF2-40B4-BE49-F238E27FC236}">
                    <a16:creationId xmlns:a16="http://schemas.microsoft.com/office/drawing/2014/main" id="{2F3D8360-5601-4E11-9A56-D6C200C04DD6}"/>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6" name="Picture 244">
                <a:extLst>
                  <a:ext uri="{FF2B5EF4-FFF2-40B4-BE49-F238E27FC236}">
                    <a16:creationId xmlns:a16="http://schemas.microsoft.com/office/drawing/2014/main" id="{D95B65F7-5A9C-476E-999A-65A833D3C8C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auto">
              <a:xfrm>
                <a:off x="8757647" y="1822765"/>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97" name="TextBox 96">
              <a:extLst>
                <a:ext uri="{FF2B5EF4-FFF2-40B4-BE49-F238E27FC236}">
                  <a16:creationId xmlns:a16="http://schemas.microsoft.com/office/drawing/2014/main" id="{744D2535-8530-470A-BE3E-9C87B09CBB0A}"/>
                </a:ext>
              </a:extLst>
            </p:cNvPr>
            <p:cNvSpPr txBox="1"/>
            <p:nvPr/>
          </p:nvSpPr>
          <p:spPr>
            <a:xfrm>
              <a:off x="5009934" y="3304079"/>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sp>
          <p:nvSpPr>
            <p:cNvPr id="98" name="TextBox 97">
              <a:extLst>
                <a:ext uri="{FF2B5EF4-FFF2-40B4-BE49-F238E27FC236}">
                  <a16:creationId xmlns:a16="http://schemas.microsoft.com/office/drawing/2014/main" id="{C8476B76-5C4D-4705-94AD-6EF2AA1F4108}"/>
                </a:ext>
              </a:extLst>
            </p:cNvPr>
            <p:cNvSpPr txBox="1"/>
            <p:nvPr/>
          </p:nvSpPr>
          <p:spPr>
            <a:xfrm>
              <a:off x="8605531" y="3331624"/>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sp>
        <p:nvSpPr>
          <p:cNvPr id="100" name="Left Brace 99">
            <a:extLst>
              <a:ext uri="{FF2B5EF4-FFF2-40B4-BE49-F238E27FC236}">
                <a16:creationId xmlns:a16="http://schemas.microsoft.com/office/drawing/2014/main" id="{4158873A-D9EC-4595-82B1-56C8593A125E}"/>
              </a:ext>
            </a:extLst>
          </p:cNvPr>
          <p:cNvSpPr/>
          <p:nvPr/>
        </p:nvSpPr>
        <p:spPr>
          <a:xfrm>
            <a:off x="1642194" y="4038727"/>
            <a:ext cx="345131" cy="2352295"/>
          </a:xfrm>
          <a:prstGeom prst="leftBrac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 name="Left Brace 104">
            <a:extLst>
              <a:ext uri="{FF2B5EF4-FFF2-40B4-BE49-F238E27FC236}">
                <a16:creationId xmlns:a16="http://schemas.microsoft.com/office/drawing/2014/main" id="{786F4F59-A477-4F4A-89D2-8C8EA24B95A7}"/>
              </a:ext>
            </a:extLst>
          </p:cNvPr>
          <p:cNvSpPr/>
          <p:nvPr/>
        </p:nvSpPr>
        <p:spPr>
          <a:xfrm>
            <a:off x="1648431" y="1452927"/>
            <a:ext cx="345131" cy="1080000"/>
          </a:xfrm>
          <a:prstGeom prst="leftBrac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Left Brace 105">
            <a:extLst>
              <a:ext uri="{FF2B5EF4-FFF2-40B4-BE49-F238E27FC236}">
                <a16:creationId xmlns:a16="http://schemas.microsoft.com/office/drawing/2014/main" id="{5555E1C3-CDC8-4887-A1A1-EE1949DCA30B}"/>
              </a:ext>
            </a:extLst>
          </p:cNvPr>
          <p:cNvSpPr/>
          <p:nvPr/>
        </p:nvSpPr>
        <p:spPr>
          <a:xfrm>
            <a:off x="1654873" y="2666458"/>
            <a:ext cx="345131" cy="1080000"/>
          </a:xfrm>
          <a:prstGeom prst="leftBrac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TextBox 107">
            <a:extLst>
              <a:ext uri="{FF2B5EF4-FFF2-40B4-BE49-F238E27FC236}">
                <a16:creationId xmlns:a16="http://schemas.microsoft.com/office/drawing/2014/main" id="{9F643622-1157-410C-B860-7DA1AE723609}"/>
              </a:ext>
            </a:extLst>
          </p:cNvPr>
          <p:cNvSpPr txBox="1"/>
          <p:nvPr/>
        </p:nvSpPr>
        <p:spPr>
          <a:xfrm>
            <a:off x="432693" y="4974808"/>
            <a:ext cx="960519" cy="480131"/>
          </a:xfrm>
          <a:prstGeom prst="rect">
            <a:avLst/>
          </a:prstGeom>
          <a:noFill/>
        </p:spPr>
        <p:txBody>
          <a:bodyPr wrap="none" rtlCol="0">
            <a:spAutoFit/>
          </a:bodyPr>
          <a:lstStyle/>
          <a:p>
            <a:pPr algn="ctr" defTabSz="457189">
              <a:lnSpc>
                <a:spcPct val="90000"/>
              </a:lnSpc>
              <a:spcBef>
                <a:spcPts val="300"/>
              </a:spcBef>
            </a:pPr>
            <a:r>
              <a:rPr lang="fr-FR" sz="1400" dirty="0">
                <a:solidFill>
                  <a:srgbClr val="000000"/>
                </a:solidFill>
                <a:cs typeface="Arial" panose="020B0604020202020204" pitchFamily="34" charset="0"/>
              </a:rPr>
              <a:t>Customer</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Networks</a:t>
            </a:r>
            <a:endParaRPr lang="en-US" sz="1400" dirty="0">
              <a:solidFill>
                <a:srgbClr val="000000"/>
              </a:solidFill>
              <a:cs typeface="Arial" panose="020B0604020202020204" pitchFamily="34" charset="0"/>
            </a:endParaRPr>
          </a:p>
        </p:txBody>
      </p:sp>
      <p:sp>
        <p:nvSpPr>
          <p:cNvPr id="109" name="TextBox 108">
            <a:extLst>
              <a:ext uri="{FF2B5EF4-FFF2-40B4-BE49-F238E27FC236}">
                <a16:creationId xmlns:a16="http://schemas.microsoft.com/office/drawing/2014/main" id="{5DE111DD-FE92-4D12-9D07-64AC232ED4FD}"/>
              </a:ext>
            </a:extLst>
          </p:cNvPr>
          <p:cNvSpPr txBox="1"/>
          <p:nvPr/>
        </p:nvSpPr>
        <p:spPr>
          <a:xfrm>
            <a:off x="234066" y="2893283"/>
            <a:ext cx="1508746" cy="674031"/>
          </a:xfrm>
          <a:prstGeom prst="rect">
            <a:avLst/>
          </a:prstGeom>
          <a:noFill/>
        </p:spPr>
        <p:txBody>
          <a:bodyPr wrap="none" rtlCol="0">
            <a:spAutoFit/>
          </a:bodyPr>
          <a:lstStyle/>
          <a:p>
            <a:pPr algn="ctr" defTabSz="457189">
              <a:lnSpc>
                <a:spcPct val="90000"/>
              </a:lnSpc>
              <a:spcBef>
                <a:spcPts val="300"/>
              </a:spcBef>
            </a:pPr>
            <a:r>
              <a:rPr lang="fr-FR" sz="1400" dirty="0">
                <a:solidFill>
                  <a:srgbClr val="000000"/>
                </a:solidFill>
                <a:cs typeface="Arial" panose="020B0604020202020204" pitchFamily="34" charset="0"/>
              </a:rPr>
              <a:t>Single Customer</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Management</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for </a:t>
            </a:r>
            <a:r>
              <a:rPr lang="fr-FR" sz="1400" dirty="0" err="1">
                <a:solidFill>
                  <a:srgbClr val="000000"/>
                </a:solidFill>
                <a:cs typeface="Arial" panose="020B0604020202020204" pitchFamily="34" charset="0"/>
              </a:rPr>
              <a:t>MSSPs</a:t>
            </a:r>
            <a:endParaRPr lang="en-US" sz="1400" dirty="0">
              <a:solidFill>
                <a:srgbClr val="000000"/>
              </a:solidFill>
              <a:cs typeface="Arial" panose="020B0604020202020204" pitchFamily="34" charset="0"/>
            </a:endParaRPr>
          </a:p>
        </p:txBody>
      </p:sp>
      <p:sp>
        <p:nvSpPr>
          <p:cNvPr id="110" name="TextBox 109">
            <a:extLst>
              <a:ext uri="{FF2B5EF4-FFF2-40B4-BE49-F238E27FC236}">
                <a16:creationId xmlns:a16="http://schemas.microsoft.com/office/drawing/2014/main" id="{BE8F6155-06A3-4B4D-9BBF-451F6476D064}"/>
              </a:ext>
            </a:extLst>
          </p:cNvPr>
          <p:cNvSpPr txBox="1"/>
          <p:nvPr/>
        </p:nvSpPr>
        <p:spPr>
          <a:xfrm>
            <a:off x="163973" y="1577669"/>
            <a:ext cx="1677061" cy="674031"/>
          </a:xfrm>
          <a:prstGeom prst="rect">
            <a:avLst/>
          </a:prstGeom>
          <a:noFill/>
        </p:spPr>
        <p:txBody>
          <a:bodyPr wrap="none" rtlCol="0">
            <a:spAutoFit/>
          </a:bodyPr>
          <a:lstStyle/>
          <a:p>
            <a:pPr algn="ctr" defTabSz="457189">
              <a:lnSpc>
                <a:spcPct val="90000"/>
              </a:lnSpc>
              <a:spcBef>
                <a:spcPts val="300"/>
              </a:spcBef>
            </a:pPr>
            <a:r>
              <a:rPr lang="fr-FR" sz="1400" dirty="0">
                <a:solidFill>
                  <a:srgbClr val="000000"/>
                </a:solidFill>
                <a:cs typeface="Arial" panose="020B0604020202020204" pitchFamily="34" charset="0"/>
              </a:rPr>
              <a:t>Multiple Customer </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Management</a:t>
            </a:r>
            <a:br>
              <a:rPr lang="fr-FR" sz="1400" dirty="0">
                <a:solidFill>
                  <a:srgbClr val="000000"/>
                </a:solidFill>
                <a:cs typeface="Arial" panose="020B0604020202020204" pitchFamily="34" charset="0"/>
              </a:rPr>
            </a:br>
            <a:r>
              <a:rPr lang="fr-FR" sz="1400" dirty="0">
                <a:solidFill>
                  <a:srgbClr val="000000"/>
                </a:solidFill>
                <a:cs typeface="Arial" panose="020B0604020202020204" pitchFamily="34" charset="0"/>
              </a:rPr>
              <a:t>for </a:t>
            </a:r>
            <a:r>
              <a:rPr lang="fr-FR" sz="1400" dirty="0" err="1">
                <a:solidFill>
                  <a:srgbClr val="000000"/>
                </a:solidFill>
                <a:cs typeface="Arial" panose="020B0604020202020204" pitchFamily="34" charset="0"/>
              </a:rPr>
              <a:t>MSSPs</a:t>
            </a:r>
            <a:endParaRPr lang="en-US" sz="1400" dirty="0">
              <a:solidFill>
                <a:srgbClr val="000000"/>
              </a:solidFill>
              <a:cs typeface="Arial" panose="020B0604020202020204" pitchFamily="34" charset="0"/>
            </a:endParaRPr>
          </a:p>
        </p:txBody>
      </p:sp>
      <p:grpSp>
        <p:nvGrpSpPr>
          <p:cNvPr id="118" name="Group 117">
            <a:extLst>
              <a:ext uri="{FF2B5EF4-FFF2-40B4-BE49-F238E27FC236}">
                <a16:creationId xmlns:a16="http://schemas.microsoft.com/office/drawing/2014/main" id="{E1B0DC82-EBC6-45E0-A790-26955865EE77}"/>
              </a:ext>
            </a:extLst>
          </p:cNvPr>
          <p:cNvGrpSpPr/>
          <p:nvPr/>
        </p:nvGrpSpPr>
        <p:grpSpPr>
          <a:xfrm>
            <a:off x="4169834" y="1496818"/>
            <a:ext cx="5790141" cy="1491058"/>
            <a:chOff x="4169834" y="1169562"/>
            <a:chExt cx="5790141" cy="1491058"/>
          </a:xfrm>
        </p:grpSpPr>
        <p:grpSp>
          <p:nvGrpSpPr>
            <p:cNvPr id="77" name="Group 76">
              <a:extLst>
                <a:ext uri="{FF2B5EF4-FFF2-40B4-BE49-F238E27FC236}">
                  <a16:creationId xmlns:a16="http://schemas.microsoft.com/office/drawing/2014/main" id="{D5FF8F2E-0667-4DD7-8184-3DCA82D8B634}"/>
                </a:ext>
              </a:extLst>
            </p:cNvPr>
            <p:cNvGrpSpPr/>
            <p:nvPr/>
          </p:nvGrpSpPr>
          <p:grpSpPr>
            <a:xfrm>
              <a:off x="7069631" y="1169562"/>
              <a:ext cx="720000" cy="720000"/>
              <a:chOff x="9811602" y="1536208"/>
              <a:chExt cx="720000" cy="720000"/>
            </a:xfrm>
          </p:grpSpPr>
          <p:sp>
            <p:nvSpPr>
              <p:cNvPr id="68" name="Oval 67">
                <a:extLst>
                  <a:ext uri="{FF2B5EF4-FFF2-40B4-BE49-F238E27FC236}">
                    <a16:creationId xmlns:a16="http://schemas.microsoft.com/office/drawing/2014/main" id="{343845CE-E0FF-430A-853F-1E91F1627D85}"/>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9" name="Picture 183">
                <a:extLst>
                  <a:ext uri="{FF2B5EF4-FFF2-40B4-BE49-F238E27FC236}">
                    <a16:creationId xmlns:a16="http://schemas.microsoft.com/office/drawing/2014/main" id="{2F3C66A5-C0ED-4F95-AAF9-9B132E2E2A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43295" y="1667901"/>
                <a:ext cx="456615" cy="456615"/>
              </a:xfrm>
              <a:prstGeom prst="rect">
                <a:avLst/>
              </a:prstGeom>
            </p:spPr>
          </p:pic>
        </p:grpSp>
        <p:cxnSp>
          <p:nvCxnSpPr>
            <p:cNvPr id="91" name="Straight Connector 90">
              <a:extLst>
                <a:ext uri="{FF2B5EF4-FFF2-40B4-BE49-F238E27FC236}">
                  <a16:creationId xmlns:a16="http://schemas.microsoft.com/office/drawing/2014/main" id="{6E2D4F01-D9A7-48C8-9D9F-A3AF7C21F29D}"/>
                </a:ext>
              </a:extLst>
            </p:cNvPr>
            <p:cNvCxnSpPr>
              <a:cxnSpLocks/>
            </p:cNvCxnSpPr>
            <p:nvPr/>
          </p:nvCxnSpPr>
          <p:spPr>
            <a:xfrm>
              <a:off x="7774840" y="1666321"/>
              <a:ext cx="2185135" cy="974261"/>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ABA0587-3E64-4834-9EF1-AD9728B5AE1D}"/>
                </a:ext>
              </a:extLst>
            </p:cNvPr>
            <p:cNvSpPr txBox="1"/>
            <p:nvPr/>
          </p:nvSpPr>
          <p:spPr>
            <a:xfrm>
              <a:off x="6061139" y="1379386"/>
              <a:ext cx="891591"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FortiCloud</a:t>
              </a:r>
              <a:endParaRPr lang="en-US" sz="1200" dirty="0">
                <a:solidFill>
                  <a:schemeClr val="tx2">
                    <a:lumMod val="75000"/>
                  </a:schemeClr>
                </a:solidFill>
                <a:cs typeface="Arial" panose="020B0604020202020204" pitchFamily="34" charset="0"/>
              </a:endParaRPr>
            </a:p>
          </p:txBody>
        </p:sp>
        <p:cxnSp>
          <p:nvCxnSpPr>
            <p:cNvPr id="83" name="Straight Connector 82">
              <a:extLst>
                <a:ext uri="{FF2B5EF4-FFF2-40B4-BE49-F238E27FC236}">
                  <a16:creationId xmlns:a16="http://schemas.microsoft.com/office/drawing/2014/main" id="{A5CF9FBC-EBCF-4069-B6A7-E030EF081605}"/>
                </a:ext>
              </a:extLst>
            </p:cNvPr>
            <p:cNvCxnSpPr>
              <a:cxnSpLocks/>
            </p:cNvCxnSpPr>
            <p:nvPr/>
          </p:nvCxnSpPr>
          <p:spPr>
            <a:xfrm flipH="1">
              <a:off x="4169834" y="1670366"/>
              <a:ext cx="2919729" cy="990254"/>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EF3CBDB-0B05-45DB-BF1F-B3A8E1048E11}"/>
                </a:ext>
              </a:extLst>
            </p:cNvPr>
            <p:cNvCxnSpPr>
              <a:cxnSpLocks/>
            </p:cNvCxnSpPr>
            <p:nvPr/>
          </p:nvCxnSpPr>
          <p:spPr>
            <a:xfrm flipH="1">
              <a:off x="6675967" y="1822766"/>
              <a:ext cx="565997" cy="64216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pic>
        <p:nvPicPr>
          <p:cNvPr id="120" name="Graphic 2">
            <a:extLst>
              <a:ext uri="{FF2B5EF4-FFF2-40B4-BE49-F238E27FC236}">
                <a16:creationId xmlns:a16="http://schemas.microsoft.com/office/drawing/2014/main" id="{1BD15BC6-F582-4663-A75D-263BDDF0FB85}"/>
              </a:ext>
            </a:extLst>
          </p:cNvPr>
          <p:cNvPicPr/>
          <p:nvPr/>
        </p:nvPicPr>
        <p:blipFill>
          <a:blip r:embed="rId8"/>
          <a:stretch/>
        </p:blipFill>
        <p:spPr>
          <a:xfrm rot="5400000">
            <a:off x="-94424" y="758880"/>
            <a:ext cx="988560" cy="105840"/>
          </a:xfrm>
          <a:prstGeom prst="rect">
            <a:avLst/>
          </a:prstGeom>
          <a:ln w="0">
            <a:noFill/>
          </a:ln>
        </p:spPr>
      </p:pic>
      <p:sp>
        <p:nvSpPr>
          <p:cNvPr id="121" name="Title 1">
            <a:extLst>
              <a:ext uri="{FF2B5EF4-FFF2-40B4-BE49-F238E27FC236}">
                <a16:creationId xmlns:a16="http://schemas.microsoft.com/office/drawing/2014/main" id="{2A5BE137-768B-458A-AC6C-02A29E4FEBDF}"/>
              </a:ext>
            </a:extLst>
          </p:cNvPr>
          <p:cNvSpPr>
            <a:spLocks noGrp="1"/>
          </p:cNvSpPr>
          <p:nvPr>
            <p:ph type="title"/>
          </p:nvPr>
        </p:nvSpPr>
        <p:spPr>
          <a:xfrm>
            <a:off x="533856" y="196271"/>
            <a:ext cx="10635215" cy="651053"/>
          </a:xfrm>
        </p:spPr>
        <p:txBody>
          <a:bodyPr/>
          <a:lstStyle/>
          <a:p>
            <a:r>
              <a:rPr lang="en-GB" sz="3200" spc="-40" dirty="0">
                <a:cs typeface="Arial Black" panose="020B0604020202020204" pitchFamily="34" charset="0"/>
              </a:rPr>
              <a:t>Managing large numbers of customers more effectively</a:t>
            </a:r>
            <a:endParaRPr lang="en-US" sz="3200" spc="-40" dirty="0">
              <a:cs typeface="Arial Black" panose="020B0604020202020204" pitchFamily="34" charset="0"/>
            </a:endParaRPr>
          </a:p>
        </p:txBody>
      </p:sp>
      <p:sp>
        <p:nvSpPr>
          <p:cNvPr id="134" name="Content Placeholder 3">
            <a:extLst>
              <a:ext uri="{FF2B5EF4-FFF2-40B4-BE49-F238E27FC236}">
                <a16:creationId xmlns:a16="http://schemas.microsoft.com/office/drawing/2014/main" id="{0CEA3537-BB82-4662-BD2B-B7CD8A761954}"/>
              </a:ext>
            </a:extLst>
          </p:cNvPr>
          <p:cNvSpPr txBox="1">
            <a:spLocks/>
          </p:cNvSpPr>
          <p:nvPr/>
        </p:nvSpPr>
        <p:spPr>
          <a:xfrm>
            <a:off x="538544" y="764025"/>
            <a:ext cx="10635215" cy="377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FortiCloud</a:t>
            </a:r>
          </a:p>
        </p:txBody>
      </p:sp>
      <p:sp>
        <p:nvSpPr>
          <p:cNvPr id="85" name="TextBox 84">
            <a:extLst>
              <a:ext uri="{FF2B5EF4-FFF2-40B4-BE49-F238E27FC236}">
                <a16:creationId xmlns:a16="http://schemas.microsoft.com/office/drawing/2014/main" id="{16D6C2DB-30E3-42ED-BCB9-87DEA7C8119C}"/>
              </a:ext>
            </a:extLst>
          </p:cNvPr>
          <p:cNvSpPr txBox="1"/>
          <p:nvPr/>
        </p:nvSpPr>
        <p:spPr>
          <a:xfrm>
            <a:off x="11154643" y="1012588"/>
            <a:ext cx="965329"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FortiCloud</a:t>
            </a:r>
            <a:endParaRPr lang="en-US" sz="1200" b="1" dirty="0">
              <a:cs typeface="Arial" panose="020B0604020202020204" pitchFamily="34" charset="0"/>
            </a:endParaRPr>
          </a:p>
        </p:txBody>
      </p:sp>
      <p:sp>
        <p:nvSpPr>
          <p:cNvPr id="89" name="Oval 88">
            <a:extLst>
              <a:ext uri="{FF2B5EF4-FFF2-40B4-BE49-F238E27FC236}">
                <a16:creationId xmlns:a16="http://schemas.microsoft.com/office/drawing/2014/main" id="{53A8EAE9-8929-4925-B83B-FCE122D9BBEF}"/>
              </a:ext>
            </a:extLst>
          </p:cNvPr>
          <p:cNvSpPr/>
          <p:nvPr/>
        </p:nvSpPr>
        <p:spPr>
          <a:xfrm>
            <a:off x="9023571"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90" name="Oval 89">
            <a:extLst>
              <a:ext uri="{FF2B5EF4-FFF2-40B4-BE49-F238E27FC236}">
                <a16:creationId xmlns:a16="http://schemas.microsoft.com/office/drawing/2014/main" id="{E9000594-C557-4E5A-8C99-B83A9872C8D6}"/>
              </a:ext>
            </a:extLst>
          </p:cNvPr>
          <p:cNvSpPr/>
          <p:nvPr/>
        </p:nvSpPr>
        <p:spPr>
          <a:xfrm>
            <a:off x="5289793"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92" name="Oval 91">
            <a:extLst>
              <a:ext uri="{FF2B5EF4-FFF2-40B4-BE49-F238E27FC236}">
                <a16:creationId xmlns:a16="http://schemas.microsoft.com/office/drawing/2014/main" id="{78DBC09B-4A72-404C-A04F-EF728CF6DFE6}"/>
              </a:ext>
            </a:extLst>
          </p:cNvPr>
          <p:cNvSpPr/>
          <p:nvPr/>
        </p:nvSpPr>
        <p:spPr>
          <a:xfrm>
            <a:off x="2593297" y="3954875"/>
            <a:ext cx="2520000" cy="2520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nvGrpSpPr>
          <p:cNvPr id="93" name="Group 92">
            <a:extLst>
              <a:ext uri="{FF2B5EF4-FFF2-40B4-BE49-F238E27FC236}">
                <a16:creationId xmlns:a16="http://schemas.microsoft.com/office/drawing/2014/main" id="{C2A08DD2-C196-413F-A509-E2484E7D587E}"/>
              </a:ext>
            </a:extLst>
          </p:cNvPr>
          <p:cNvGrpSpPr/>
          <p:nvPr/>
        </p:nvGrpSpPr>
        <p:grpSpPr>
          <a:xfrm>
            <a:off x="3484558" y="4153179"/>
            <a:ext cx="720000" cy="720000"/>
            <a:chOff x="3897443" y="4167266"/>
            <a:chExt cx="720000" cy="720000"/>
          </a:xfrm>
        </p:grpSpPr>
        <p:sp>
          <p:nvSpPr>
            <p:cNvPr id="94" name="Oval 93">
              <a:extLst>
                <a:ext uri="{FF2B5EF4-FFF2-40B4-BE49-F238E27FC236}">
                  <a16:creationId xmlns:a16="http://schemas.microsoft.com/office/drawing/2014/main" id="{7B0A15D0-8EF9-4F68-A7A3-71D5D8A63276}"/>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95" name="Picture 273">
              <a:extLst>
                <a:ext uri="{FF2B5EF4-FFF2-40B4-BE49-F238E27FC236}">
                  <a16:creationId xmlns:a16="http://schemas.microsoft.com/office/drawing/2014/main" id="{64E2419F-F5C7-41E7-8D66-BFEDB21074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01" name="Group 100">
            <a:extLst>
              <a:ext uri="{FF2B5EF4-FFF2-40B4-BE49-F238E27FC236}">
                <a16:creationId xmlns:a16="http://schemas.microsoft.com/office/drawing/2014/main" id="{F30B3EFE-5D85-400C-90E0-B045ECA88D48}"/>
              </a:ext>
            </a:extLst>
          </p:cNvPr>
          <p:cNvGrpSpPr/>
          <p:nvPr/>
        </p:nvGrpSpPr>
        <p:grpSpPr>
          <a:xfrm>
            <a:off x="5696383" y="4918185"/>
            <a:ext cx="720000" cy="720000"/>
            <a:chOff x="5554825" y="4246911"/>
            <a:chExt cx="720000" cy="720000"/>
          </a:xfrm>
        </p:grpSpPr>
        <p:sp>
          <p:nvSpPr>
            <p:cNvPr id="102" name="Oval 101">
              <a:extLst>
                <a:ext uri="{FF2B5EF4-FFF2-40B4-BE49-F238E27FC236}">
                  <a16:creationId xmlns:a16="http://schemas.microsoft.com/office/drawing/2014/main" id="{E31E2139-CDE2-4107-A21C-A3E7A06573FC}"/>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03" name="Picture 208">
              <a:extLst>
                <a:ext uri="{FF2B5EF4-FFF2-40B4-BE49-F238E27FC236}">
                  <a16:creationId xmlns:a16="http://schemas.microsoft.com/office/drawing/2014/main" id="{2795B65A-F117-4B75-A799-E5498CA7D9F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4" name="TextBox 103">
            <a:extLst>
              <a:ext uri="{FF2B5EF4-FFF2-40B4-BE49-F238E27FC236}">
                <a16:creationId xmlns:a16="http://schemas.microsoft.com/office/drawing/2014/main" id="{0701C650-A1AE-48BD-9ED6-3968629A62BC}"/>
              </a:ext>
            </a:extLst>
          </p:cNvPr>
          <p:cNvSpPr txBox="1"/>
          <p:nvPr/>
        </p:nvSpPr>
        <p:spPr>
          <a:xfrm>
            <a:off x="2749670" y="4690026"/>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grpSp>
        <p:nvGrpSpPr>
          <p:cNvPr id="107" name="Group 106">
            <a:extLst>
              <a:ext uri="{FF2B5EF4-FFF2-40B4-BE49-F238E27FC236}">
                <a16:creationId xmlns:a16="http://schemas.microsoft.com/office/drawing/2014/main" id="{E56127B4-93D7-44D8-9581-D1429C3AFB21}"/>
              </a:ext>
            </a:extLst>
          </p:cNvPr>
          <p:cNvGrpSpPr/>
          <p:nvPr/>
        </p:nvGrpSpPr>
        <p:grpSpPr>
          <a:xfrm>
            <a:off x="10374133" y="4948558"/>
            <a:ext cx="720000" cy="720000"/>
            <a:chOff x="8289615" y="4530102"/>
            <a:chExt cx="720000" cy="720000"/>
          </a:xfrm>
        </p:grpSpPr>
        <p:sp>
          <p:nvSpPr>
            <p:cNvPr id="111" name="Oval 110">
              <a:extLst>
                <a:ext uri="{FF2B5EF4-FFF2-40B4-BE49-F238E27FC236}">
                  <a16:creationId xmlns:a16="http://schemas.microsoft.com/office/drawing/2014/main" id="{B5E7263E-EC49-48A4-BFAF-3DF285E9ECCD}"/>
                </a:ext>
              </a:extLst>
            </p:cNvPr>
            <p:cNvSpPr/>
            <p:nvPr/>
          </p:nvSpPr>
          <p:spPr>
            <a:xfrm>
              <a:off x="8289615" y="4530102"/>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12" name="Picture 236">
              <a:extLst>
                <a:ext uri="{FF2B5EF4-FFF2-40B4-BE49-F238E27FC236}">
                  <a16:creationId xmlns:a16="http://schemas.microsoft.com/office/drawing/2014/main" id="{BACBC7FA-4548-4EDA-8604-3011D11DA37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auto">
            <a:xfrm>
              <a:off x="8418958" y="466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3" name="TextBox 112">
            <a:extLst>
              <a:ext uri="{FF2B5EF4-FFF2-40B4-BE49-F238E27FC236}">
                <a16:creationId xmlns:a16="http://schemas.microsoft.com/office/drawing/2014/main" id="{4ADD448D-876C-49A3-B064-64B3A4956144}"/>
              </a:ext>
            </a:extLst>
          </p:cNvPr>
          <p:cNvSpPr txBox="1"/>
          <p:nvPr/>
        </p:nvSpPr>
        <p:spPr>
          <a:xfrm>
            <a:off x="3268040" y="6012893"/>
            <a:ext cx="1170513"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1</a:t>
            </a:r>
            <a:endParaRPr lang="en-US" sz="1400" b="1" dirty="0">
              <a:solidFill>
                <a:schemeClr val="tx2">
                  <a:lumMod val="75000"/>
                </a:schemeClr>
              </a:solidFill>
              <a:cs typeface="Arial" panose="020B0604020202020204" pitchFamily="34" charset="0"/>
            </a:endParaRPr>
          </a:p>
        </p:txBody>
      </p:sp>
      <p:grpSp>
        <p:nvGrpSpPr>
          <p:cNvPr id="114" name="Group 113">
            <a:extLst>
              <a:ext uri="{FF2B5EF4-FFF2-40B4-BE49-F238E27FC236}">
                <a16:creationId xmlns:a16="http://schemas.microsoft.com/office/drawing/2014/main" id="{56F79F5D-C207-4C99-BC00-77158BD1A539}"/>
              </a:ext>
            </a:extLst>
          </p:cNvPr>
          <p:cNvGrpSpPr/>
          <p:nvPr/>
        </p:nvGrpSpPr>
        <p:grpSpPr>
          <a:xfrm>
            <a:off x="6181702" y="4153179"/>
            <a:ext cx="720000" cy="720000"/>
            <a:chOff x="3897443" y="4167266"/>
            <a:chExt cx="720000" cy="720000"/>
          </a:xfrm>
        </p:grpSpPr>
        <p:sp>
          <p:nvSpPr>
            <p:cNvPr id="115" name="Oval 114">
              <a:extLst>
                <a:ext uri="{FF2B5EF4-FFF2-40B4-BE49-F238E27FC236}">
                  <a16:creationId xmlns:a16="http://schemas.microsoft.com/office/drawing/2014/main" id="{A6DF48C5-759E-40AD-9ACA-3313A936F053}"/>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16" name="Picture 273">
              <a:extLst>
                <a:ext uri="{FF2B5EF4-FFF2-40B4-BE49-F238E27FC236}">
                  <a16:creationId xmlns:a16="http://schemas.microsoft.com/office/drawing/2014/main" id="{2225B449-54A0-4CC6-A7FB-659F09DD11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7" name="TextBox 116">
            <a:extLst>
              <a:ext uri="{FF2B5EF4-FFF2-40B4-BE49-F238E27FC236}">
                <a16:creationId xmlns:a16="http://schemas.microsoft.com/office/drawing/2014/main" id="{5F9261A2-07FF-460A-A854-253D34C5B305}"/>
              </a:ext>
            </a:extLst>
          </p:cNvPr>
          <p:cNvSpPr txBox="1"/>
          <p:nvPr/>
        </p:nvSpPr>
        <p:spPr>
          <a:xfrm>
            <a:off x="5946519" y="6012893"/>
            <a:ext cx="1170513"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2</a:t>
            </a:r>
            <a:endParaRPr lang="en-US" sz="1400" b="1" dirty="0">
              <a:solidFill>
                <a:schemeClr val="tx2">
                  <a:lumMod val="75000"/>
                </a:schemeClr>
              </a:solidFill>
              <a:cs typeface="Arial" panose="020B0604020202020204" pitchFamily="34" charset="0"/>
            </a:endParaRPr>
          </a:p>
        </p:txBody>
      </p:sp>
      <p:sp>
        <p:nvSpPr>
          <p:cNvPr id="119" name="TextBox 118">
            <a:extLst>
              <a:ext uri="{FF2B5EF4-FFF2-40B4-BE49-F238E27FC236}">
                <a16:creationId xmlns:a16="http://schemas.microsoft.com/office/drawing/2014/main" id="{E3240838-A541-4430-81C0-738852C950B8}"/>
              </a:ext>
            </a:extLst>
          </p:cNvPr>
          <p:cNvSpPr txBox="1"/>
          <p:nvPr/>
        </p:nvSpPr>
        <p:spPr>
          <a:xfrm>
            <a:off x="5540115" y="5655284"/>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FortiSwitch</a:t>
            </a:r>
            <a:endParaRPr lang="en-US" sz="1200" dirty="0">
              <a:solidFill>
                <a:schemeClr val="tx2">
                  <a:lumMod val="20000"/>
                  <a:lumOff val="80000"/>
                </a:schemeClr>
              </a:solidFill>
              <a:cs typeface="Arial" panose="020B0604020202020204" pitchFamily="34" charset="0"/>
            </a:endParaRPr>
          </a:p>
        </p:txBody>
      </p:sp>
      <p:grpSp>
        <p:nvGrpSpPr>
          <p:cNvPr id="122" name="Group 121">
            <a:extLst>
              <a:ext uri="{FF2B5EF4-FFF2-40B4-BE49-F238E27FC236}">
                <a16:creationId xmlns:a16="http://schemas.microsoft.com/office/drawing/2014/main" id="{72C74C77-6B24-4600-8450-03EAA18B6916}"/>
              </a:ext>
            </a:extLst>
          </p:cNvPr>
          <p:cNvGrpSpPr/>
          <p:nvPr/>
        </p:nvGrpSpPr>
        <p:grpSpPr>
          <a:xfrm>
            <a:off x="9912331" y="4153179"/>
            <a:ext cx="720000" cy="720000"/>
            <a:chOff x="3897443" y="4167266"/>
            <a:chExt cx="720000" cy="720000"/>
          </a:xfrm>
        </p:grpSpPr>
        <p:sp>
          <p:nvSpPr>
            <p:cNvPr id="123" name="Oval 122">
              <a:extLst>
                <a:ext uri="{FF2B5EF4-FFF2-40B4-BE49-F238E27FC236}">
                  <a16:creationId xmlns:a16="http://schemas.microsoft.com/office/drawing/2014/main" id="{BBE30483-32AD-4637-BF90-3ADA27ED7DA5}"/>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24" name="Picture 273">
              <a:extLst>
                <a:ext uri="{FF2B5EF4-FFF2-40B4-BE49-F238E27FC236}">
                  <a16:creationId xmlns:a16="http://schemas.microsoft.com/office/drawing/2014/main" id="{F703B818-71CF-4995-A8DB-EF2FB413BDB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5" name="TextBox 124">
            <a:extLst>
              <a:ext uri="{FF2B5EF4-FFF2-40B4-BE49-F238E27FC236}">
                <a16:creationId xmlns:a16="http://schemas.microsoft.com/office/drawing/2014/main" id="{56C1713F-B3EB-4CA1-8AFA-33912079EFB0}"/>
              </a:ext>
            </a:extLst>
          </p:cNvPr>
          <p:cNvSpPr txBox="1"/>
          <p:nvPr/>
        </p:nvSpPr>
        <p:spPr>
          <a:xfrm>
            <a:off x="9222060" y="4683472"/>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sp>
        <p:nvSpPr>
          <p:cNvPr id="126" name="TextBox 125">
            <a:extLst>
              <a:ext uri="{FF2B5EF4-FFF2-40B4-BE49-F238E27FC236}">
                <a16:creationId xmlns:a16="http://schemas.microsoft.com/office/drawing/2014/main" id="{33C6F1C2-1702-4B58-9E8F-5255B3007DB0}"/>
              </a:ext>
            </a:extLst>
          </p:cNvPr>
          <p:cNvSpPr txBox="1"/>
          <p:nvPr/>
        </p:nvSpPr>
        <p:spPr>
          <a:xfrm>
            <a:off x="9698314" y="6012893"/>
            <a:ext cx="1180131"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Customer n</a:t>
            </a:r>
            <a:endParaRPr lang="en-US" sz="1400" b="1" dirty="0">
              <a:solidFill>
                <a:schemeClr val="tx2">
                  <a:lumMod val="75000"/>
                </a:schemeClr>
              </a:solidFill>
              <a:cs typeface="Arial" panose="020B0604020202020204" pitchFamily="34" charset="0"/>
            </a:endParaRPr>
          </a:p>
        </p:txBody>
      </p:sp>
      <p:sp>
        <p:nvSpPr>
          <p:cNvPr id="127" name="TextBox 126">
            <a:extLst>
              <a:ext uri="{FF2B5EF4-FFF2-40B4-BE49-F238E27FC236}">
                <a16:creationId xmlns:a16="http://schemas.microsoft.com/office/drawing/2014/main" id="{33927EF0-4D7D-4231-B71B-06AE4E63BE6E}"/>
              </a:ext>
            </a:extLst>
          </p:cNvPr>
          <p:cNvSpPr txBox="1"/>
          <p:nvPr/>
        </p:nvSpPr>
        <p:spPr>
          <a:xfrm>
            <a:off x="9317295" y="5728895"/>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FortiSwitch</a:t>
            </a:r>
            <a:endParaRPr lang="en-US" sz="1200" dirty="0">
              <a:solidFill>
                <a:schemeClr val="tx2">
                  <a:lumMod val="20000"/>
                  <a:lumOff val="80000"/>
                </a:schemeClr>
              </a:solidFill>
              <a:cs typeface="Arial" panose="020B0604020202020204" pitchFamily="34" charset="0"/>
            </a:endParaRPr>
          </a:p>
        </p:txBody>
      </p:sp>
      <p:sp>
        <p:nvSpPr>
          <p:cNvPr id="128" name="TextBox 127">
            <a:extLst>
              <a:ext uri="{FF2B5EF4-FFF2-40B4-BE49-F238E27FC236}">
                <a16:creationId xmlns:a16="http://schemas.microsoft.com/office/drawing/2014/main" id="{155486B9-B50B-447A-A508-64969D4B9BC0}"/>
              </a:ext>
            </a:extLst>
          </p:cNvPr>
          <p:cNvSpPr txBox="1"/>
          <p:nvPr/>
        </p:nvSpPr>
        <p:spPr>
          <a:xfrm>
            <a:off x="10175932" y="5730560"/>
            <a:ext cx="1106393"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FortiExtender</a:t>
            </a:r>
            <a:endParaRPr lang="en-US" sz="1200" dirty="0">
              <a:solidFill>
                <a:schemeClr val="tx2">
                  <a:lumMod val="20000"/>
                  <a:lumOff val="80000"/>
                </a:schemeClr>
              </a:solidFill>
              <a:cs typeface="Arial" panose="020B0604020202020204" pitchFamily="34" charset="0"/>
            </a:endParaRPr>
          </a:p>
        </p:txBody>
      </p:sp>
      <p:sp>
        <p:nvSpPr>
          <p:cNvPr id="129" name="TextBox 128">
            <a:extLst>
              <a:ext uri="{FF2B5EF4-FFF2-40B4-BE49-F238E27FC236}">
                <a16:creationId xmlns:a16="http://schemas.microsoft.com/office/drawing/2014/main" id="{95C9B481-694C-4B0A-9837-8550BB690D24}"/>
              </a:ext>
            </a:extLst>
          </p:cNvPr>
          <p:cNvSpPr txBox="1"/>
          <p:nvPr/>
        </p:nvSpPr>
        <p:spPr>
          <a:xfrm>
            <a:off x="8328302" y="6020938"/>
            <a:ext cx="364202" cy="286232"/>
          </a:xfrm>
          <a:prstGeom prst="rect">
            <a:avLst/>
          </a:prstGeom>
          <a:noFill/>
        </p:spPr>
        <p:txBody>
          <a:bodyPr wrap="none" rtlCol="0">
            <a:spAutoFit/>
          </a:bodyPr>
          <a:lstStyle/>
          <a:p>
            <a:pPr algn="l" defTabSz="457189">
              <a:lnSpc>
                <a:spcPct val="90000"/>
              </a:lnSpc>
              <a:spcBef>
                <a:spcPts val="300"/>
              </a:spcBef>
            </a:pPr>
            <a:r>
              <a:rPr lang="fr-FR" sz="1400" b="1" dirty="0">
                <a:solidFill>
                  <a:schemeClr val="tx2">
                    <a:lumMod val="75000"/>
                  </a:schemeClr>
                </a:solidFill>
                <a:cs typeface="Arial" panose="020B0604020202020204" pitchFamily="34" charset="0"/>
              </a:rPr>
              <a:t>…</a:t>
            </a:r>
            <a:endParaRPr lang="en-US" sz="1400" b="1" dirty="0">
              <a:solidFill>
                <a:schemeClr val="tx2">
                  <a:lumMod val="75000"/>
                </a:schemeClr>
              </a:solidFill>
              <a:cs typeface="Arial" panose="020B0604020202020204" pitchFamily="34" charset="0"/>
            </a:endParaRPr>
          </a:p>
        </p:txBody>
      </p:sp>
      <p:cxnSp>
        <p:nvCxnSpPr>
          <p:cNvPr id="130" name="Straight Connector 129">
            <a:extLst>
              <a:ext uri="{FF2B5EF4-FFF2-40B4-BE49-F238E27FC236}">
                <a16:creationId xmlns:a16="http://schemas.microsoft.com/office/drawing/2014/main" id="{DF8FD62B-682D-47E5-9EB9-C610C02761A2}"/>
              </a:ext>
            </a:extLst>
          </p:cNvPr>
          <p:cNvCxnSpPr>
            <a:cxnSpLocks/>
          </p:cNvCxnSpPr>
          <p:nvPr/>
        </p:nvCxnSpPr>
        <p:spPr>
          <a:xfrm>
            <a:off x="10419164" y="4858854"/>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4D549A17-824E-4098-AFEC-9A5374DBABFD}"/>
              </a:ext>
            </a:extLst>
          </p:cNvPr>
          <p:cNvSpPr txBox="1"/>
          <p:nvPr/>
        </p:nvSpPr>
        <p:spPr>
          <a:xfrm>
            <a:off x="5486493" y="4682393"/>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FortiGate</a:t>
            </a:r>
            <a:endParaRPr lang="en-US" sz="1200" dirty="0">
              <a:solidFill>
                <a:schemeClr val="tx2">
                  <a:lumMod val="20000"/>
                  <a:lumOff val="80000"/>
                </a:schemeClr>
              </a:solidFill>
              <a:cs typeface="Arial" panose="020B0604020202020204" pitchFamily="34" charset="0"/>
            </a:endParaRPr>
          </a:p>
        </p:txBody>
      </p:sp>
      <p:grpSp>
        <p:nvGrpSpPr>
          <p:cNvPr id="132" name="Group 131">
            <a:extLst>
              <a:ext uri="{FF2B5EF4-FFF2-40B4-BE49-F238E27FC236}">
                <a16:creationId xmlns:a16="http://schemas.microsoft.com/office/drawing/2014/main" id="{2AAC5339-6D42-45BE-8DD9-9E4B9DF4A790}"/>
              </a:ext>
            </a:extLst>
          </p:cNvPr>
          <p:cNvGrpSpPr/>
          <p:nvPr/>
        </p:nvGrpSpPr>
        <p:grpSpPr>
          <a:xfrm>
            <a:off x="3853296" y="3466986"/>
            <a:ext cx="6430275" cy="686193"/>
            <a:chOff x="3853296" y="3466986"/>
            <a:chExt cx="6430275" cy="686193"/>
          </a:xfrm>
        </p:grpSpPr>
        <p:cxnSp>
          <p:nvCxnSpPr>
            <p:cNvPr id="133" name="Straight Connector 132">
              <a:extLst>
                <a:ext uri="{FF2B5EF4-FFF2-40B4-BE49-F238E27FC236}">
                  <a16:creationId xmlns:a16="http://schemas.microsoft.com/office/drawing/2014/main" id="{6BBEAA08-E5E6-48EF-B63F-A04BA474A9D4}"/>
                </a:ext>
              </a:extLst>
            </p:cNvPr>
            <p:cNvCxnSpPr>
              <a:cxnSpLocks/>
              <a:endCxn id="115" idx="0"/>
            </p:cNvCxnSpPr>
            <p:nvPr/>
          </p:nvCxnSpPr>
          <p:spPr>
            <a:xfrm>
              <a:off x="6535926" y="3483971"/>
              <a:ext cx="5776" cy="66920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5FDF1D34-3E93-4FAD-A7AD-194EAE2FAA48}"/>
                </a:ext>
              </a:extLst>
            </p:cNvPr>
            <p:cNvCxnSpPr>
              <a:cxnSpLocks/>
            </p:cNvCxnSpPr>
            <p:nvPr/>
          </p:nvCxnSpPr>
          <p:spPr>
            <a:xfrm>
              <a:off x="3853296" y="3466986"/>
              <a:ext cx="9927" cy="669210"/>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938EB4B-8956-48FE-9258-EDD0400690DB}"/>
                </a:ext>
              </a:extLst>
            </p:cNvPr>
            <p:cNvCxnSpPr>
              <a:cxnSpLocks/>
            </p:cNvCxnSpPr>
            <p:nvPr/>
          </p:nvCxnSpPr>
          <p:spPr>
            <a:xfrm>
              <a:off x="10273644" y="3475199"/>
              <a:ext cx="9927" cy="669210"/>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E0C0EF80-FBB8-4868-9AA0-18C15FFD0BF3}"/>
              </a:ext>
            </a:extLst>
          </p:cNvPr>
          <p:cNvGrpSpPr/>
          <p:nvPr/>
        </p:nvGrpSpPr>
        <p:grpSpPr>
          <a:xfrm>
            <a:off x="6635646" y="4933798"/>
            <a:ext cx="720000" cy="720000"/>
            <a:chOff x="4132790" y="5376904"/>
            <a:chExt cx="720000" cy="720000"/>
          </a:xfrm>
        </p:grpSpPr>
        <p:sp>
          <p:nvSpPr>
            <p:cNvPr id="140" name="Oval 139">
              <a:extLst>
                <a:ext uri="{FF2B5EF4-FFF2-40B4-BE49-F238E27FC236}">
                  <a16:creationId xmlns:a16="http://schemas.microsoft.com/office/drawing/2014/main" id="{B4DC8F8C-F775-4776-81BE-5347FB6FA0DA}"/>
                </a:ext>
              </a:extLst>
            </p:cNvPr>
            <p:cNvSpPr/>
            <p:nvPr/>
          </p:nvSpPr>
          <p:spPr>
            <a:xfrm>
              <a:off x="4132790" y="5376904"/>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1" name="Picture 317">
              <a:extLst>
                <a:ext uri="{FF2B5EF4-FFF2-40B4-BE49-F238E27FC236}">
                  <a16:creationId xmlns:a16="http://schemas.microsoft.com/office/drawing/2014/main" id="{B3D34784-2335-4275-9C19-68C16A1BB46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bwMode="auto">
            <a:xfrm>
              <a:off x="4262134" y="5506248"/>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42" name="TextBox 141">
            <a:extLst>
              <a:ext uri="{FF2B5EF4-FFF2-40B4-BE49-F238E27FC236}">
                <a16:creationId xmlns:a16="http://schemas.microsoft.com/office/drawing/2014/main" id="{C98F2997-9F2F-4974-826F-F26894F6D3A6}"/>
              </a:ext>
            </a:extLst>
          </p:cNvPr>
          <p:cNvSpPr txBox="1"/>
          <p:nvPr/>
        </p:nvSpPr>
        <p:spPr>
          <a:xfrm>
            <a:off x="6661046" y="5664310"/>
            <a:ext cx="69762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FortiAP</a:t>
            </a:r>
            <a:endParaRPr lang="en-US" sz="1200" dirty="0">
              <a:solidFill>
                <a:schemeClr val="tx2">
                  <a:lumMod val="20000"/>
                  <a:lumOff val="80000"/>
                </a:schemeClr>
              </a:solidFill>
              <a:cs typeface="Arial" panose="020B0604020202020204" pitchFamily="34" charset="0"/>
            </a:endParaRPr>
          </a:p>
        </p:txBody>
      </p:sp>
      <p:cxnSp>
        <p:nvCxnSpPr>
          <p:cNvPr id="143" name="Straight Connector 142">
            <a:extLst>
              <a:ext uri="{FF2B5EF4-FFF2-40B4-BE49-F238E27FC236}">
                <a16:creationId xmlns:a16="http://schemas.microsoft.com/office/drawing/2014/main" id="{92A037E9-0C21-44B8-B8BD-1C7310A57980}"/>
              </a:ext>
            </a:extLst>
          </p:cNvPr>
          <p:cNvCxnSpPr>
            <a:cxnSpLocks/>
          </p:cNvCxnSpPr>
          <p:nvPr/>
        </p:nvCxnSpPr>
        <p:spPr>
          <a:xfrm>
            <a:off x="6417388" y="5283796"/>
            <a:ext cx="211311" cy="0"/>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1572E1DC-4B45-44D2-A0F3-AAFBC1FBF821}"/>
              </a:ext>
            </a:extLst>
          </p:cNvPr>
          <p:cNvCxnSpPr>
            <a:cxnSpLocks/>
          </p:cNvCxnSpPr>
          <p:nvPr/>
        </p:nvCxnSpPr>
        <p:spPr>
          <a:xfrm flipH="1">
            <a:off x="6259651" y="4840080"/>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45" name="Group 144">
            <a:extLst>
              <a:ext uri="{FF2B5EF4-FFF2-40B4-BE49-F238E27FC236}">
                <a16:creationId xmlns:a16="http://schemas.microsoft.com/office/drawing/2014/main" id="{392D31A5-E448-491F-9AEA-DCB2D995FA75}"/>
              </a:ext>
            </a:extLst>
          </p:cNvPr>
          <p:cNvGrpSpPr/>
          <p:nvPr/>
        </p:nvGrpSpPr>
        <p:grpSpPr>
          <a:xfrm>
            <a:off x="9484692" y="4940205"/>
            <a:ext cx="720000" cy="720000"/>
            <a:chOff x="5554825" y="4246911"/>
            <a:chExt cx="720000" cy="720000"/>
          </a:xfrm>
        </p:grpSpPr>
        <p:sp>
          <p:nvSpPr>
            <p:cNvPr id="146" name="Oval 145">
              <a:extLst>
                <a:ext uri="{FF2B5EF4-FFF2-40B4-BE49-F238E27FC236}">
                  <a16:creationId xmlns:a16="http://schemas.microsoft.com/office/drawing/2014/main" id="{06FD1326-26E2-47E7-A2CE-052E97E87067}"/>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7" name="Picture 208">
              <a:extLst>
                <a:ext uri="{FF2B5EF4-FFF2-40B4-BE49-F238E27FC236}">
                  <a16:creationId xmlns:a16="http://schemas.microsoft.com/office/drawing/2014/main" id="{9690B3D6-FCB1-4C67-8C8D-4562EDA3986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148" name="Straight Connector 147">
            <a:extLst>
              <a:ext uri="{FF2B5EF4-FFF2-40B4-BE49-F238E27FC236}">
                <a16:creationId xmlns:a16="http://schemas.microsoft.com/office/drawing/2014/main" id="{F2B8A015-F8AB-4545-AE39-BA15829F89B2}"/>
              </a:ext>
            </a:extLst>
          </p:cNvPr>
          <p:cNvCxnSpPr>
            <a:cxnSpLocks/>
          </p:cNvCxnSpPr>
          <p:nvPr/>
        </p:nvCxnSpPr>
        <p:spPr>
          <a:xfrm flipH="1">
            <a:off x="10046629" y="4854618"/>
            <a:ext cx="100497" cy="145488"/>
          </a:xfrm>
          <a:prstGeom prst="line">
            <a:avLst/>
          </a:prstGeom>
          <a:ln w="12700">
            <a:solidFill>
              <a:schemeClr val="tx2">
                <a:lumMod val="75000"/>
              </a:schemeClr>
            </a:solidFill>
            <a:tailEnd type="oval"/>
          </a:ln>
        </p:spPr>
        <p:style>
          <a:lnRef idx="1">
            <a:schemeClr val="accent1"/>
          </a:lnRef>
          <a:fillRef idx="0">
            <a:schemeClr val="accent1"/>
          </a:fillRef>
          <a:effectRef idx="0">
            <a:schemeClr val="accent1"/>
          </a:effectRef>
          <a:fontRef idx="minor">
            <a:schemeClr val="tx1"/>
          </a:fontRef>
        </p:style>
      </p:cxnSp>
      <p:pic>
        <p:nvPicPr>
          <p:cNvPr id="149" name="Graphic 148">
            <a:extLst>
              <a:ext uri="{FF2B5EF4-FFF2-40B4-BE49-F238E27FC236}">
                <a16:creationId xmlns:a16="http://schemas.microsoft.com/office/drawing/2014/main" id="{76B27BFF-ECED-4DD2-8535-EA2C74CAF0F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174125" y="4192929"/>
            <a:ext cx="489464" cy="489464"/>
          </a:xfrm>
          <a:prstGeom prst="rect">
            <a:avLst/>
          </a:prstGeom>
        </p:spPr>
      </p:pic>
      <p:pic>
        <p:nvPicPr>
          <p:cNvPr id="150" name="Graphic 149">
            <a:extLst>
              <a:ext uri="{FF2B5EF4-FFF2-40B4-BE49-F238E27FC236}">
                <a16:creationId xmlns:a16="http://schemas.microsoft.com/office/drawing/2014/main" id="{C26A09A6-232C-4503-A01B-173D4DEFAF6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886023" y="4198755"/>
            <a:ext cx="489464" cy="489464"/>
          </a:xfrm>
          <a:prstGeom prst="rect">
            <a:avLst/>
          </a:prstGeom>
        </p:spPr>
      </p:pic>
      <p:pic>
        <p:nvPicPr>
          <p:cNvPr id="151" name="Graphic 150">
            <a:extLst>
              <a:ext uri="{FF2B5EF4-FFF2-40B4-BE49-F238E27FC236}">
                <a16:creationId xmlns:a16="http://schemas.microsoft.com/office/drawing/2014/main" id="{756E5F26-FF30-47DA-8CA3-8B5E8491D71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604669" y="4173706"/>
            <a:ext cx="489464" cy="489464"/>
          </a:xfrm>
          <a:prstGeom prst="rect">
            <a:avLst/>
          </a:prstGeom>
        </p:spPr>
      </p:pic>
      <p:sp>
        <p:nvSpPr>
          <p:cNvPr id="152" name="TextBox 151">
            <a:extLst>
              <a:ext uri="{FF2B5EF4-FFF2-40B4-BE49-F238E27FC236}">
                <a16:creationId xmlns:a16="http://schemas.microsoft.com/office/drawing/2014/main" id="{2E298D43-DC77-4234-838F-6DE6953C9667}"/>
              </a:ext>
            </a:extLst>
          </p:cNvPr>
          <p:cNvSpPr txBox="1"/>
          <p:nvPr/>
        </p:nvSpPr>
        <p:spPr>
          <a:xfrm>
            <a:off x="4140391" y="4704561"/>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
        <p:nvSpPr>
          <p:cNvPr id="153" name="TextBox 152">
            <a:extLst>
              <a:ext uri="{FF2B5EF4-FFF2-40B4-BE49-F238E27FC236}">
                <a16:creationId xmlns:a16="http://schemas.microsoft.com/office/drawing/2014/main" id="{98646A06-07FF-433B-91F4-FD3839F45A05}"/>
              </a:ext>
            </a:extLst>
          </p:cNvPr>
          <p:cNvSpPr txBox="1"/>
          <p:nvPr/>
        </p:nvSpPr>
        <p:spPr>
          <a:xfrm>
            <a:off x="6789487" y="4681238"/>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
        <p:nvSpPr>
          <p:cNvPr id="154" name="TextBox 153">
            <a:extLst>
              <a:ext uri="{FF2B5EF4-FFF2-40B4-BE49-F238E27FC236}">
                <a16:creationId xmlns:a16="http://schemas.microsoft.com/office/drawing/2014/main" id="{B24E7B16-E6FC-42DC-A8DF-923FAB133266}"/>
              </a:ext>
            </a:extLst>
          </p:cNvPr>
          <p:cNvSpPr txBox="1"/>
          <p:nvPr/>
        </p:nvSpPr>
        <p:spPr>
          <a:xfrm>
            <a:off x="10538648" y="4681238"/>
            <a:ext cx="918841" cy="4247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20000"/>
                    <a:lumOff val="80000"/>
                  </a:schemeClr>
                </a:solidFill>
                <a:cs typeface="Arial" panose="020B0604020202020204" pitchFamily="34" charset="0"/>
              </a:rPr>
              <a:t>FortiGuard</a:t>
            </a:r>
            <a:br>
              <a:rPr lang="fr-FR" sz="1200" dirty="0">
                <a:solidFill>
                  <a:schemeClr val="tx2">
                    <a:lumMod val="20000"/>
                    <a:lumOff val="80000"/>
                  </a:schemeClr>
                </a:solidFill>
                <a:cs typeface="Arial" panose="020B0604020202020204" pitchFamily="34" charset="0"/>
              </a:rPr>
            </a:br>
            <a:endParaRPr lang="en-US" sz="1200" dirty="0">
              <a:solidFill>
                <a:schemeClr val="tx2">
                  <a:lumMod val="20000"/>
                  <a:lumOff val="80000"/>
                </a:schemeClr>
              </a:solidFill>
              <a:cs typeface="Arial" panose="020B0604020202020204" pitchFamily="34" charset="0"/>
            </a:endParaRPr>
          </a:p>
        </p:txBody>
      </p:sp>
    </p:spTree>
    <p:extLst>
      <p:ext uri="{BB962C8B-B14F-4D97-AF65-F5344CB8AC3E}">
        <p14:creationId xmlns:p14="http://schemas.microsoft.com/office/powerpoint/2010/main" val="516966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up)">
                                      <p:cBhvr>
                                        <p:cTn id="7" dur="1000"/>
                                        <p:tgtEl>
                                          <p:spTgt spid="11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fade">
                                      <p:cBhvr>
                                        <p:cTn id="1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descr="A picture containing text, monitor, electronics, indoor&#10;&#10;Description automatically generated">
            <a:extLst>
              <a:ext uri="{FF2B5EF4-FFF2-40B4-BE49-F238E27FC236}">
                <a16:creationId xmlns:a16="http://schemas.microsoft.com/office/drawing/2014/main" id="{4B7F2BBD-0934-4126-8931-2B43547C7130}"/>
              </a:ext>
            </a:extLst>
          </p:cNvPr>
          <p:cNvPicPr>
            <a:picLocks noChangeAspect="1"/>
          </p:cNvPicPr>
          <p:nvPr/>
        </p:nvPicPr>
        <p:blipFill>
          <a:blip r:embed="rId3"/>
          <a:stretch>
            <a:fillRect/>
          </a:stretch>
        </p:blipFill>
        <p:spPr>
          <a:xfrm>
            <a:off x="8047773" y="1495888"/>
            <a:ext cx="10976938" cy="5202611"/>
          </a:xfrm>
          <a:prstGeom prst="rect">
            <a:avLst/>
          </a:prstGeom>
        </p:spPr>
      </p:pic>
      <p:grpSp>
        <p:nvGrpSpPr>
          <p:cNvPr id="126" name="Group 125">
            <a:extLst>
              <a:ext uri="{FF2B5EF4-FFF2-40B4-BE49-F238E27FC236}">
                <a16:creationId xmlns:a16="http://schemas.microsoft.com/office/drawing/2014/main" id="{4D840054-25C6-4837-B125-37C7E64D18EF}"/>
              </a:ext>
            </a:extLst>
          </p:cNvPr>
          <p:cNvGrpSpPr/>
          <p:nvPr/>
        </p:nvGrpSpPr>
        <p:grpSpPr>
          <a:xfrm>
            <a:off x="10407074" y="1945882"/>
            <a:ext cx="6921179" cy="3837802"/>
            <a:chOff x="5706086" y="2126281"/>
            <a:chExt cx="6230810" cy="3392841"/>
          </a:xfrm>
        </p:grpSpPr>
        <p:pic>
          <p:nvPicPr>
            <p:cNvPr id="127" name="Picture 126" descr="A screenshot of a computer&#10;&#10;Description automatically generated with medium confidence">
              <a:extLst>
                <a:ext uri="{FF2B5EF4-FFF2-40B4-BE49-F238E27FC236}">
                  <a16:creationId xmlns:a16="http://schemas.microsoft.com/office/drawing/2014/main" id="{E98B0381-4C0E-480B-8F4B-6497E49AAB48}"/>
                </a:ext>
              </a:extLst>
            </p:cNvPr>
            <p:cNvPicPr>
              <a:picLocks noChangeAspect="1"/>
            </p:cNvPicPr>
            <p:nvPr/>
          </p:nvPicPr>
          <p:blipFill>
            <a:blip r:embed="rId4"/>
            <a:stretch>
              <a:fillRect/>
            </a:stretch>
          </p:blipFill>
          <p:spPr>
            <a:xfrm>
              <a:off x="5706086" y="2126281"/>
              <a:ext cx="6230810" cy="3392841"/>
            </a:xfrm>
            <a:prstGeom prst="roundRect">
              <a:avLst>
                <a:gd name="adj" fmla="val 1320"/>
              </a:avLst>
            </a:prstGeom>
            <a:ln w="19050">
              <a:solidFill>
                <a:schemeClr val="bg1">
                  <a:lumMod val="95000"/>
                </a:schemeClr>
              </a:solidFill>
            </a:ln>
          </p:spPr>
        </p:pic>
        <p:sp>
          <p:nvSpPr>
            <p:cNvPr id="137" name="Rectangle 136">
              <a:extLst>
                <a:ext uri="{FF2B5EF4-FFF2-40B4-BE49-F238E27FC236}">
                  <a16:creationId xmlns:a16="http://schemas.microsoft.com/office/drawing/2014/main" id="{37459AAC-9368-47E6-BA7F-19D2FB5C3A17}"/>
                </a:ext>
              </a:extLst>
            </p:cNvPr>
            <p:cNvSpPr/>
            <p:nvPr/>
          </p:nvSpPr>
          <p:spPr>
            <a:xfrm>
              <a:off x="11383165" y="2197651"/>
              <a:ext cx="151656" cy="72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GB" sz="1400" dirty="0" err="1"/>
            </a:p>
          </p:txBody>
        </p:sp>
      </p:grpSp>
      <p:grpSp>
        <p:nvGrpSpPr>
          <p:cNvPr id="116" name="Group 115">
            <a:extLst>
              <a:ext uri="{FF2B5EF4-FFF2-40B4-BE49-F238E27FC236}">
                <a16:creationId xmlns:a16="http://schemas.microsoft.com/office/drawing/2014/main" id="{167A4698-F427-43A7-847A-201668D8D51B}"/>
              </a:ext>
            </a:extLst>
          </p:cNvPr>
          <p:cNvGrpSpPr/>
          <p:nvPr/>
        </p:nvGrpSpPr>
        <p:grpSpPr>
          <a:xfrm>
            <a:off x="2158560" y="5084072"/>
            <a:ext cx="900000" cy="900000"/>
            <a:chOff x="8626247" y="1691365"/>
            <a:chExt cx="720000" cy="720000"/>
          </a:xfrm>
        </p:grpSpPr>
        <p:sp>
          <p:nvSpPr>
            <p:cNvPr id="117" name="Oval 116">
              <a:extLst>
                <a:ext uri="{FF2B5EF4-FFF2-40B4-BE49-F238E27FC236}">
                  <a16:creationId xmlns:a16="http://schemas.microsoft.com/office/drawing/2014/main" id="{EC65B6CB-72BE-4B3D-99F9-13A4547F83CD}"/>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19" name="Picture 244">
              <a:extLst>
                <a:ext uri="{FF2B5EF4-FFF2-40B4-BE49-F238E27FC236}">
                  <a16:creationId xmlns:a16="http://schemas.microsoft.com/office/drawing/2014/main" id="{59C5525D-BFA4-4269-9EF8-31BE1EB66A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2" name="TextBox 121">
            <a:extLst>
              <a:ext uri="{FF2B5EF4-FFF2-40B4-BE49-F238E27FC236}">
                <a16:creationId xmlns:a16="http://schemas.microsoft.com/office/drawing/2014/main" id="{CFAA8B24-2534-42DE-AE1D-BF65938115ED}"/>
              </a:ext>
            </a:extLst>
          </p:cNvPr>
          <p:cNvSpPr txBox="1"/>
          <p:nvPr/>
        </p:nvSpPr>
        <p:spPr>
          <a:xfrm>
            <a:off x="949361" y="5775342"/>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sp>
        <p:nvSpPr>
          <p:cNvPr id="111" name="Rectangle 110">
            <a:extLst>
              <a:ext uri="{FF2B5EF4-FFF2-40B4-BE49-F238E27FC236}">
                <a16:creationId xmlns:a16="http://schemas.microsoft.com/office/drawing/2014/main" id="{65E4CBA9-6619-456D-9AA1-D1C1045426F4}"/>
              </a:ext>
            </a:extLst>
          </p:cNvPr>
          <p:cNvSpPr/>
          <p:nvPr/>
        </p:nvSpPr>
        <p:spPr>
          <a:xfrm>
            <a:off x="831806" y="3819273"/>
            <a:ext cx="9009393" cy="22950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300"/>
              </a:spcBef>
              <a:defRPr/>
            </a:pPr>
            <a:endParaRPr kumimoji="0" lang="en-US"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grpSp>
        <p:nvGrpSpPr>
          <p:cNvPr id="135" name="Group 134">
            <a:extLst>
              <a:ext uri="{FF2B5EF4-FFF2-40B4-BE49-F238E27FC236}">
                <a16:creationId xmlns:a16="http://schemas.microsoft.com/office/drawing/2014/main" id="{DF81B21C-1568-4E95-9480-62632D8D3BBD}"/>
              </a:ext>
            </a:extLst>
          </p:cNvPr>
          <p:cNvGrpSpPr/>
          <p:nvPr/>
        </p:nvGrpSpPr>
        <p:grpSpPr>
          <a:xfrm>
            <a:off x="876784" y="5188664"/>
            <a:ext cx="8296725" cy="844795"/>
            <a:chOff x="2341382" y="2755199"/>
            <a:chExt cx="8296725" cy="844795"/>
          </a:xfrm>
        </p:grpSpPr>
        <p:sp>
          <p:nvSpPr>
            <p:cNvPr id="43" name="TextBox 42">
              <a:extLst>
                <a:ext uri="{FF2B5EF4-FFF2-40B4-BE49-F238E27FC236}">
                  <a16:creationId xmlns:a16="http://schemas.microsoft.com/office/drawing/2014/main" id="{84B419A9-AB27-4C9B-86CE-C446F3C5E4EC}"/>
                </a:ext>
              </a:extLst>
            </p:cNvPr>
            <p:cNvSpPr txBox="1"/>
            <p:nvPr/>
          </p:nvSpPr>
          <p:spPr>
            <a:xfrm>
              <a:off x="2341382" y="3341462"/>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nvGrpSpPr>
            <p:cNvPr id="70" name="Group 69">
              <a:extLst>
                <a:ext uri="{FF2B5EF4-FFF2-40B4-BE49-F238E27FC236}">
                  <a16:creationId xmlns:a16="http://schemas.microsoft.com/office/drawing/2014/main" id="{D5E82B99-BC7C-419A-BDCE-056FC5492C70}"/>
                </a:ext>
              </a:extLst>
            </p:cNvPr>
            <p:cNvGrpSpPr/>
            <p:nvPr/>
          </p:nvGrpSpPr>
          <p:grpSpPr>
            <a:xfrm>
              <a:off x="3484558" y="2755199"/>
              <a:ext cx="720000" cy="720000"/>
              <a:chOff x="8626247" y="1691365"/>
              <a:chExt cx="720000" cy="720000"/>
            </a:xfrm>
          </p:grpSpPr>
          <p:sp>
            <p:nvSpPr>
              <p:cNvPr id="28" name="Oval 27">
                <a:extLst>
                  <a:ext uri="{FF2B5EF4-FFF2-40B4-BE49-F238E27FC236}">
                    <a16:creationId xmlns:a16="http://schemas.microsoft.com/office/drawing/2014/main" id="{92AF630E-8AAC-43A9-94A4-F5479ADAF3CC}"/>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8" name="Picture 244">
                <a:extLst>
                  <a:ext uri="{FF2B5EF4-FFF2-40B4-BE49-F238E27FC236}">
                    <a16:creationId xmlns:a16="http://schemas.microsoft.com/office/drawing/2014/main" id="{D3D2E9B0-D504-4A05-A89E-78BDD04A81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1" name="Group 70">
              <a:extLst>
                <a:ext uri="{FF2B5EF4-FFF2-40B4-BE49-F238E27FC236}">
                  <a16:creationId xmlns:a16="http://schemas.microsoft.com/office/drawing/2014/main" id="{1F8D3CC8-CE81-404C-945D-E428C22C4552}"/>
                </a:ext>
              </a:extLst>
            </p:cNvPr>
            <p:cNvGrpSpPr/>
            <p:nvPr/>
          </p:nvGrpSpPr>
          <p:grpSpPr>
            <a:xfrm>
              <a:off x="6181702" y="2763971"/>
              <a:ext cx="720000" cy="720000"/>
              <a:chOff x="8626247" y="1691365"/>
              <a:chExt cx="720000" cy="720000"/>
            </a:xfrm>
          </p:grpSpPr>
          <p:sp>
            <p:nvSpPr>
              <p:cNvPr id="72" name="Oval 71">
                <a:extLst>
                  <a:ext uri="{FF2B5EF4-FFF2-40B4-BE49-F238E27FC236}">
                    <a16:creationId xmlns:a16="http://schemas.microsoft.com/office/drawing/2014/main" id="{E765D939-C79F-498B-B4D8-9F5F21858BE0}"/>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3" name="Picture 244">
                <a:extLst>
                  <a:ext uri="{FF2B5EF4-FFF2-40B4-BE49-F238E27FC236}">
                    <a16:creationId xmlns:a16="http://schemas.microsoft.com/office/drawing/2014/main" id="{DE1F0485-0C45-4C36-8469-0FA18AFA42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4" name="Group 73">
              <a:extLst>
                <a:ext uri="{FF2B5EF4-FFF2-40B4-BE49-F238E27FC236}">
                  <a16:creationId xmlns:a16="http://schemas.microsoft.com/office/drawing/2014/main" id="{1F3638F0-5666-43D9-AE68-CBF7C640A386}"/>
                </a:ext>
              </a:extLst>
            </p:cNvPr>
            <p:cNvGrpSpPr/>
            <p:nvPr/>
          </p:nvGrpSpPr>
          <p:grpSpPr>
            <a:xfrm>
              <a:off x="9918107" y="2763969"/>
              <a:ext cx="720000" cy="720000"/>
              <a:chOff x="8626247" y="1691365"/>
              <a:chExt cx="720000" cy="720000"/>
            </a:xfrm>
          </p:grpSpPr>
          <p:sp>
            <p:nvSpPr>
              <p:cNvPr id="75" name="Oval 74">
                <a:extLst>
                  <a:ext uri="{FF2B5EF4-FFF2-40B4-BE49-F238E27FC236}">
                    <a16:creationId xmlns:a16="http://schemas.microsoft.com/office/drawing/2014/main" id="{2F3D8360-5601-4E11-9A56-D6C200C04DD6}"/>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76" name="Picture 244">
                <a:extLst>
                  <a:ext uri="{FF2B5EF4-FFF2-40B4-BE49-F238E27FC236}">
                    <a16:creationId xmlns:a16="http://schemas.microsoft.com/office/drawing/2014/main" id="{D95B65F7-5A9C-476E-999A-65A833D3C8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7" name="TextBox 96">
              <a:extLst>
                <a:ext uri="{FF2B5EF4-FFF2-40B4-BE49-F238E27FC236}">
                  <a16:creationId xmlns:a16="http://schemas.microsoft.com/office/drawing/2014/main" id="{744D2535-8530-470A-BE3E-9C87B09CBB0A}"/>
                </a:ext>
              </a:extLst>
            </p:cNvPr>
            <p:cNvSpPr txBox="1"/>
            <p:nvPr/>
          </p:nvSpPr>
          <p:spPr>
            <a:xfrm>
              <a:off x="5009934" y="3304079"/>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sp>
          <p:nvSpPr>
            <p:cNvPr id="98" name="TextBox 97">
              <a:extLst>
                <a:ext uri="{FF2B5EF4-FFF2-40B4-BE49-F238E27FC236}">
                  <a16:creationId xmlns:a16="http://schemas.microsoft.com/office/drawing/2014/main" id="{C8476B76-5C4D-4705-94AD-6EF2AA1F4108}"/>
                </a:ext>
              </a:extLst>
            </p:cNvPr>
            <p:cNvSpPr txBox="1"/>
            <p:nvPr/>
          </p:nvSpPr>
          <p:spPr>
            <a:xfrm>
              <a:off x="8605531" y="3331624"/>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grpSp>
        <p:nvGrpSpPr>
          <p:cNvPr id="118" name="Group 117">
            <a:extLst>
              <a:ext uri="{FF2B5EF4-FFF2-40B4-BE49-F238E27FC236}">
                <a16:creationId xmlns:a16="http://schemas.microsoft.com/office/drawing/2014/main" id="{E1B0DC82-EBC6-45E0-A790-26955865EE77}"/>
              </a:ext>
            </a:extLst>
          </p:cNvPr>
          <p:cNvGrpSpPr/>
          <p:nvPr/>
        </p:nvGrpSpPr>
        <p:grpSpPr>
          <a:xfrm>
            <a:off x="2705236" y="3930283"/>
            <a:ext cx="5790141" cy="1491058"/>
            <a:chOff x="4169834" y="1169562"/>
            <a:chExt cx="5790141" cy="1491058"/>
          </a:xfrm>
        </p:grpSpPr>
        <p:grpSp>
          <p:nvGrpSpPr>
            <p:cNvPr id="77" name="Group 76">
              <a:extLst>
                <a:ext uri="{FF2B5EF4-FFF2-40B4-BE49-F238E27FC236}">
                  <a16:creationId xmlns:a16="http://schemas.microsoft.com/office/drawing/2014/main" id="{D5FF8F2E-0667-4DD7-8184-3DCA82D8B634}"/>
                </a:ext>
              </a:extLst>
            </p:cNvPr>
            <p:cNvGrpSpPr/>
            <p:nvPr/>
          </p:nvGrpSpPr>
          <p:grpSpPr>
            <a:xfrm>
              <a:off x="7069631" y="1169562"/>
              <a:ext cx="720000" cy="720000"/>
              <a:chOff x="9811602" y="1536208"/>
              <a:chExt cx="720000" cy="720000"/>
            </a:xfrm>
          </p:grpSpPr>
          <p:sp>
            <p:nvSpPr>
              <p:cNvPr id="68" name="Oval 67">
                <a:extLst>
                  <a:ext uri="{FF2B5EF4-FFF2-40B4-BE49-F238E27FC236}">
                    <a16:creationId xmlns:a16="http://schemas.microsoft.com/office/drawing/2014/main" id="{343845CE-E0FF-430A-853F-1E91F1627D85}"/>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9" name="Picture 183">
                <a:extLst>
                  <a:ext uri="{FF2B5EF4-FFF2-40B4-BE49-F238E27FC236}">
                    <a16:creationId xmlns:a16="http://schemas.microsoft.com/office/drawing/2014/main" id="{2F3C66A5-C0ED-4F95-AAF9-9B132E2E2A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43295" y="1667901"/>
                <a:ext cx="456615" cy="456615"/>
              </a:xfrm>
              <a:prstGeom prst="rect">
                <a:avLst/>
              </a:prstGeom>
            </p:spPr>
          </p:pic>
        </p:grpSp>
        <p:cxnSp>
          <p:nvCxnSpPr>
            <p:cNvPr id="91" name="Straight Connector 90">
              <a:extLst>
                <a:ext uri="{FF2B5EF4-FFF2-40B4-BE49-F238E27FC236}">
                  <a16:creationId xmlns:a16="http://schemas.microsoft.com/office/drawing/2014/main" id="{6E2D4F01-D9A7-48C8-9D9F-A3AF7C21F29D}"/>
                </a:ext>
              </a:extLst>
            </p:cNvPr>
            <p:cNvCxnSpPr>
              <a:cxnSpLocks/>
            </p:cNvCxnSpPr>
            <p:nvPr/>
          </p:nvCxnSpPr>
          <p:spPr>
            <a:xfrm>
              <a:off x="7774840" y="1666321"/>
              <a:ext cx="2185135" cy="974261"/>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ABA0587-3E64-4834-9EF1-AD9728B5AE1D}"/>
                </a:ext>
              </a:extLst>
            </p:cNvPr>
            <p:cNvSpPr txBox="1"/>
            <p:nvPr/>
          </p:nvSpPr>
          <p:spPr>
            <a:xfrm>
              <a:off x="6061139" y="1379386"/>
              <a:ext cx="891591"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FortiCloud</a:t>
              </a:r>
              <a:endParaRPr lang="en-US" sz="1200" dirty="0">
                <a:solidFill>
                  <a:schemeClr val="tx2">
                    <a:lumMod val="75000"/>
                  </a:schemeClr>
                </a:solidFill>
                <a:cs typeface="Arial" panose="020B0604020202020204" pitchFamily="34" charset="0"/>
              </a:endParaRPr>
            </a:p>
          </p:txBody>
        </p:sp>
        <p:cxnSp>
          <p:nvCxnSpPr>
            <p:cNvPr id="83" name="Straight Connector 82">
              <a:extLst>
                <a:ext uri="{FF2B5EF4-FFF2-40B4-BE49-F238E27FC236}">
                  <a16:creationId xmlns:a16="http://schemas.microsoft.com/office/drawing/2014/main" id="{A5CF9FBC-EBCF-4069-B6A7-E030EF081605}"/>
                </a:ext>
              </a:extLst>
            </p:cNvPr>
            <p:cNvCxnSpPr>
              <a:cxnSpLocks/>
            </p:cNvCxnSpPr>
            <p:nvPr/>
          </p:nvCxnSpPr>
          <p:spPr>
            <a:xfrm flipH="1">
              <a:off x="4169834" y="1670366"/>
              <a:ext cx="2919729" cy="990254"/>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EF3CBDB-0B05-45DB-BF1F-B3A8E1048E11}"/>
                </a:ext>
              </a:extLst>
            </p:cNvPr>
            <p:cNvCxnSpPr>
              <a:cxnSpLocks/>
            </p:cNvCxnSpPr>
            <p:nvPr/>
          </p:nvCxnSpPr>
          <p:spPr>
            <a:xfrm flipH="1">
              <a:off x="6675967" y="1822766"/>
              <a:ext cx="565997" cy="64216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pic>
        <p:nvPicPr>
          <p:cNvPr id="120" name="Graphic 2">
            <a:extLst>
              <a:ext uri="{FF2B5EF4-FFF2-40B4-BE49-F238E27FC236}">
                <a16:creationId xmlns:a16="http://schemas.microsoft.com/office/drawing/2014/main" id="{1BD15BC6-F582-4663-A75D-263BDDF0FB85}"/>
              </a:ext>
            </a:extLst>
          </p:cNvPr>
          <p:cNvPicPr/>
          <p:nvPr/>
        </p:nvPicPr>
        <p:blipFill>
          <a:blip r:embed="rId9"/>
          <a:stretch/>
        </p:blipFill>
        <p:spPr>
          <a:xfrm rot="5400000">
            <a:off x="-94424" y="758880"/>
            <a:ext cx="988560" cy="105840"/>
          </a:xfrm>
          <a:prstGeom prst="rect">
            <a:avLst/>
          </a:prstGeom>
          <a:ln w="0">
            <a:noFill/>
          </a:ln>
        </p:spPr>
      </p:pic>
      <p:sp>
        <p:nvSpPr>
          <p:cNvPr id="134" name="Content Placeholder 3">
            <a:extLst>
              <a:ext uri="{FF2B5EF4-FFF2-40B4-BE49-F238E27FC236}">
                <a16:creationId xmlns:a16="http://schemas.microsoft.com/office/drawing/2014/main" id="{0CEA3537-BB82-4662-BD2B-B7CD8A761954}"/>
              </a:ext>
            </a:extLst>
          </p:cNvPr>
          <p:cNvSpPr txBox="1">
            <a:spLocks/>
          </p:cNvSpPr>
          <p:nvPr/>
        </p:nvSpPr>
        <p:spPr>
          <a:xfrm>
            <a:off x="538544" y="764025"/>
            <a:ext cx="10635215" cy="377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Centrally manage Assets + Identities + Access Permissions + Support Tickets …</a:t>
            </a:r>
          </a:p>
        </p:txBody>
      </p:sp>
      <p:sp>
        <p:nvSpPr>
          <p:cNvPr id="80" name="Rectangle 79">
            <a:extLst>
              <a:ext uri="{FF2B5EF4-FFF2-40B4-BE49-F238E27FC236}">
                <a16:creationId xmlns:a16="http://schemas.microsoft.com/office/drawing/2014/main" id="{A5FAF2F2-9DED-436F-9377-8151F90C37D8}"/>
              </a:ext>
            </a:extLst>
          </p:cNvPr>
          <p:cNvSpPr/>
          <p:nvPr/>
        </p:nvSpPr>
        <p:spPr>
          <a:xfrm>
            <a:off x="838917" y="1543945"/>
            <a:ext cx="9009393" cy="215747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300"/>
              </a:spcBef>
              <a:defRPr/>
            </a:pPr>
            <a:endParaRPr kumimoji="0" lang="en-US"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sp>
        <p:nvSpPr>
          <p:cNvPr id="84" name="Rectangle 83">
            <a:extLst>
              <a:ext uri="{FF2B5EF4-FFF2-40B4-BE49-F238E27FC236}">
                <a16:creationId xmlns:a16="http://schemas.microsoft.com/office/drawing/2014/main" id="{A299DFA9-D5AA-47EC-A40A-8AF5A441301D}"/>
              </a:ext>
            </a:extLst>
          </p:cNvPr>
          <p:cNvSpPr/>
          <p:nvPr/>
        </p:nvSpPr>
        <p:spPr>
          <a:xfrm>
            <a:off x="1088374" y="2864263"/>
            <a:ext cx="1768570" cy="640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en-US" sz="1600" b="1" spc="-40" dirty="0">
                <a:solidFill>
                  <a:schemeClr val="tx1">
                    <a:lumMod val="65000"/>
                    <a:lumOff val="35000"/>
                  </a:schemeClr>
                </a:solidFill>
                <a:latin typeface="Inter" panose="02000503000000020004" pitchFamily="2" charset="0"/>
                <a:ea typeface="Inter" panose="02000503000000020004" pitchFamily="2" charset="0"/>
              </a:rPr>
              <a:t>FortiCloud</a:t>
            </a:r>
            <a:br>
              <a:rPr lang="en-US" sz="1600" b="1" spc="-40" dirty="0">
                <a:solidFill>
                  <a:schemeClr val="tx1">
                    <a:lumMod val="65000"/>
                    <a:lumOff val="35000"/>
                  </a:schemeClr>
                </a:solidFill>
                <a:latin typeface="Inter" panose="02000503000000020004" pitchFamily="2" charset="0"/>
                <a:ea typeface="Inter" panose="02000503000000020004" pitchFamily="2" charset="0"/>
              </a:rPr>
            </a:br>
            <a:r>
              <a:rPr lang="en-US" sz="1200" spc="-40" dirty="0">
                <a:solidFill>
                  <a:schemeClr val="tx1">
                    <a:lumMod val="65000"/>
                    <a:lumOff val="35000"/>
                  </a:schemeClr>
                </a:solidFill>
                <a:latin typeface="Inter" panose="02000503000000020004" pitchFamily="2" charset="0"/>
                <a:ea typeface="Inter" panose="02000503000000020004" pitchFamily="2" charset="0"/>
              </a:rPr>
              <a:t>Critical Management Functions</a:t>
            </a:r>
            <a:endParaRPr kumimoji="0" lang="en-US" sz="1600"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cxnSp>
        <p:nvCxnSpPr>
          <p:cNvPr id="85" name="Straight Connector 84">
            <a:extLst>
              <a:ext uri="{FF2B5EF4-FFF2-40B4-BE49-F238E27FC236}">
                <a16:creationId xmlns:a16="http://schemas.microsoft.com/office/drawing/2014/main" id="{D6A7D503-CEE8-4D4E-9F22-AEE92AC063A8}"/>
              </a:ext>
            </a:extLst>
          </p:cNvPr>
          <p:cNvCxnSpPr>
            <a:cxnSpLocks/>
          </p:cNvCxnSpPr>
          <p:nvPr/>
        </p:nvCxnSpPr>
        <p:spPr>
          <a:xfrm>
            <a:off x="2982742" y="1818718"/>
            <a:ext cx="0" cy="159937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6" name="Picture 57">
            <a:extLst>
              <a:ext uri="{FF2B5EF4-FFF2-40B4-BE49-F238E27FC236}">
                <a16:creationId xmlns:a16="http://schemas.microsoft.com/office/drawing/2014/main" id="{6B57BB73-97B8-4B34-B83C-4BDE77BEE292}"/>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bwMode="auto">
          <a:xfrm>
            <a:off x="5878045" y="1897414"/>
            <a:ext cx="759600" cy="75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 name="Rectangle 86">
            <a:extLst>
              <a:ext uri="{FF2B5EF4-FFF2-40B4-BE49-F238E27FC236}">
                <a16:creationId xmlns:a16="http://schemas.microsoft.com/office/drawing/2014/main" id="{D3334684-FFF8-4400-9A9D-6AEE5C62541C}"/>
              </a:ext>
            </a:extLst>
          </p:cNvPr>
          <p:cNvSpPr/>
          <p:nvPr/>
        </p:nvSpPr>
        <p:spPr>
          <a:xfrm>
            <a:off x="5389787" y="2718392"/>
            <a:ext cx="1768570" cy="640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spc="-40" dirty="0">
                <a:solidFill>
                  <a:schemeClr val="tx1">
                    <a:lumMod val="65000"/>
                    <a:lumOff val="35000"/>
                  </a:schemeClr>
                </a:solidFill>
                <a:latin typeface="Inter" panose="02000503000000020004" pitchFamily="2" charset="0"/>
                <a:ea typeface="Inter" panose="02000503000000020004" pitchFamily="2" charset="0"/>
              </a:rPr>
              <a:t>Asset </a:t>
            </a:r>
          </a:p>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spc="-40" dirty="0">
                <a:solidFill>
                  <a:schemeClr val="tx1">
                    <a:lumMod val="65000"/>
                    <a:lumOff val="35000"/>
                  </a:schemeClr>
                </a:solidFill>
                <a:latin typeface="Inter" panose="02000503000000020004" pitchFamily="2" charset="0"/>
                <a:ea typeface="Inter" panose="02000503000000020004" pitchFamily="2" charset="0"/>
              </a:rPr>
              <a:t>Management</a:t>
            </a:r>
            <a:endParaRPr kumimoji="0" lang="en-US" sz="1200"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pic>
        <p:nvPicPr>
          <p:cNvPr id="89" name="Picture 57">
            <a:extLst>
              <a:ext uri="{FF2B5EF4-FFF2-40B4-BE49-F238E27FC236}">
                <a16:creationId xmlns:a16="http://schemas.microsoft.com/office/drawing/2014/main" id="{063D1A44-B9DB-40C5-895F-A50C8276E52B}"/>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bwMode="auto">
          <a:xfrm>
            <a:off x="7916434" y="1944906"/>
            <a:ext cx="759600" cy="75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 name="Rectangle 89">
            <a:extLst>
              <a:ext uri="{FF2B5EF4-FFF2-40B4-BE49-F238E27FC236}">
                <a16:creationId xmlns:a16="http://schemas.microsoft.com/office/drawing/2014/main" id="{54E68216-EEA5-43A1-9DD9-F204FCB5FE0C}"/>
              </a:ext>
            </a:extLst>
          </p:cNvPr>
          <p:cNvSpPr/>
          <p:nvPr/>
        </p:nvSpPr>
        <p:spPr>
          <a:xfrm>
            <a:off x="7203711" y="2729848"/>
            <a:ext cx="2213048" cy="640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spc="-40" dirty="0">
                <a:solidFill>
                  <a:schemeClr val="tx1">
                    <a:lumMod val="65000"/>
                    <a:lumOff val="35000"/>
                  </a:schemeClr>
                </a:solidFill>
                <a:latin typeface="Inter" panose="02000503000000020004" pitchFamily="2" charset="0"/>
                <a:ea typeface="Inter" panose="02000503000000020004" pitchFamily="2" charset="0"/>
              </a:rPr>
              <a:t>Identity &amp; Access Management</a:t>
            </a:r>
            <a:endParaRPr kumimoji="0" lang="en-US" sz="1200"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pic>
        <p:nvPicPr>
          <p:cNvPr id="92" name="Picture 10">
            <a:extLst>
              <a:ext uri="{FF2B5EF4-FFF2-40B4-BE49-F238E27FC236}">
                <a16:creationId xmlns:a16="http://schemas.microsoft.com/office/drawing/2014/main" id="{22352DEF-FEEA-4197-88AA-8B7AFDD1C04E}"/>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3657084" y="1944906"/>
            <a:ext cx="759600" cy="759600"/>
          </a:xfrm>
          <a:prstGeom prst="rect">
            <a:avLst/>
          </a:prstGeom>
        </p:spPr>
      </p:pic>
      <p:sp>
        <p:nvSpPr>
          <p:cNvPr id="93" name="Rectangle 92">
            <a:extLst>
              <a:ext uri="{FF2B5EF4-FFF2-40B4-BE49-F238E27FC236}">
                <a16:creationId xmlns:a16="http://schemas.microsoft.com/office/drawing/2014/main" id="{37DF9E46-D23D-4E10-9A1A-9D2DDC0DC031}"/>
              </a:ext>
            </a:extLst>
          </p:cNvPr>
          <p:cNvSpPr/>
          <p:nvPr/>
        </p:nvSpPr>
        <p:spPr>
          <a:xfrm>
            <a:off x="3385549" y="2726089"/>
            <a:ext cx="1335123" cy="640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fr-FR" sz="1200" spc="-40" dirty="0">
                <a:solidFill>
                  <a:schemeClr val="tx1">
                    <a:lumMod val="65000"/>
                    <a:lumOff val="35000"/>
                  </a:schemeClr>
                </a:solidFill>
                <a:latin typeface="Inter" panose="02000503000000020004" pitchFamily="2" charset="0"/>
                <a:ea typeface="Inter" panose="02000503000000020004" pitchFamily="2" charset="0"/>
              </a:rPr>
              <a:t>Support Tickets</a:t>
            </a:r>
            <a:br>
              <a:rPr lang="fr-FR" sz="1200" spc="-40" dirty="0">
                <a:solidFill>
                  <a:schemeClr val="tx1">
                    <a:lumMod val="65000"/>
                    <a:lumOff val="35000"/>
                  </a:schemeClr>
                </a:solidFill>
                <a:latin typeface="Inter" panose="02000503000000020004" pitchFamily="2" charset="0"/>
                <a:ea typeface="Inter" panose="02000503000000020004" pitchFamily="2" charset="0"/>
              </a:rPr>
            </a:br>
            <a:r>
              <a:rPr lang="fr-FR" sz="1200" spc="-40" dirty="0">
                <a:solidFill>
                  <a:schemeClr val="tx1">
                    <a:lumMod val="65000"/>
                    <a:lumOff val="35000"/>
                  </a:schemeClr>
                </a:solidFill>
                <a:latin typeface="Inter" panose="02000503000000020004" pitchFamily="2" charset="0"/>
                <a:ea typeface="Inter" panose="02000503000000020004" pitchFamily="2" charset="0"/>
              </a:rPr>
              <a:t>Management</a:t>
            </a:r>
            <a:endParaRPr lang="en-US" sz="1200" spc="-40" dirty="0">
              <a:solidFill>
                <a:schemeClr val="tx1">
                  <a:lumMod val="65000"/>
                  <a:lumOff val="35000"/>
                </a:schemeClr>
              </a:solidFill>
              <a:latin typeface="Inter" panose="02000503000000020004" pitchFamily="2" charset="0"/>
              <a:ea typeface="Inter" panose="02000503000000020004" pitchFamily="2" charset="0"/>
            </a:endParaRPr>
          </a:p>
        </p:txBody>
      </p:sp>
      <p:grpSp>
        <p:nvGrpSpPr>
          <p:cNvPr id="143" name="Group 142">
            <a:extLst>
              <a:ext uri="{FF2B5EF4-FFF2-40B4-BE49-F238E27FC236}">
                <a16:creationId xmlns:a16="http://schemas.microsoft.com/office/drawing/2014/main" id="{5396F86A-F7C7-45A9-AC8F-6EB9269F4CBA}"/>
              </a:ext>
            </a:extLst>
          </p:cNvPr>
          <p:cNvGrpSpPr>
            <a:grpSpLocks noChangeAspect="1"/>
          </p:cNvGrpSpPr>
          <p:nvPr/>
        </p:nvGrpSpPr>
        <p:grpSpPr>
          <a:xfrm>
            <a:off x="1566456" y="1846962"/>
            <a:ext cx="900000" cy="900000"/>
            <a:chOff x="9811602" y="1536208"/>
            <a:chExt cx="720000" cy="720000"/>
          </a:xfrm>
        </p:grpSpPr>
        <p:sp>
          <p:nvSpPr>
            <p:cNvPr id="144" name="Oval 143">
              <a:extLst>
                <a:ext uri="{FF2B5EF4-FFF2-40B4-BE49-F238E27FC236}">
                  <a16:creationId xmlns:a16="http://schemas.microsoft.com/office/drawing/2014/main" id="{C1FF9A0A-A15A-42E0-AA06-0DB599EF02F5}"/>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5" name="Picture 183">
              <a:extLst>
                <a:ext uri="{FF2B5EF4-FFF2-40B4-BE49-F238E27FC236}">
                  <a16:creationId xmlns:a16="http://schemas.microsoft.com/office/drawing/2014/main" id="{427768BA-D10F-4C83-85B7-9C2038C627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43295" y="1667901"/>
              <a:ext cx="456615" cy="456615"/>
            </a:xfrm>
            <a:prstGeom prst="rect">
              <a:avLst/>
            </a:prstGeom>
          </p:spPr>
        </p:pic>
      </p:grpSp>
      <p:sp>
        <p:nvSpPr>
          <p:cNvPr id="55" name="Title 1">
            <a:extLst>
              <a:ext uri="{FF2B5EF4-FFF2-40B4-BE49-F238E27FC236}">
                <a16:creationId xmlns:a16="http://schemas.microsoft.com/office/drawing/2014/main" id="{77F021CA-D327-4A11-BBE0-0F603B784834}"/>
              </a:ext>
            </a:extLst>
          </p:cNvPr>
          <p:cNvSpPr>
            <a:spLocks noGrp="1"/>
          </p:cNvSpPr>
          <p:nvPr>
            <p:ph type="title"/>
          </p:nvPr>
        </p:nvSpPr>
        <p:spPr>
          <a:xfrm>
            <a:off x="533856" y="196271"/>
            <a:ext cx="10725671" cy="651053"/>
          </a:xfrm>
        </p:spPr>
        <p:txBody>
          <a:bodyPr/>
          <a:lstStyle/>
          <a:p>
            <a:r>
              <a:rPr lang="en-GB" sz="3200" spc="-40" dirty="0">
                <a:cs typeface="Arial Black" panose="020B0604020202020204" pitchFamily="34" charset="0"/>
              </a:rPr>
              <a:t>Managing large numbers of customers more effectively</a:t>
            </a:r>
            <a:endParaRPr lang="en-US" sz="3200" spc="-40" dirty="0">
              <a:cs typeface="Arial Black" panose="020B0604020202020204" pitchFamily="34" charset="0"/>
            </a:endParaRPr>
          </a:p>
        </p:txBody>
      </p:sp>
      <p:pic>
        <p:nvPicPr>
          <p:cNvPr id="51" name="Picture 50">
            <a:extLst>
              <a:ext uri="{FF2B5EF4-FFF2-40B4-BE49-F238E27FC236}">
                <a16:creationId xmlns:a16="http://schemas.microsoft.com/office/drawing/2014/main" id="{B065BC54-0FB0-4B12-B6FF-B797CBC88812}"/>
              </a:ext>
            </a:extLst>
          </p:cNvPr>
          <p:cNvPicPr>
            <a:picLocks noChangeAspect="1"/>
          </p:cNvPicPr>
          <p:nvPr/>
        </p:nvPicPr>
        <p:blipFill>
          <a:blip r:embed="rId16"/>
          <a:srcRect/>
          <a:stretch/>
        </p:blipFill>
        <p:spPr>
          <a:xfrm>
            <a:off x="11211821" y="131667"/>
            <a:ext cx="817619" cy="817619"/>
          </a:xfrm>
          <a:prstGeom prst="rect">
            <a:avLst/>
          </a:prstGeom>
        </p:spPr>
      </p:pic>
      <p:sp>
        <p:nvSpPr>
          <p:cNvPr id="52" name="TextBox 51">
            <a:extLst>
              <a:ext uri="{FF2B5EF4-FFF2-40B4-BE49-F238E27FC236}">
                <a16:creationId xmlns:a16="http://schemas.microsoft.com/office/drawing/2014/main" id="{FB562274-66BD-4EF9-84E5-334B35623735}"/>
              </a:ext>
            </a:extLst>
          </p:cNvPr>
          <p:cNvSpPr txBox="1"/>
          <p:nvPr/>
        </p:nvSpPr>
        <p:spPr>
          <a:xfrm>
            <a:off x="11154643" y="1012588"/>
            <a:ext cx="965329"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FortiCloud</a:t>
            </a:r>
            <a:endParaRPr lang="en-US" sz="1200" b="1" dirty="0">
              <a:cs typeface="Arial" panose="020B0604020202020204" pitchFamily="34" charset="0"/>
            </a:endParaRPr>
          </a:p>
        </p:txBody>
      </p:sp>
    </p:spTree>
    <p:extLst>
      <p:ext uri="{BB962C8B-B14F-4D97-AF65-F5344CB8AC3E}">
        <p14:creationId xmlns:p14="http://schemas.microsoft.com/office/powerpoint/2010/main" val="2295364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fade">
                                      <p:cBhvr>
                                        <p:cTn id="11"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0B53949-4ABD-42C8-AE1B-B11DE17A6035}"/>
              </a:ext>
            </a:extLst>
          </p:cNvPr>
          <p:cNvSpPr/>
          <p:nvPr/>
        </p:nvSpPr>
        <p:spPr>
          <a:xfrm>
            <a:off x="730039" y="2110715"/>
            <a:ext cx="5489019" cy="171184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300"/>
              </a:spcBef>
              <a:defRPr/>
            </a:pPr>
            <a:endParaRPr kumimoji="0" lang="en-US"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pic>
        <p:nvPicPr>
          <p:cNvPr id="120" name="Graphic 2">
            <a:extLst>
              <a:ext uri="{FF2B5EF4-FFF2-40B4-BE49-F238E27FC236}">
                <a16:creationId xmlns:a16="http://schemas.microsoft.com/office/drawing/2014/main" id="{1BD15BC6-F582-4663-A75D-263BDDF0FB85}"/>
              </a:ext>
            </a:extLst>
          </p:cNvPr>
          <p:cNvPicPr/>
          <p:nvPr/>
        </p:nvPicPr>
        <p:blipFill>
          <a:blip r:embed="rId3"/>
          <a:stretch/>
        </p:blipFill>
        <p:spPr>
          <a:xfrm rot="5400000">
            <a:off x="-94424" y="758880"/>
            <a:ext cx="988560" cy="105840"/>
          </a:xfrm>
          <a:prstGeom prst="rect">
            <a:avLst/>
          </a:prstGeom>
          <a:ln w="0">
            <a:noFill/>
          </a:ln>
        </p:spPr>
      </p:pic>
      <p:sp>
        <p:nvSpPr>
          <p:cNvPr id="121" name="Title 1">
            <a:extLst>
              <a:ext uri="{FF2B5EF4-FFF2-40B4-BE49-F238E27FC236}">
                <a16:creationId xmlns:a16="http://schemas.microsoft.com/office/drawing/2014/main" id="{2A5BE137-768B-458A-AC6C-02A29E4FEBDF}"/>
              </a:ext>
            </a:extLst>
          </p:cNvPr>
          <p:cNvSpPr>
            <a:spLocks noGrp="1"/>
          </p:cNvSpPr>
          <p:nvPr>
            <p:ph type="title"/>
          </p:nvPr>
        </p:nvSpPr>
        <p:spPr>
          <a:xfrm>
            <a:off x="515568" y="196271"/>
            <a:ext cx="11505227" cy="651053"/>
          </a:xfrm>
        </p:spPr>
        <p:txBody>
          <a:bodyPr/>
          <a:lstStyle/>
          <a:p>
            <a:r>
              <a:rPr lang="en-US" sz="3200" dirty="0" err="1">
                <a:cs typeface="Arial Black" panose="020B0604020202020204" pitchFamily="34" charset="0"/>
              </a:rPr>
              <a:t>FortiCoud</a:t>
            </a:r>
            <a:r>
              <a:rPr lang="en-US" sz="3200" dirty="0">
                <a:cs typeface="Arial Black" panose="020B0604020202020204" pitchFamily="34" charset="0"/>
              </a:rPr>
              <a:t>: free Platform for MSSPs </a:t>
            </a:r>
          </a:p>
        </p:txBody>
      </p:sp>
      <p:sp>
        <p:nvSpPr>
          <p:cNvPr id="158" name="TextBox 157">
            <a:extLst>
              <a:ext uri="{FF2B5EF4-FFF2-40B4-BE49-F238E27FC236}">
                <a16:creationId xmlns:a16="http://schemas.microsoft.com/office/drawing/2014/main" id="{8F77A8B1-EFA0-41A2-81BB-0BE088BE13B4}"/>
              </a:ext>
            </a:extLst>
          </p:cNvPr>
          <p:cNvSpPr txBox="1"/>
          <p:nvPr/>
        </p:nvSpPr>
        <p:spPr>
          <a:xfrm>
            <a:off x="717945" y="1761102"/>
            <a:ext cx="2021707" cy="313932"/>
          </a:xfrm>
          <a:prstGeom prst="rect">
            <a:avLst/>
          </a:prstGeom>
          <a:noFill/>
        </p:spPr>
        <p:txBody>
          <a:bodyPr wrap="none" rtlCol="0">
            <a:spAutoFit/>
          </a:bodyPr>
          <a:lstStyle/>
          <a:p>
            <a:pPr algn="l" defTabSz="457189">
              <a:lnSpc>
                <a:spcPct val="90000"/>
              </a:lnSpc>
              <a:spcBef>
                <a:spcPts val="300"/>
              </a:spcBef>
            </a:pPr>
            <a:r>
              <a:rPr lang="en-GB" sz="1600" b="1" dirty="0">
                <a:solidFill>
                  <a:srgbClr val="000000"/>
                </a:solidFill>
                <a:latin typeface="Inter" panose="02000503000000020004" pitchFamily="2" charset="0"/>
                <a:ea typeface="Inter" panose="02000503000000020004" pitchFamily="2" charset="0"/>
                <a:cs typeface="Arial" panose="020B0604020202020204" pitchFamily="34" charset="0"/>
              </a:rPr>
              <a:t>Per MSSP Partner:</a:t>
            </a:r>
          </a:p>
        </p:txBody>
      </p:sp>
      <p:sp>
        <p:nvSpPr>
          <p:cNvPr id="159" name="TextBox 158">
            <a:extLst>
              <a:ext uri="{FF2B5EF4-FFF2-40B4-BE49-F238E27FC236}">
                <a16:creationId xmlns:a16="http://schemas.microsoft.com/office/drawing/2014/main" id="{E54745D3-7626-4894-B338-D0FD00409962}"/>
              </a:ext>
            </a:extLst>
          </p:cNvPr>
          <p:cNvSpPr txBox="1"/>
          <p:nvPr/>
        </p:nvSpPr>
        <p:spPr>
          <a:xfrm>
            <a:off x="870344" y="2309115"/>
            <a:ext cx="5130471" cy="480131"/>
          </a:xfrm>
          <a:prstGeom prst="rect">
            <a:avLst/>
          </a:prstGeom>
          <a:noFill/>
        </p:spPr>
        <p:txBody>
          <a:bodyPr wrap="square" rtlCol="0">
            <a:spAutoFit/>
          </a:bodyPr>
          <a:lstStyle/>
          <a:p>
            <a:pPr algn="l" defTabSz="457189">
              <a:lnSpc>
                <a:spcPct val="90000"/>
              </a:lnSpc>
              <a:spcBef>
                <a:spcPts val="300"/>
              </a:spcBef>
            </a:pPr>
            <a:r>
              <a:rPr lang="en-GB" sz="1400" b="1" dirty="0">
                <a:solidFill>
                  <a:srgbClr val="000000"/>
                </a:solidFill>
                <a:latin typeface="Inter" panose="02000503000000020004" pitchFamily="2" charset="0"/>
                <a:ea typeface="Inter" panose="02000503000000020004" pitchFamily="2" charset="0"/>
                <a:cs typeface="Arial" panose="020B0604020202020204" pitchFamily="34" charset="0"/>
              </a:rPr>
              <a:t>1 x FortiCloud Platform						</a:t>
            </a:r>
            <a:r>
              <a:rPr lang="en-GB" sz="1400" dirty="0">
                <a:solidFill>
                  <a:schemeClr val="accent6"/>
                </a:solidFill>
                <a:latin typeface="Inter" panose="02000503000000020004" pitchFamily="2" charset="0"/>
                <a:ea typeface="Inter" panose="02000503000000020004" pitchFamily="2" charset="0"/>
                <a:cs typeface="Arial" panose="020B0604020202020204" pitchFamily="34" charset="0"/>
              </a:rPr>
              <a:t>Free</a:t>
            </a:r>
            <a:br>
              <a:rPr lang="en-GB" sz="1400" b="1" dirty="0">
                <a:solidFill>
                  <a:srgbClr val="000000"/>
                </a:solidFill>
                <a:latin typeface="Inter" panose="02000503000000020004" pitchFamily="2" charset="0"/>
                <a:ea typeface="Inter" panose="02000503000000020004" pitchFamily="2" charset="0"/>
                <a:cs typeface="Arial" panose="020B0604020202020204" pitchFamily="34" charset="0"/>
              </a:rPr>
            </a:br>
            <a:endParaRPr lang="en-GB" sz="1400" b="1" dirty="0">
              <a:solidFill>
                <a:srgbClr val="000000"/>
              </a:solidFill>
              <a:latin typeface="Inter" panose="02000503000000020004" pitchFamily="2" charset="0"/>
              <a:ea typeface="Inter" panose="02000503000000020004" pitchFamily="2" charset="0"/>
              <a:cs typeface="Arial" panose="020B0604020202020204" pitchFamily="34" charset="0"/>
            </a:endParaRPr>
          </a:p>
        </p:txBody>
      </p:sp>
      <p:pic>
        <p:nvPicPr>
          <p:cNvPr id="29" name="Picture 57">
            <a:extLst>
              <a:ext uri="{FF2B5EF4-FFF2-40B4-BE49-F238E27FC236}">
                <a16:creationId xmlns:a16="http://schemas.microsoft.com/office/drawing/2014/main" id="{C6D41E34-0664-44A0-8F1E-2ED9805562E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auto">
          <a:xfrm>
            <a:off x="3633991" y="2889600"/>
            <a:ext cx="618047" cy="618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57">
            <a:extLst>
              <a:ext uri="{FF2B5EF4-FFF2-40B4-BE49-F238E27FC236}">
                <a16:creationId xmlns:a16="http://schemas.microsoft.com/office/drawing/2014/main" id="{B8A97810-7C6F-4E0A-8612-69112EF97D7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bwMode="auto">
          <a:xfrm>
            <a:off x="4835030" y="2863137"/>
            <a:ext cx="618047" cy="618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10">
            <a:extLst>
              <a:ext uri="{FF2B5EF4-FFF2-40B4-BE49-F238E27FC236}">
                <a16:creationId xmlns:a16="http://schemas.microsoft.com/office/drawing/2014/main" id="{638964DB-5EC6-4E2C-B0CA-DCAC20A33A1D}"/>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411929" y="2872945"/>
            <a:ext cx="618047" cy="618047"/>
          </a:xfrm>
          <a:prstGeom prst="rect">
            <a:avLst/>
          </a:prstGeom>
        </p:spPr>
      </p:pic>
      <p:grpSp>
        <p:nvGrpSpPr>
          <p:cNvPr id="20" name="Group 19">
            <a:extLst>
              <a:ext uri="{FF2B5EF4-FFF2-40B4-BE49-F238E27FC236}">
                <a16:creationId xmlns:a16="http://schemas.microsoft.com/office/drawing/2014/main" id="{5EB3664D-1756-4558-AC6E-8246AADBD671}"/>
              </a:ext>
            </a:extLst>
          </p:cNvPr>
          <p:cNvGrpSpPr>
            <a:grpSpLocks noChangeAspect="1"/>
          </p:cNvGrpSpPr>
          <p:nvPr/>
        </p:nvGrpSpPr>
        <p:grpSpPr>
          <a:xfrm>
            <a:off x="911210" y="2789245"/>
            <a:ext cx="709547" cy="709547"/>
            <a:chOff x="9811602" y="1536208"/>
            <a:chExt cx="720000" cy="720000"/>
          </a:xfrm>
        </p:grpSpPr>
        <p:sp>
          <p:nvSpPr>
            <p:cNvPr id="21" name="Oval 20">
              <a:extLst>
                <a:ext uri="{FF2B5EF4-FFF2-40B4-BE49-F238E27FC236}">
                  <a16:creationId xmlns:a16="http://schemas.microsoft.com/office/drawing/2014/main" id="{EE77B9EE-532A-4D30-8AFD-60FFCC7FD773}"/>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2" name="Picture 183">
              <a:extLst>
                <a:ext uri="{FF2B5EF4-FFF2-40B4-BE49-F238E27FC236}">
                  <a16:creationId xmlns:a16="http://schemas.microsoft.com/office/drawing/2014/main" id="{05E1E290-DA8B-4243-80AD-ADA4E7005F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43295" y="1667901"/>
              <a:ext cx="456615" cy="456615"/>
            </a:xfrm>
            <a:prstGeom prst="rect">
              <a:avLst/>
            </a:prstGeom>
          </p:spPr>
        </p:pic>
      </p:grpSp>
      <p:cxnSp>
        <p:nvCxnSpPr>
          <p:cNvPr id="23" name="Straight Connector 22">
            <a:extLst>
              <a:ext uri="{FF2B5EF4-FFF2-40B4-BE49-F238E27FC236}">
                <a16:creationId xmlns:a16="http://schemas.microsoft.com/office/drawing/2014/main" id="{CDCEFE40-8A1A-482A-B2F7-E8A3F495F428}"/>
              </a:ext>
            </a:extLst>
          </p:cNvPr>
          <p:cNvCxnSpPr>
            <a:cxnSpLocks/>
          </p:cNvCxnSpPr>
          <p:nvPr/>
        </p:nvCxnSpPr>
        <p:spPr>
          <a:xfrm>
            <a:off x="1871448" y="2762187"/>
            <a:ext cx="0" cy="84855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Content Placeholder 3">
            <a:extLst>
              <a:ext uri="{FF2B5EF4-FFF2-40B4-BE49-F238E27FC236}">
                <a16:creationId xmlns:a16="http://schemas.microsoft.com/office/drawing/2014/main" id="{14411D1F-ADFE-464C-9211-4B8C2F139D79}"/>
              </a:ext>
            </a:extLst>
          </p:cNvPr>
          <p:cNvSpPr txBox="1">
            <a:spLocks/>
          </p:cNvSpPr>
          <p:nvPr/>
        </p:nvSpPr>
        <p:spPr>
          <a:xfrm>
            <a:off x="538544" y="761992"/>
            <a:ext cx="6856665" cy="3139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20" dirty="0">
                <a:solidFill>
                  <a:srgbClr val="595959"/>
                </a:solidFill>
              </a:rPr>
              <a:t>Your free MSSP management platform for scalability</a:t>
            </a:r>
            <a:endParaRPr lang="en-US" sz="1800" b="1" spc="-20" dirty="0">
              <a:solidFill>
                <a:srgbClr val="595959"/>
              </a:solidFill>
              <a:latin typeface="Arial"/>
            </a:endParaRPr>
          </a:p>
        </p:txBody>
      </p:sp>
      <p:pic>
        <p:nvPicPr>
          <p:cNvPr id="32" name="Picture 31">
            <a:extLst>
              <a:ext uri="{FF2B5EF4-FFF2-40B4-BE49-F238E27FC236}">
                <a16:creationId xmlns:a16="http://schemas.microsoft.com/office/drawing/2014/main" id="{55EFCAD1-99B4-4483-8F4B-9FB15D5556DF}"/>
              </a:ext>
            </a:extLst>
          </p:cNvPr>
          <p:cNvPicPr>
            <a:picLocks noChangeAspect="1"/>
          </p:cNvPicPr>
          <p:nvPr/>
        </p:nvPicPr>
        <p:blipFill>
          <a:blip r:embed="rId12"/>
          <a:srcRect/>
          <a:stretch/>
        </p:blipFill>
        <p:spPr>
          <a:xfrm>
            <a:off x="11211821" y="131667"/>
            <a:ext cx="817619" cy="817619"/>
          </a:xfrm>
          <a:prstGeom prst="rect">
            <a:avLst/>
          </a:prstGeom>
        </p:spPr>
      </p:pic>
      <p:sp>
        <p:nvSpPr>
          <p:cNvPr id="33" name="TextBox 32">
            <a:extLst>
              <a:ext uri="{FF2B5EF4-FFF2-40B4-BE49-F238E27FC236}">
                <a16:creationId xmlns:a16="http://schemas.microsoft.com/office/drawing/2014/main" id="{C465619B-3BA9-49B6-9D1E-7D9D1F7FF017}"/>
              </a:ext>
            </a:extLst>
          </p:cNvPr>
          <p:cNvSpPr txBox="1"/>
          <p:nvPr/>
        </p:nvSpPr>
        <p:spPr>
          <a:xfrm>
            <a:off x="11154643" y="1012588"/>
            <a:ext cx="965329"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FortiCloud</a:t>
            </a:r>
            <a:endParaRPr lang="en-US" sz="1200" b="1" dirty="0">
              <a:cs typeface="Arial" panose="020B0604020202020204" pitchFamily="34" charset="0"/>
            </a:endParaRPr>
          </a:p>
        </p:txBody>
      </p:sp>
    </p:spTree>
    <p:extLst>
      <p:ext uri="{BB962C8B-B14F-4D97-AF65-F5344CB8AC3E}">
        <p14:creationId xmlns:p14="http://schemas.microsoft.com/office/powerpoint/2010/main" val="2548635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E4D64E-826D-4CBC-882A-A5F5B2BCDA06}"/>
              </a:ext>
            </a:extLst>
          </p:cNvPr>
          <p:cNvGrpSpPr/>
          <p:nvPr/>
        </p:nvGrpSpPr>
        <p:grpSpPr>
          <a:xfrm>
            <a:off x="3670384" y="2934436"/>
            <a:ext cx="314325" cy="3413335"/>
            <a:chOff x="3670384" y="2934436"/>
            <a:chExt cx="314325" cy="3413335"/>
          </a:xfrm>
        </p:grpSpPr>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27">
            <a:extLst>
              <a:ext uri="{FF2B5EF4-FFF2-40B4-BE49-F238E27FC236}">
                <a16:creationId xmlns:a16="http://schemas.microsoft.com/office/drawing/2014/main" id="{DB92968E-3E47-621B-177F-AA7B43D495A9}"/>
              </a:ext>
            </a:extLst>
          </p:cNvPr>
          <p:cNvPicPr>
            <a:picLocks noChangeAspect="1"/>
          </p:cNvPicPr>
          <p:nvPr/>
        </p:nvPicPr>
        <p:blipFill>
          <a:blip r:embed="rId3"/>
          <a:srcRect/>
          <a:stretch/>
        </p:blipFill>
        <p:spPr>
          <a:xfrm>
            <a:off x="3984709" y="3160837"/>
            <a:ext cx="2050794" cy="2234921"/>
          </a:xfrm>
          <a:prstGeom prst="rect">
            <a:avLst/>
          </a:prstGeom>
        </p:spPr>
      </p:pic>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4"/>
          <a:srcRect/>
          <a:stretch/>
        </p:blipFill>
        <p:spPr>
          <a:xfrm>
            <a:off x="5774297" y="2931260"/>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6" name="Title 2">
            <a:extLst>
              <a:ext uri="{FF2B5EF4-FFF2-40B4-BE49-F238E27FC236}">
                <a16:creationId xmlns:a16="http://schemas.microsoft.com/office/drawing/2014/main" id="{D3D2A5CA-326C-1D5F-C7F5-46065FBC543D}"/>
              </a:ext>
            </a:extLst>
          </p:cNvPr>
          <p:cNvSpPr txBox="1">
            <a:spLocks/>
          </p:cNvSpPr>
          <p:nvPr/>
        </p:nvSpPr>
        <p:spPr>
          <a:xfrm>
            <a:off x="6551897" y="3511876"/>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Small upfront Investment</a:t>
            </a:r>
          </a:p>
          <a:p>
            <a:pPr defTabSz="259723">
              <a:tabLst>
                <a:tab pos="1341569" algn="l"/>
              </a:tabLst>
              <a:defRPr sz="4956"/>
            </a:pPr>
            <a:r>
              <a:rPr lang="en-GB" sz="1100" b="0" kern="100" spc="-40" dirty="0">
                <a:solidFill>
                  <a:schemeClr val="tx1"/>
                </a:solidFill>
                <a:ea typeface="+mn-ea"/>
                <a:cs typeface="+mn-cs"/>
              </a:rPr>
              <a:t>+ Scalable Costs</a:t>
            </a:r>
          </a:p>
        </p:txBody>
      </p:sp>
      <p:sp>
        <p:nvSpPr>
          <p:cNvPr id="66" name="Title 2">
            <a:extLst>
              <a:ext uri="{FF2B5EF4-FFF2-40B4-BE49-F238E27FC236}">
                <a16:creationId xmlns:a16="http://schemas.microsoft.com/office/drawing/2014/main" id="{1FBE9B24-2F51-EC94-7F00-857ADF0B587C}"/>
              </a:ext>
            </a:extLst>
          </p:cNvPr>
          <p:cNvSpPr txBox="1">
            <a:spLocks/>
          </p:cNvSpPr>
          <p:nvPr/>
        </p:nvSpPr>
        <p:spPr>
          <a:xfrm>
            <a:off x="10406851" y="2955659"/>
            <a:ext cx="1666087"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Platform to manage FortiGate devices</a:t>
            </a:r>
          </a:p>
        </p:txBody>
      </p:sp>
      <p:pic>
        <p:nvPicPr>
          <p:cNvPr id="18" name="Picture 17">
            <a:extLst>
              <a:ext uri="{FF2B5EF4-FFF2-40B4-BE49-F238E27FC236}">
                <a16:creationId xmlns:a16="http://schemas.microsoft.com/office/drawing/2014/main" id="{FFF4B983-8CFF-3748-6A46-C36AA5847289}"/>
              </a:ext>
            </a:extLst>
          </p:cNvPr>
          <p:cNvPicPr>
            <a:picLocks noChangeAspect="1"/>
          </p:cNvPicPr>
          <p:nvPr/>
        </p:nvPicPr>
        <p:blipFill>
          <a:blip r:embed="rId5"/>
          <a:srcRect/>
          <a:stretch/>
        </p:blipFill>
        <p:spPr>
          <a:xfrm>
            <a:off x="10229258" y="2959516"/>
            <a:ext cx="114286" cy="946032"/>
          </a:xfrm>
          <a:prstGeom prst="rect">
            <a:avLst/>
          </a:prstGeom>
        </p:spPr>
      </p:pic>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6"/>
          <a:srcRect/>
          <a:stretch/>
        </p:blipFill>
        <p:spPr>
          <a:xfrm>
            <a:off x="4361598" y="5610760"/>
            <a:ext cx="1676191" cy="25397"/>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6"/>
          <a:srcRect/>
          <a:stretch/>
        </p:blipFill>
        <p:spPr>
          <a:xfrm>
            <a:off x="4361598" y="1956831"/>
            <a:ext cx="1676191" cy="25397"/>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7"/>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8"/>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9"/>
          <a:srcRect/>
          <a:stretch/>
        </p:blipFill>
        <p:spPr>
          <a:xfrm>
            <a:off x="5774297" y="1706037"/>
            <a:ext cx="526984" cy="526984"/>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0"/>
          <a:srcRect/>
          <a:stretch/>
        </p:blipFill>
        <p:spPr>
          <a:xfrm>
            <a:off x="5774297" y="5373896"/>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1"/>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746744"/>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Introducing 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5"/>
            <a:srcRect/>
            <a:stretch/>
          </p:blipFill>
          <p:spPr>
            <a:xfrm>
              <a:off x="10229258" y="1745078"/>
              <a:ext cx="114286" cy="946032"/>
            </a:xfrm>
            <a:prstGeom prst="rect">
              <a:avLst/>
            </a:prstGeom>
          </p:spPr>
        </p:pic>
      </p:grpSp>
      <p:sp>
        <p:nvSpPr>
          <p:cNvPr id="59" name="Title 2">
            <a:extLst>
              <a:ext uri="{FF2B5EF4-FFF2-40B4-BE49-F238E27FC236}">
                <a16:creationId xmlns:a16="http://schemas.microsoft.com/office/drawing/2014/main" id="{D7571B37-D33E-462E-AC14-0F92281155FA}"/>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8E9D9525-EAA8-4061-AE1E-7E8A2830F13A}"/>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96D09A05-1C03-4B90-9ECD-F367B3AD9DC9}"/>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grpSp>
        <p:nvGrpSpPr>
          <p:cNvPr id="10" name="Group 9">
            <a:extLst>
              <a:ext uri="{FF2B5EF4-FFF2-40B4-BE49-F238E27FC236}">
                <a16:creationId xmlns:a16="http://schemas.microsoft.com/office/drawing/2014/main" id="{17BEB94A-FE45-4CB5-BA51-ECDC2F6AE4B4}"/>
              </a:ext>
            </a:extLst>
          </p:cNvPr>
          <p:cNvGrpSpPr/>
          <p:nvPr/>
        </p:nvGrpSpPr>
        <p:grpSpPr>
          <a:xfrm>
            <a:off x="1805906" y="1332222"/>
            <a:ext cx="10267031" cy="4875471"/>
            <a:chOff x="1805906" y="1332222"/>
            <a:chExt cx="10267031" cy="5110574"/>
          </a:xfrm>
        </p:grpSpPr>
        <p:sp>
          <p:nvSpPr>
            <p:cNvPr id="53" name="Rectangle 52">
              <a:extLst>
                <a:ext uri="{FF2B5EF4-FFF2-40B4-BE49-F238E27FC236}">
                  <a16:creationId xmlns:a16="http://schemas.microsoft.com/office/drawing/2014/main" id="{45AF9E90-6AD9-499D-AF65-95A29EA79343}"/>
                </a:ext>
              </a:extLst>
            </p:cNvPr>
            <p:cNvSpPr/>
            <p:nvPr/>
          </p:nvSpPr>
          <p:spPr>
            <a:xfrm>
              <a:off x="3906498" y="4018686"/>
              <a:ext cx="6322760" cy="2424110"/>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58" name="Rectangle 57">
              <a:extLst>
                <a:ext uri="{FF2B5EF4-FFF2-40B4-BE49-F238E27FC236}">
                  <a16:creationId xmlns:a16="http://schemas.microsoft.com/office/drawing/2014/main" id="{62A39FC7-895A-4DAE-A872-F1344BECD375}"/>
                </a:ext>
              </a:extLst>
            </p:cNvPr>
            <p:cNvSpPr/>
            <p:nvPr/>
          </p:nvSpPr>
          <p:spPr>
            <a:xfrm>
              <a:off x="1805906" y="1332222"/>
              <a:ext cx="10267031" cy="2772624"/>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12"/>
          <a:srcRect/>
          <a:stretch/>
        </p:blipFill>
        <p:spPr>
          <a:xfrm>
            <a:off x="4156138" y="4373332"/>
            <a:ext cx="1879365" cy="1161905"/>
          </a:xfrm>
          <a:prstGeom prst="rect">
            <a:avLst/>
          </a:prstGeom>
        </p:spPr>
      </p:pic>
      <p:pic>
        <p:nvPicPr>
          <p:cNvPr id="23" name="Picture 22">
            <a:extLst>
              <a:ext uri="{FF2B5EF4-FFF2-40B4-BE49-F238E27FC236}">
                <a16:creationId xmlns:a16="http://schemas.microsoft.com/office/drawing/2014/main" id="{D7D2A7A9-53DE-FE57-0400-E0D0034390AE}"/>
              </a:ext>
            </a:extLst>
          </p:cNvPr>
          <p:cNvPicPr>
            <a:picLocks noChangeAspect="1"/>
          </p:cNvPicPr>
          <p:nvPr/>
        </p:nvPicPr>
        <p:blipFill>
          <a:blip r:embed="rId10"/>
          <a:srcRect/>
          <a:stretch/>
        </p:blipFill>
        <p:spPr>
          <a:xfrm>
            <a:off x="5774297" y="4142255"/>
            <a:ext cx="526984" cy="526984"/>
          </a:xfrm>
          <a:prstGeom prst="rect">
            <a:avLst/>
          </a:prstGeom>
        </p:spPr>
      </p:pic>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13"/>
          <a:srcRect/>
          <a:stretch/>
        </p:blipFill>
        <p:spPr>
          <a:xfrm>
            <a:off x="1231789" y="3859715"/>
            <a:ext cx="1930159" cy="1619048"/>
          </a:xfrm>
          <a:prstGeom prst="rect">
            <a:avLst/>
          </a:prstGeom>
        </p:spPr>
      </p:pic>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4"/>
          <a:stretch>
            <a:fillRect/>
          </a:stretch>
        </p:blipFill>
        <p:spPr>
          <a:xfrm>
            <a:off x="342900" y="3458244"/>
            <a:ext cx="1777778" cy="1625397"/>
          </a:xfrm>
          <a:prstGeom prst="rect">
            <a:avLst/>
          </a:prstGeom>
        </p:spPr>
      </p:pic>
      <p:grpSp>
        <p:nvGrpSpPr>
          <p:cNvPr id="8" name="Group 7">
            <a:extLst>
              <a:ext uri="{FF2B5EF4-FFF2-40B4-BE49-F238E27FC236}">
                <a16:creationId xmlns:a16="http://schemas.microsoft.com/office/drawing/2014/main" id="{5B44BA44-F40E-47F3-A521-232AD9B245F9}"/>
              </a:ext>
            </a:extLst>
          </p:cNvPr>
          <p:cNvGrpSpPr/>
          <p:nvPr/>
        </p:nvGrpSpPr>
        <p:grpSpPr>
          <a:xfrm>
            <a:off x="10229258" y="4114644"/>
            <a:ext cx="1738905" cy="973643"/>
            <a:chOff x="10229258" y="4114644"/>
            <a:chExt cx="1738905" cy="973643"/>
          </a:xfrm>
        </p:grpSpPr>
        <p:sp>
          <p:nvSpPr>
            <p:cNvPr id="48" name="Title 2">
              <a:extLst>
                <a:ext uri="{FF2B5EF4-FFF2-40B4-BE49-F238E27FC236}">
                  <a16:creationId xmlns:a16="http://schemas.microsoft.com/office/drawing/2014/main" id="{E961F4E7-C86B-48A4-98EB-52F0FF758653}"/>
                </a:ext>
              </a:extLst>
            </p:cNvPr>
            <p:cNvSpPr txBox="1">
              <a:spLocks/>
            </p:cNvSpPr>
            <p:nvPr/>
          </p:nvSpPr>
          <p:spPr>
            <a:xfrm>
              <a:off x="10406852" y="4114644"/>
              <a:ext cx="1561311"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Management tool for scalability</a:t>
              </a:r>
            </a:p>
          </p:txBody>
        </p:sp>
        <p:pic>
          <p:nvPicPr>
            <p:cNvPr id="52" name="Picture 51">
              <a:extLst>
                <a:ext uri="{FF2B5EF4-FFF2-40B4-BE49-F238E27FC236}">
                  <a16:creationId xmlns:a16="http://schemas.microsoft.com/office/drawing/2014/main" id="{28A863DE-4ED5-4967-BCB2-407014AF11E4}"/>
                </a:ext>
              </a:extLst>
            </p:cNvPr>
            <p:cNvPicPr>
              <a:picLocks noChangeAspect="1"/>
            </p:cNvPicPr>
            <p:nvPr/>
          </p:nvPicPr>
          <p:blipFill>
            <a:blip r:embed="rId5"/>
            <a:srcRect/>
            <a:stretch/>
          </p:blipFill>
          <p:spPr>
            <a:xfrm>
              <a:off x="10229258" y="4142255"/>
              <a:ext cx="114286" cy="946032"/>
            </a:xfrm>
            <a:prstGeom prst="rect">
              <a:avLst/>
            </a:prstGeom>
          </p:spPr>
        </p:pic>
      </p:gr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5"/>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57" name="Title 2">
            <a:extLst>
              <a:ext uri="{FF2B5EF4-FFF2-40B4-BE49-F238E27FC236}">
                <a16:creationId xmlns:a16="http://schemas.microsoft.com/office/drawing/2014/main" id="{0AB1C067-F717-44D5-A267-43B237A94872}"/>
              </a:ext>
            </a:extLst>
          </p:cNvPr>
          <p:cNvSpPr txBox="1">
            <a:spLocks/>
          </p:cNvSpPr>
          <p:nvPr/>
        </p:nvSpPr>
        <p:spPr>
          <a:xfrm>
            <a:off x="6551897" y="4726392"/>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Better Scalability</a:t>
            </a:r>
          </a:p>
          <a:p>
            <a:pPr defTabSz="259723">
              <a:tabLst>
                <a:tab pos="1341569" algn="l"/>
              </a:tabLst>
              <a:defRPr sz="4956"/>
            </a:pPr>
            <a:r>
              <a:rPr lang="en-GB" sz="1100" b="0" kern="100" spc="-40" dirty="0">
                <a:solidFill>
                  <a:schemeClr val="tx1"/>
                </a:solidFill>
                <a:ea typeface="+mn-ea"/>
                <a:cs typeface="+mn-cs"/>
              </a:rPr>
              <a:t>+ Time Saving</a:t>
            </a:r>
            <a:endParaRPr lang="en-US" sz="1100" b="0" kern="100" spc="-40" dirty="0">
              <a:solidFill>
                <a:schemeClr val="tx1"/>
              </a:solidFill>
              <a:ea typeface="+mn-ea"/>
              <a:cs typeface="+mn-cs"/>
              <a:sym typeface="Arial"/>
            </a:endParaRPr>
          </a:p>
        </p:txBody>
      </p:sp>
    </p:spTree>
    <p:extLst>
      <p:ext uri="{BB962C8B-B14F-4D97-AF65-F5344CB8AC3E}">
        <p14:creationId xmlns:p14="http://schemas.microsoft.com/office/powerpoint/2010/main" val="942328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1000"/>
                                        <p:tgtEl>
                                          <p:spTgt spid="57"/>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Straight Connector 78">
            <a:extLst>
              <a:ext uri="{FF2B5EF4-FFF2-40B4-BE49-F238E27FC236}">
                <a16:creationId xmlns:a16="http://schemas.microsoft.com/office/drawing/2014/main" id="{759DD453-8507-4A2C-8DD0-BC999B7A9FD3}"/>
              </a:ext>
            </a:extLst>
          </p:cNvPr>
          <p:cNvCxnSpPr>
            <a:cxnSpLocks/>
          </p:cNvCxnSpPr>
          <p:nvPr/>
        </p:nvCxnSpPr>
        <p:spPr>
          <a:xfrm>
            <a:off x="0" y="5106385"/>
            <a:ext cx="12213693" cy="0"/>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6" name="Title 1">
            <a:extLst>
              <a:ext uri="{FF2B5EF4-FFF2-40B4-BE49-F238E27FC236}">
                <a16:creationId xmlns:a16="http://schemas.microsoft.com/office/drawing/2014/main" id="{FEBE5E56-8256-ED37-CD7B-96D2D34BEC69}"/>
              </a:ext>
            </a:extLst>
          </p:cNvPr>
          <p:cNvSpPr>
            <a:spLocks noGrp="1"/>
          </p:cNvSpPr>
          <p:nvPr>
            <p:ph type="title"/>
          </p:nvPr>
        </p:nvSpPr>
        <p:spPr>
          <a:xfrm>
            <a:off x="482213" y="243606"/>
            <a:ext cx="11811387" cy="535120"/>
          </a:xfrm>
        </p:spPr>
        <p:txBody>
          <a:bodyPr/>
          <a:lstStyle/>
          <a:p>
            <a:r>
              <a:rPr lang="en-US" sz="3000" spc="-40" dirty="0">
                <a:cs typeface="Arial Black" panose="020B0604020202020204" pitchFamily="34" charset="0"/>
              </a:rPr>
              <a:t>Flexible &amp; Future-Proof infrastructure to expand MSSP services</a:t>
            </a:r>
          </a:p>
        </p:txBody>
      </p:sp>
      <p:pic>
        <p:nvPicPr>
          <p:cNvPr id="292" name="Graphic 2">
            <a:extLst>
              <a:ext uri="{FF2B5EF4-FFF2-40B4-BE49-F238E27FC236}">
                <a16:creationId xmlns:a16="http://schemas.microsoft.com/office/drawing/2014/main" id="{1E142823-CB63-4D5B-B1E4-B087CF33F7B5}"/>
              </a:ext>
            </a:extLst>
          </p:cNvPr>
          <p:cNvPicPr/>
          <p:nvPr/>
        </p:nvPicPr>
        <p:blipFill>
          <a:blip r:embed="rId3"/>
          <a:stretch/>
        </p:blipFill>
        <p:spPr>
          <a:xfrm rot="5400000">
            <a:off x="-94424" y="758880"/>
            <a:ext cx="988560" cy="105840"/>
          </a:xfrm>
          <a:prstGeom prst="rect">
            <a:avLst/>
          </a:prstGeom>
          <a:ln w="0">
            <a:noFill/>
          </a:ln>
        </p:spPr>
      </p:pic>
      <p:grpSp>
        <p:nvGrpSpPr>
          <p:cNvPr id="41" name="Group 40">
            <a:extLst>
              <a:ext uri="{FF2B5EF4-FFF2-40B4-BE49-F238E27FC236}">
                <a16:creationId xmlns:a16="http://schemas.microsoft.com/office/drawing/2014/main" id="{63B689A4-A215-4BCA-8197-CD77EEC832C8}"/>
              </a:ext>
            </a:extLst>
          </p:cNvPr>
          <p:cNvGrpSpPr/>
          <p:nvPr/>
        </p:nvGrpSpPr>
        <p:grpSpPr>
          <a:xfrm>
            <a:off x="5925119" y="988818"/>
            <a:ext cx="720000" cy="720000"/>
            <a:chOff x="9811602" y="1536208"/>
            <a:chExt cx="720000" cy="720000"/>
          </a:xfrm>
        </p:grpSpPr>
        <p:sp>
          <p:nvSpPr>
            <p:cNvPr id="42" name="Oval 41">
              <a:extLst>
                <a:ext uri="{FF2B5EF4-FFF2-40B4-BE49-F238E27FC236}">
                  <a16:creationId xmlns:a16="http://schemas.microsoft.com/office/drawing/2014/main" id="{1DC2EF61-DBA5-4F66-B881-C68EF9300C95}"/>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43" name="Picture 183">
              <a:extLst>
                <a:ext uri="{FF2B5EF4-FFF2-40B4-BE49-F238E27FC236}">
                  <a16:creationId xmlns:a16="http://schemas.microsoft.com/office/drawing/2014/main" id="{5AF4196A-2B7A-409C-9D8F-78DE3B61E3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43295" y="1667901"/>
              <a:ext cx="456615" cy="456615"/>
            </a:xfrm>
            <a:prstGeom prst="rect">
              <a:avLst/>
            </a:prstGeom>
          </p:spPr>
        </p:pic>
      </p:grpSp>
      <p:sp>
        <p:nvSpPr>
          <p:cNvPr id="45" name="TextBox 44">
            <a:extLst>
              <a:ext uri="{FF2B5EF4-FFF2-40B4-BE49-F238E27FC236}">
                <a16:creationId xmlns:a16="http://schemas.microsoft.com/office/drawing/2014/main" id="{AE0DC459-AB10-49CD-82BC-559584BD3309}"/>
              </a:ext>
            </a:extLst>
          </p:cNvPr>
          <p:cNvSpPr txBox="1"/>
          <p:nvPr/>
        </p:nvSpPr>
        <p:spPr>
          <a:xfrm>
            <a:off x="5085306" y="963140"/>
            <a:ext cx="891591"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FortiCloud</a:t>
            </a:r>
            <a:endParaRPr lang="en-US" sz="1200" dirty="0">
              <a:solidFill>
                <a:schemeClr val="tx2">
                  <a:lumMod val="75000"/>
                </a:schemeClr>
              </a:solidFill>
              <a:cs typeface="Arial" panose="020B0604020202020204" pitchFamily="34" charset="0"/>
            </a:endParaRPr>
          </a:p>
        </p:txBody>
      </p:sp>
      <p:grpSp>
        <p:nvGrpSpPr>
          <p:cNvPr id="2" name="Group 1">
            <a:extLst>
              <a:ext uri="{FF2B5EF4-FFF2-40B4-BE49-F238E27FC236}">
                <a16:creationId xmlns:a16="http://schemas.microsoft.com/office/drawing/2014/main" id="{4B68568A-9CED-415D-8368-66CFA3C1C31E}"/>
              </a:ext>
            </a:extLst>
          </p:cNvPr>
          <p:cNvGrpSpPr/>
          <p:nvPr/>
        </p:nvGrpSpPr>
        <p:grpSpPr>
          <a:xfrm>
            <a:off x="545755" y="1348818"/>
            <a:ext cx="5379364" cy="5244487"/>
            <a:chOff x="545755" y="1348818"/>
            <a:chExt cx="5379364" cy="5244487"/>
          </a:xfrm>
        </p:grpSpPr>
        <p:sp>
          <p:nvSpPr>
            <p:cNvPr id="77" name="Oval 76">
              <a:extLst>
                <a:ext uri="{FF2B5EF4-FFF2-40B4-BE49-F238E27FC236}">
                  <a16:creationId xmlns:a16="http://schemas.microsoft.com/office/drawing/2014/main" id="{F57180A1-5311-4ABE-95D5-4889637A3DCF}"/>
                </a:ext>
              </a:extLst>
            </p:cNvPr>
            <p:cNvSpPr/>
            <p:nvPr/>
          </p:nvSpPr>
          <p:spPr>
            <a:xfrm>
              <a:off x="701040" y="4765040"/>
              <a:ext cx="2458720" cy="66286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pPr>
              <a:endParaRPr lang="en-US" sz="1400" dirty="0" err="1"/>
            </a:p>
          </p:txBody>
        </p:sp>
        <p:grpSp>
          <p:nvGrpSpPr>
            <p:cNvPr id="23" name="Group 22">
              <a:extLst>
                <a:ext uri="{FF2B5EF4-FFF2-40B4-BE49-F238E27FC236}">
                  <a16:creationId xmlns:a16="http://schemas.microsoft.com/office/drawing/2014/main" id="{AB90C1E9-CD05-4594-A71E-545044B63EF3}"/>
                </a:ext>
              </a:extLst>
            </p:cNvPr>
            <p:cNvGrpSpPr/>
            <p:nvPr/>
          </p:nvGrpSpPr>
          <p:grpSpPr>
            <a:xfrm>
              <a:off x="1635438" y="2801899"/>
              <a:ext cx="720000" cy="720000"/>
              <a:chOff x="3897443" y="4167266"/>
              <a:chExt cx="720000" cy="720000"/>
            </a:xfrm>
          </p:grpSpPr>
          <p:sp>
            <p:nvSpPr>
              <p:cNvPr id="24" name="Oval 23">
                <a:extLst>
                  <a:ext uri="{FF2B5EF4-FFF2-40B4-BE49-F238E27FC236}">
                    <a16:creationId xmlns:a16="http://schemas.microsoft.com/office/drawing/2014/main" id="{A02E75F3-FA2E-483B-AAF8-96DA1C889556}"/>
                  </a:ext>
                </a:extLst>
              </p:cNvPr>
              <p:cNvSpPr/>
              <p:nvPr/>
            </p:nvSpPr>
            <p:spPr>
              <a:xfrm>
                <a:off x="3897443" y="4167266"/>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5" name="Picture 273">
                <a:extLst>
                  <a:ext uri="{FF2B5EF4-FFF2-40B4-BE49-F238E27FC236}">
                    <a16:creationId xmlns:a16="http://schemas.microsoft.com/office/drawing/2014/main" id="{937682DC-7E32-4169-A475-C23C5C59EB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4031478" y="430164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9" name="TextBox 28">
              <a:extLst>
                <a:ext uri="{FF2B5EF4-FFF2-40B4-BE49-F238E27FC236}">
                  <a16:creationId xmlns:a16="http://schemas.microsoft.com/office/drawing/2014/main" id="{5835E76A-7B14-49C1-BEF7-D6A710183B9B}"/>
                </a:ext>
              </a:extLst>
            </p:cNvPr>
            <p:cNvSpPr txBox="1"/>
            <p:nvPr/>
          </p:nvSpPr>
          <p:spPr>
            <a:xfrm>
              <a:off x="545755" y="2395328"/>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grpSp>
          <p:nvGrpSpPr>
            <p:cNvPr id="30" name="Group 29">
              <a:extLst>
                <a:ext uri="{FF2B5EF4-FFF2-40B4-BE49-F238E27FC236}">
                  <a16:creationId xmlns:a16="http://schemas.microsoft.com/office/drawing/2014/main" id="{5364352B-DC78-4DC5-B61D-B2A154B59793}"/>
                </a:ext>
              </a:extLst>
            </p:cNvPr>
            <p:cNvGrpSpPr/>
            <p:nvPr/>
          </p:nvGrpSpPr>
          <p:grpSpPr>
            <a:xfrm>
              <a:off x="1629662" y="1769679"/>
              <a:ext cx="720000" cy="720000"/>
              <a:chOff x="8626247" y="1691365"/>
              <a:chExt cx="720000" cy="720000"/>
            </a:xfrm>
          </p:grpSpPr>
          <p:sp>
            <p:nvSpPr>
              <p:cNvPr id="31" name="Oval 30">
                <a:extLst>
                  <a:ext uri="{FF2B5EF4-FFF2-40B4-BE49-F238E27FC236}">
                    <a16:creationId xmlns:a16="http://schemas.microsoft.com/office/drawing/2014/main" id="{49E9E057-D73A-4E83-8FEF-20BF5120E5F9}"/>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2" name="Picture 244">
                <a:extLst>
                  <a:ext uri="{FF2B5EF4-FFF2-40B4-BE49-F238E27FC236}">
                    <a16:creationId xmlns:a16="http://schemas.microsoft.com/office/drawing/2014/main" id="{B88113F1-055F-4256-B51B-A2AD1962FA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46" name="Straight Connector 45">
              <a:extLst>
                <a:ext uri="{FF2B5EF4-FFF2-40B4-BE49-F238E27FC236}">
                  <a16:creationId xmlns:a16="http://schemas.microsoft.com/office/drawing/2014/main" id="{1C1E0B7E-7871-4201-B533-FBF5798B5714}"/>
                </a:ext>
              </a:extLst>
            </p:cNvPr>
            <p:cNvCxnSpPr>
              <a:cxnSpLocks/>
              <a:stCxn id="42" idx="2"/>
              <a:endCxn id="31" idx="6"/>
            </p:cNvCxnSpPr>
            <p:nvPr/>
          </p:nvCxnSpPr>
          <p:spPr>
            <a:xfrm flipH="1">
              <a:off x="2349662" y="1348818"/>
              <a:ext cx="3575457" cy="780861"/>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C596888D-43DA-4118-8F8A-1CB87CA17234}"/>
                </a:ext>
              </a:extLst>
            </p:cNvPr>
            <p:cNvSpPr txBox="1"/>
            <p:nvPr/>
          </p:nvSpPr>
          <p:spPr>
            <a:xfrm>
              <a:off x="853082" y="3257831"/>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a:t>
              </a:r>
              <a:endParaRPr lang="en-US" sz="1200" dirty="0">
                <a:solidFill>
                  <a:schemeClr val="tx2">
                    <a:lumMod val="75000"/>
                  </a:schemeClr>
                </a:solidFill>
                <a:cs typeface="Arial" panose="020B0604020202020204" pitchFamily="34" charset="0"/>
              </a:endParaRPr>
            </a:p>
          </p:txBody>
        </p:sp>
        <p:cxnSp>
          <p:nvCxnSpPr>
            <p:cNvPr id="58" name="Straight Connector 57">
              <a:extLst>
                <a:ext uri="{FF2B5EF4-FFF2-40B4-BE49-F238E27FC236}">
                  <a16:creationId xmlns:a16="http://schemas.microsoft.com/office/drawing/2014/main" id="{6D0A45B2-71A8-45FF-8358-3448D04B6968}"/>
                </a:ext>
              </a:extLst>
            </p:cNvPr>
            <p:cNvCxnSpPr>
              <a:cxnSpLocks/>
            </p:cNvCxnSpPr>
            <p:nvPr/>
          </p:nvCxnSpPr>
          <p:spPr>
            <a:xfrm>
              <a:off x="1991476" y="2483112"/>
              <a:ext cx="9927" cy="323149"/>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7C5DB638-D124-4EC7-A39B-D227FD6912E9}"/>
                </a:ext>
              </a:extLst>
            </p:cNvPr>
            <p:cNvSpPr/>
            <p:nvPr/>
          </p:nvSpPr>
          <p:spPr>
            <a:xfrm>
              <a:off x="905953" y="4916532"/>
              <a:ext cx="2021495" cy="326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300"/>
                </a:spcBef>
                <a:spcAft>
                  <a:spcPts val="0"/>
                </a:spcAft>
                <a:buClrTx/>
                <a:buSzTx/>
                <a:buFontTx/>
                <a:buNone/>
                <a:tabLst/>
                <a:defRPr/>
              </a:pPr>
              <a:r>
                <a:rPr kumimoji="0" lang="en-US" sz="1600" i="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Managed </a:t>
              </a:r>
              <a:br>
                <a:rPr kumimoji="0" lang="en-US" sz="1600" i="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br>
              <a:r>
                <a:rPr kumimoji="0" lang="en-US" sz="1600" i="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NextGen Firewall</a:t>
              </a:r>
            </a:p>
          </p:txBody>
        </p:sp>
        <p:sp>
          <p:nvSpPr>
            <p:cNvPr id="70" name="Rectangle 69">
              <a:extLst>
                <a:ext uri="{FF2B5EF4-FFF2-40B4-BE49-F238E27FC236}">
                  <a16:creationId xmlns:a16="http://schemas.microsoft.com/office/drawing/2014/main" id="{00F53A3F-39ED-477D-9B49-EF64065336A6}"/>
                </a:ext>
              </a:extLst>
            </p:cNvPr>
            <p:cNvSpPr/>
            <p:nvPr/>
          </p:nvSpPr>
          <p:spPr>
            <a:xfrm>
              <a:off x="781962" y="5531004"/>
              <a:ext cx="2245718" cy="1062301"/>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Develop Your </a:t>
              </a:r>
              <a:b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b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Core Offering</a:t>
              </a:r>
            </a:p>
            <a:p>
              <a:pPr algn="ctr">
                <a:lnSpc>
                  <a:spcPct val="120000"/>
                </a:lnSpc>
                <a:defRPr/>
              </a:pPr>
              <a:endParaRPr lang="en-US" sz="6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Build a solid managed </a:t>
              </a:r>
              <a:b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b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NextGen Firewall service</a:t>
              </a:r>
              <a:endParaRPr lang="en-US" sz="1600"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p:txBody>
        </p:sp>
      </p:grpSp>
      <p:grpSp>
        <p:nvGrpSpPr>
          <p:cNvPr id="139" name="Group 138">
            <a:extLst>
              <a:ext uri="{FF2B5EF4-FFF2-40B4-BE49-F238E27FC236}">
                <a16:creationId xmlns:a16="http://schemas.microsoft.com/office/drawing/2014/main" id="{033505B4-AAF5-4C54-AF8E-9E1C6BB0A28E}"/>
              </a:ext>
            </a:extLst>
          </p:cNvPr>
          <p:cNvGrpSpPr/>
          <p:nvPr/>
        </p:nvGrpSpPr>
        <p:grpSpPr>
          <a:xfrm>
            <a:off x="3358240" y="1541819"/>
            <a:ext cx="2626000" cy="5051486"/>
            <a:chOff x="3358240" y="1541819"/>
            <a:chExt cx="2626000" cy="5051486"/>
          </a:xfrm>
        </p:grpSpPr>
        <p:grpSp>
          <p:nvGrpSpPr>
            <p:cNvPr id="33" name="Group 32">
              <a:extLst>
                <a:ext uri="{FF2B5EF4-FFF2-40B4-BE49-F238E27FC236}">
                  <a16:creationId xmlns:a16="http://schemas.microsoft.com/office/drawing/2014/main" id="{204AC185-0A2D-4019-95F1-3E3FFAB1CA18}"/>
                </a:ext>
              </a:extLst>
            </p:cNvPr>
            <p:cNvGrpSpPr/>
            <p:nvPr/>
          </p:nvGrpSpPr>
          <p:grpSpPr>
            <a:xfrm>
              <a:off x="4479206" y="1778451"/>
              <a:ext cx="720000" cy="720000"/>
              <a:chOff x="8626247" y="1691365"/>
              <a:chExt cx="720000" cy="720000"/>
            </a:xfrm>
          </p:grpSpPr>
          <p:sp>
            <p:nvSpPr>
              <p:cNvPr id="34" name="Oval 33">
                <a:extLst>
                  <a:ext uri="{FF2B5EF4-FFF2-40B4-BE49-F238E27FC236}">
                    <a16:creationId xmlns:a16="http://schemas.microsoft.com/office/drawing/2014/main" id="{698ADEDE-B0A5-4348-97DA-4C0953AA0D11}"/>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5" name="Picture 244">
                <a:extLst>
                  <a:ext uri="{FF2B5EF4-FFF2-40B4-BE49-F238E27FC236}">
                    <a16:creationId xmlns:a16="http://schemas.microsoft.com/office/drawing/2014/main" id="{0AE3B966-0ACC-4689-825B-73C58758B3A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9" name="TextBox 38">
              <a:extLst>
                <a:ext uri="{FF2B5EF4-FFF2-40B4-BE49-F238E27FC236}">
                  <a16:creationId xmlns:a16="http://schemas.microsoft.com/office/drawing/2014/main" id="{B45CDB84-26E4-4C8F-866C-136F1D7E68DB}"/>
                </a:ext>
              </a:extLst>
            </p:cNvPr>
            <p:cNvSpPr txBox="1"/>
            <p:nvPr/>
          </p:nvSpPr>
          <p:spPr>
            <a:xfrm>
              <a:off x="3358240" y="2369361"/>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cxnSp>
          <p:nvCxnSpPr>
            <p:cNvPr id="47" name="Straight Connector 46">
              <a:extLst>
                <a:ext uri="{FF2B5EF4-FFF2-40B4-BE49-F238E27FC236}">
                  <a16:creationId xmlns:a16="http://schemas.microsoft.com/office/drawing/2014/main" id="{AAA14EBE-F723-4328-B769-174A9E96D44C}"/>
                </a:ext>
              </a:extLst>
            </p:cNvPr>
            <p:cNvCxnSpPr>
              <a:cxnSpLocks/>
            </p:cNvCxnSpPr>
            <p:nvPr/>
          </p:nvCxnSpPr>
          <p:spPr>
            <a:xfrm flipH="1">
              <a:off x="5109789" y="1541819"/>
              <a:ext cx="815330" cy="388352"/>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FB14C6CC-D426-4350-96ED-557B1D799423}"/>
                </a:ext>
              </a:extLst>
            </p:cNvPr>
            <p:cNvSpPr/>
            <p:nvPr/>
          </p:nvSpPr>
          <p:spPr>
            <a:xfrm>
              <a:off x="4495623" y="281859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54" name="Picture 273">
              <a:extLst>
                <a:ext uri="{FF2B5EF4-FFF2-40B4-BE49-F238E27FC236}">
                  <a16:creationId xmlns:a16="http://schemas.microsoft.com/office/drawing/2014/main" id="{AA18EADC-3F1D-43AF-8F09-099811C77C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4629658" y="2952975"/>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 name="TextBox 54">
              <a:extLst>
                <a:ext uri="{FF2B5EF4-FFF2-40B4-BE49-F238E27FC236}">
                  <a16:creationId xmlns:a16="http://schemas.microsoft.com/office/drawing/2014/main" id="{FE717144-068F-41DA-B3A6-744134A447E9}"/>
                </a:ext>
              </a:extLst>
            </p:cNvPr>
            <p:cNvSpPr txBox="1"/>
            <p:nvPr/>
          </p:nvSpPr>
          <p:spPr>
            <a:xfrm>
              <a:off x="4106582" y="4467699"/>
              <a:ext cx="1550424"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FortiGuard Services</a:t>
              </a:r>
              <a:endParaRPr lang="en-US" sz="1200" dirty="0">
                <a:solidFill>
                  <a:schemeClr val="bg2">
                    <a:lumMod val="50000"/>
                  </a:schemeClr>
                </a:solidFill>
                <a:cs typeface="Arial" panose="020B0604020202020204" pitchFamily="34" charset="0"/>
              </a:endParaRPr>
            </a:p>
          </p:txBody>
        </p:sp>
        <p:cxnSp>
          <p:nvCxnSpPr>
            <p:cNvPr id="60" name="Straight Connector 59">
              <a:extLst>
                <a:ext uri="{FF2B5EF4-FFF2-40B4-BE49-F238E27FC236}">
                  <a16:creationId xmlns:a16="http://schemas.microsoft.com/office/drawing/2014/main" id="{1810FAF6-E453-4040-82D3-A742E3897C9B}"/>
                </a:ext>
              </a:extLst>
            </p:cNvPr>
            <p:cNvCxnSpPr>
              <a:cxnSpLocks/>
            </p:cNvCxnSpPr>
            <p:nvPr/>
          </p:nvCxnSpPr>
          <p:spPr>
            <a:xfrm>
              <a:off x="4856936" y="2486678"/>
              <a:ext cx="9927" cy="323149"/>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C889335F-1A89-4BC4-9E58-0DAE4711CE88}"/>
                </a:ext>
              </a:extLst>
            </p:cNvPr>
            <p:cNvSpPr txBox="1"/>
            <p:nvPr/>
          </p:nvSpPr>
          <p:spPr>
            <a:xfrm>
              <a:off x="3711621" y="3263801"/>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FortiGate</a:t>
              </a:r>
              <a:endParaRPr lang="en-US" sz="1200" dirty="0">
                <a:solidFill>
                  <a:schemeClr val="bg2">
                    <a:lumMod val="50000"/>
                  </a:schemeClr>
                </a:solidFill>
                <a:cs typeface="Arial" panose="020B0604020202020204" pitchFamily="34" charset="0"/>
              </a:endParaRPr>
            </a:p>
          </p:txBody>
        </p:sp>
        <p:sp>
          <p:nvSpPr>
            <p:cNvPr id="83" name="Rectangle 82">
              <a:extLst>
                <a:ext uri="{FF2B5EF4-FFF2-40B4-BE49-F238E27FC236}">
                  <a16:creationId xmlns:a16="http://schemas.microsoft.com/office/drawing/2014/main" id="{4DE4090F-3781-47D3-A08D-E8935A99F0FE}"/>
                </a:ext>
              </a:extLst>
            </p:cNvPr>
            <p:cNvSpPr/>
            <p:nvPr/>
          </p:nvSpPr>
          <p:spPr>
            <a:xfrm>
              <a:off x="3684140" y="5510684"/>
              <a:ext cx="2245718" cy="1082621"/>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Extend to advanced </a:t>
              </a:r>
              <a:b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b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Network Security Services</a:t>
              </a:r>
            </a:p>
            <a:p>
              <a:pPr algn="ctr">
                <a:lnSpc>
                  <a:spcPct val="120000"/>
                </a:lnSpc>
                <a:defRPr/>
              </a:pPr>
              <a:endParaRPr lang="en-US" sz="6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Cover advanced IPS, antimalware, web security …</a:t>
              </a:r>
              <a:endParaRPr lang="en-US" sz="1600"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p:txBody>
        </p:sp>
        <p:sp>
          <p:nvSpPr>
            <p:cNvPr id="84" name="Oval 83">
              <a:extLst>
                <a:ext uri="{FF2B5EF4-FFF2-40B4-BE49-F238E27FC236}">
                  <a16:creationId xmlns:a16="http://schemas.microsoft.com/office/drawing/2014/main" id="{3A7479AD-60DE-4D01-B2BA-B7FD23690684}"/>
                </a:ext>
              </a:extLst>
            </p:cNvPr>
            <p:cNvSpPr/>
            <p:nvPr/>
          </p:nvSpPr>
          <p:spPr>
            <a:xfrm>
              <a:off x="3525520" y="4754880"/>
              <a:ext cx="2458720" cy="66286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pPr>
              <a:endParaRPr lang="en-US" sz="1400" dirty="0" err="1"/>
            </a:p>
          </p:txBody>
        </p:sp>
        <p:sp>
          <p:nvSpPr>
            <p:cNvPr id="85" name="Rectangle 84">
              <a:extLst>
                <a:ext uri="{FF2B5EF4-FFF2-40B4-BE49-F238E27FC236}">
                  <a16:creationId xmlns:a16="http://schemas.microsoft.com/office/drawing/2014/main" id="{B90A72A4-3EAC-47EE-9B11-0487D6D314AC}"/>
                </a:ext>
              </a:extLst>
            </p:cNvPr>
            <p:cNvSpPr/>
            <p:nvPr/>
          </p:nvSpPr>
          <p:spPr>
            <a:xfrm>
              <a:off x="3730433" y="4906372"/>
              <a:ext cx="2021495" cy="326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300"/>
                </a:spcBef>
                <a:spcAft>
                  <a:spcPts val="0"/>
                </a:spcAft>
                <a:buClrTx/>
                <a:buSzTx/>
                <a:buFontTx/>
                <a:buNone/>
                <a:tabLst/>
                <a:defRPr/>
              </a:pPr>
              <a:r>
                <a:rPr kumimoji="0" lang="en-US" sz="1600" i="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Managed Unified Threat Protection</a:t>
              </a:r>
            </a:p>
          </p:txBody>
        </p:sp>
        <p:pic>
          <p:nvPicPr>
            <p:cNvPr id="111" name="Graphic 110">
              <a:extLst>
                <a:ext uri="{FF2B5EF4-FFF2-40B4-BE49-F238E27FC236}">
                  <a16:creationId xmlns:a16="http://schemas.microsoft.com/office/drawing/2014/main" id="{14C29E20-DA66-4687-9EAD-6163C368032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170549" y="2630805"/>
              <a:ext cx="489464" cy="489464"/>
            </a:xfrm>
            <a:prstGeom prst="rect">
              <a:avLst/>
            </a:prstGeom>
          </p:spPr>
        </p:pic>
      </p:grpSp>
      <p:grpSp>
        <p:nvGrpSpPr>
          <p:cNvPr id="185" name="Group 184">
            <a:extLst>
              <a:ext uri="{FF2B5EF4-FFF2-40B4-BE49-F238E27FC236}">
                <a16:creationId xmlns:a16="http://schemas.microsoft.com/office/drawing/2014/main" id="{49697EAF-8E8E-429A-B5AA-84D56D7FF26D}"/>
              </a:ext>
            </a:extLst>
          </p:cNvPr>
          <p:cNvGrpSpPr/>
          <p:nvPr/>
        </p:nvGrpSpPr>
        <p:grpSpPr>
          <a:xfrm>
            <a:off x="6645119" y="1348818"/>
            <a:ext cx="5140770" cy="5269897"/>
            <a:chOff x="6645119" y="1348818"/>
            <a:chExt cx="5140770" cy="5269897"/>
          </a:xfrm>
        </p:grpSpPr>
        <p:grpSp>
          <p:nvGrpSpPr>
            <p:cNvPr id="184" name="Group 183">
              <a:extLst>
                <a:ext uri="{FF2B5EF4-FFF2-40B4-BE49-F238E27FC236}">
                  <a16:creationId xmlns:a16="http://schemas.microsoft.com/office/drawing/2014/main" id="{E24A9B96-C733-438A-B967-74E65A93AFC0}"/>
                </a:ext>
              </a:extLst>
            </p:cNvPr>
            <p:cNvGrpSpPr/>
            <p:nvPr/>
          </p:nvGrpSpPr>
          <p:grpSpPr>
            <a:xfrm>
              <a:off x="10722629" y="1778449"/>
              <a:ext cx="720000" cy="720000"/>
              <a:chOff x="10741879" y="1778449"/>
              <a:chExt cx="720000" cy="720000"/>
            </a:xfrm>
          </p:grpSpPr>
          <p:sp>
            <p:nvSpPr>
              <p:cNvPr id="118" name="Oval 117">
                <a:extLst>
                  <a:ext uri="{FF2B5EF4-FFF2-40B4-BE49-F238E27FC236}">
                    <a16:creationId xmlns:a16="http://schemas.microsoft.com/office/drawing/2014/main" id="{C25BFF39-98BA-4412-A80B-2DB3B4997A9A}"/>
                  </a:ext>
                </a:extLst>
              </p:cNvPr>
              <p:cNvSpPr/>
              <p:nvPr/>
            </p:nvSpPr>
            <p:spPr>
              <a:xfrm>
                <a:off x="10741879" y="1778449"/>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grpSp>
            <p:nvGrpSpPr>
              <p:cNvPr id="145" name="Picture 10">
                <a:extLst>
                  <a:ext uri="{FF2B5EF4-FFF2-40B4-BE49-F238E27FC236}">
                    <a16:creationId xmlns:a16="http://schemas.microsoft.com/office/drawing/2014/main" id="{BF1B5890-973E-49BA-854E-E100B9702E55}"/>
                  </a:ext>
                </a:extLst>
              </p:cNvPr>
              <p:cNvGrpSpPr/>
              <p:nvPr/>
            </p:nvGrpSpPr>
            <p:grpSpPr>
              <a:xfrm>
                <a:off x="10910976" y="1962515"/>
                <a:ext cx="381807" cy="351869"/>
                <a:chOff x="6649392" y="3939323"/>
                <a:chExt cx="409696" cy="379524"/>
              </a:xfrm>
            </p:grpSpPr>
            <p:sp>
              <p:nvSpPr>
                <p:cNvPr id="146" name="Freeform: Shape 145">
                  <a:extLst>
                    <a:ext uri="{FF2B5EF4-FFF2-40B4-BE49-F238E27FC236}">
                      <a16:creationId xmlns:a16="http://schemas.microsoft.com/office/drawing/2014/main" id="{84ECAEF2-6FF7-4D2C-9F00-5E48708D448B}"/>
                    </a:ext>
                  </a:extLst>
                </p:cNvPr>
                <p:cNvSpPr/>
                <p:nvPr/>
              </p:nvSpPr>
              <p:spPr>
                <a:xfrm rot="-1800001">
                  <a:off x="6710963" y="4151013"/>
                  <a:ext cx="19049" cy="114823"/>
                </a:xfrm>
                <a:custGeom>
                  <a:avLst/>
                  <a:gdLst>
                    <a:gd name="connsiteX0" fmla="*/ 0 w 19049"/>
                    <a:gd name="connsiteY0" fmla="*/ 0 h 114823"/>
                    <a:gd name="connsiteX1" fmla="*/ 19050 w 19049"/>
                    <a:gd name="connsiteY1" fmla="*/ 0 h 114823"/>
                    <a:gd name="connsiteX2" fmla="*/ 19050 w 19049"/>
                    <a:gd name="connsiteY2" fmla="*/ 114824 h 114823"/>
                    <a:gd name="connsiteX3" fmla="*/ 0 w 19049"/>
                    <a:gd name="connsiteY3" fmla="*/ 114824 h 114823"/>
                  </a:gdLst>
                  <a:ahLst/>
                  <a:cxnLst>
                    <a:cxn ang="0">
                      <a:pos x="connsiteX0" y="connsiteY0"/>
                    </a:cxn>
                    <a:cxn ang="0">
                      <a:pos x="connsiteX1" y="connsiteY1"/>
                    </a:cxn>
                    <a:cxn ang="0">
                      <a:pos x="connsiteX2" y="connsiteY2"/>
                    </a:cxn>
                    <a:cxn ang="0">
                      <a:pos x="connsiteX3" y="connsiteY3"/>
                    </a:cxn>
                  </a:cxnLst>
                  <a:rect l="l" t="t" r="r" b="b"/>
                  <a:pathLst>
                    <a:path w="19049" h="114823">
                      <a:moveTo>
                        <a:pt x="0" y="0"/>
                      </a:moveTo>
                      <a:lnTo>
                        <a:pt x="19050" y="0"/>
                      </a:lnTo>
                      <a:lnTo>
                        <a:pt x="19050" y="114824"/>
                      </a:lnTo>
                      <a:lnTo>
                        <a:pt x="0" y="114824"/>
                      </a:lnTo>
                      <a:close/>
                    </a:path>
                  </a:pathLst>
                </a:custGeom>
                <a:solidFill>
                  <a:srgbClr val="000000"/>
                </a:solidFill>
                <a:ln w="2381"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5B395EE3-A971-4F9E-A816-0AB89EAC23EF}"/>
                    </a:ext>
                  </a:extLst>
                </p:cNvPr>
                <p:cNvSpPr/>
                <p:nvPr/>
              </p:nvSpPr>
              <p:spPr>
                <a:xfrm rot="-3599999">
                  <a:off x="6661160" y="4041292"/>
                  <a:ext cx="117395" cy="19049"/>
                </a:xfrm>
                <a:custGeom>
                  <a:avLst/>
                  <a:gdLst>
                    <a:gd name="connsiteX0" fmla="*/ 0 w 117395"/>
                    <a:gd name="connsiteY0" fmla="*/ 0 h 19049"/>
                    <a:gd name="connsiteX1" fmla="*/ 117396 w 117395"/>
                    <a:gd name="connsiteY1" fmla="*/ 0 h 19049"/>
                    <a:gd name="connsiteX2" fmla="*/ 117396 w 117395"/>
                    <a:gd name="connsiteY2" fmla="*/ 19050 h 19049"/>
                    <a:gd name="connsiteX3" fmla="*/ 0 w 117395"/>
                    <a:gd name="connsiteY3" fmla="*/ 19050 h 19049"/>
                  </a:gdLst>
                  <a:ahLst/>
                  <a:cxnLst>
                    <a:cxn ang="0">
                      <a:pos x="connsiteX0" y="connsiteY0"/>
                    </a:cxn>
                    <a:cxn ang="0">
                      <a:pos x="connsiteX1" y="connsiteY1"/>
                    </a:cxn>
                    <a:cxn ang="0">
                      <a:pos x="connsiteX2" y="connsiteY2"/>
                    </a:cxn>
                    <a:cxn ang="0">
                      <a:pos x="connsiteX3" y="connsiteY3"/>
                    </a:cxn>
                  </a:cxnLst>
                  <a:rect l="l" t="t" r="r" b="b"/>
                  <a:pathLst>
                    <a:path w="117395" h="19049">
                      <a:moveTo>
                        <a:pt x="0" y="0"/>
                      </a:moveTo>
                      <a:lnTo>
                        <a:pt x="117396" y="0"/>
                      </a:lnTo>
                      <a:lnTo>
                        <a:pt x="117396" y="19050"/>
                      </a:lnTo>
                      <a:lnTo>
                        <a:pt x="0" y="19050"/>
                      </a:lnTo>
                      <a:close/>
                    </a:path>
                  </a:pathLst>
                </a:custGeom>
                <a:solidFill>
                  <a:srgbClr val="000000"/>
                </a:solidFill>
                <a:ln w="2381"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1FBD3A51-80F2-4EA5-B124-F5046D798E16}"/>
                    </a:ext>
                  </a:extLst>
                </p:cNvPr>
                <p:cNvSpPr/>
                <p:nvPr/>
              </p:nvSpPr>
              <p:spPr>
                <a:xfrm>
                  <a:off x="6791362" y="3964468"/>
                  <a:ext cx="125658" cy="19050"/>
                </a:xfrm>
                <a:custGeom>
                  <a:avLst/>
                  <a:gdLst>
                    <a:gd name="connsiteX0" fmla="*/ 0 w 125658"/>
                    <a:gd name="connsiteY0" fmla="*/ 0 h 19050"/>
                    <a:gd name="connsiteX1" fmla="*/ 125659 w 125658"/>
                    <a:gd name="connsiteY1" fmla="*/ 0 h 19050"/>
                    <a:gd name="connsiteX2" fmla="*/ 125659 w 125658"/>
                    <a:gd name="connsiteY2" fmla="*/ 19050 h 19050"/>
                    <a:gd name="connsiteX3" fmla="*/ 0 w 125658"/>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25658" h="19050">
                      <a:moveTo>
                        <a:pt x="0" y="0"/>
                      </a:moveTo>
                      <a:lnTo>
                        <a:pt x="125659" y="0"/>
                      </a:lnTo>
                      <a:lnTo>
                        <a:pt x="125659" y="19050"/>
                      </a:lnTo>
                      <a:lnTo>
                        <a:pt x="0" y="19050"/>
                      </a:lnTo>
                      <a:close/>
                    </a:path>
                  </a:pathLst>
                </a:custGeom>
                <a:solidFill>
                  <a:srgbClr val="000000"/>
                </a:solidFill>
                <a:ln w="2381"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2C78C659-3430-4934-9220-3BA76A915627}"/>
                    </a:ext>
                  </a:extLst>
                </p:cNvPr>
                <p:cNvSpPr/>
                <p:nvPr/>
              </p:nvSpPr>
              <p:spPr>
                <a:xfrm rot="-1800001">
                  <a:off x="6979028" y="3992374"/>
                  <a:ext cx="19049" cy="119824"/>
                </a:xfrm>
                <a:custGeom>
                  <a:avLst/>
                  <a:gdLst>
                    <a:gd name="connsiteX0" fmla="*/ 0 w 19049"/>
                    <a:gd name="connsiteY0" fmla="*/ 0 h 119824"/>
                    <a:gd name="connsiteX1" fmla="*/ 19050 w 19049"/>
                    <a:gd name="connsiteY1" fmla="*/ 0 h 119824"/>
                    <a:gd name="connsiteX2" fmla="*/ 19050 w 19049"/>
                    <a:gd name="connsiteY2" fmla="*/ 119824 h 119824"/>
                    <a:gd name="connsiteX3" fmla="*/ 0 w 19049"/>
                    <a:gd name="connsiteY3" fmla="*/ 119824 h 119824"/>
                  </a:gdLst>
                  <a:ahLst/>
                  <a:cxnLst>
                    <a:cxn ang="0">
                      <a:pos x="connsiteX0" y="connsiteY0"/>
                    </a:cxn>
                    <a:cxn ang="0">
                      <a:pos x="connsiteX1" y="connsiteY1"/>
                    </a:cxn>
                    <a:cxn ang="0">
                      <a:pos x="connsiteX2" y="connsiteY2"/>
                    </a:cxn>
                    <a:cxn ang="0">
                      <a:pos x="connsiteX3" y="connsiteY3"/>
                    </a:cxn>
                  </a:cxnLst>
                  <a:rect l="l" t="t" r="r" b="b"/>
                  <a:pathLst>
                    <a:path w="19049" h="119824">
                      <a:moveTo>
                        <a:pt x="0" y="0"/>
                      </a:moveTo>
                      <a:lnTo>
                        <a:pt x="19050" y="0"/>
                      </a:lnTo>
                      <a:lnTo>
                        <a:pt x="19050" y="119824"/>
                      </a:lnTo>
                      <a:lnTo>
                        <a:pt x="0" y="119824"/>
                      </a:lnTo>
                      <a:close/>
                    </a:path>
                  </a:pathLst>
                </a:custGeom>
                <a:solidFill>
                  <a:srgbClr val="000000"/>
                </a:solidFill>
                <a:ln w="2381"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060B1081-7E6B-4BEC-B243-46E01125EA7A}"/>
                    </a:ext>
                  </a:extLst>
                </p:cNvPr>
                <p:cNvSpPr/>
                <p:nvPr/>
              </p:nvSpPr>
              <p:spPr>
                <a:xfrm rot="-3599999">
                  <a:off x="6930106" y="4198980"/>
                  <a:ext cx="113823" cy="19049"/>
                </a:xfrm>
                <a:custGeom>
                  <a:avLst/>
                  <a:gdLst>
                    <a:gd name="connsiteX0" fmla="*/ 0 w 113823"/>
                    <a:gd name="connsiteY0" fmla="*/ 0 h 19049"/>
                    <a:gd name="connsiteX1" fmla="*/ 113824 w 113823"/>
                    <a:gd name="connsiteY1" fmla="*/ 0 h 19049"/>
                    <a:gd name="connsiteX2" fmla="*/ 113824 w 113823"/>
                    <a:gd name="connsiteY2" fmla="*/ 19050 h 19049"/>
                    <a:gd name="connsiteX3" fmla="*/ 0 w 113823"/>
                    <a:gd name="connsiteY3" fmla="*/ 19050 h 19049"/>
                  </a:gdLst>
                  <a:ahLst/>
                  <a:cxnLst>
                    <a:cxn ang="0">
                      <a:pos x="connsiteX0" y="connsiteY0"/>
                    </a:cxn>
                    <a:cxn ang="0">
                      <a:pos x="connsiteX1" y="connsiteY1"/>
                    </a:cxn>
                    <a:cxn ang="0">
                      <a:pos x="connsiteX2" y="connsiteY2"/>
                    </a:cxn>
                    <a:cxn ang="0">
                      <a:pos x="connsiteX3" y="connsiteY3"/>
                    </a:cxn>
                  </a:cxnLst>
                  <a:rect l="l" t="t" r="r" b="b"/>
                  <a:pathLst>
                    <a:path w="113823" h="19049">
                      <a:moveTo>
                        <a:pt x="0" y="0"/>
                      </a:moveTo>
                      <a:lnTo>
                        <a:pt x="113824" y="0"/>
                      </a:lnTo>
                      <a:lnTo>
                        <a:pt x="113824" y="19050"/>
                      </a:lnTo>
                      <a:lnTo>
                        <a:pt x="0" y="19050"/>
                      </a:lnTo>
                      <a:close/>
                    </a:path>
                  </a:pathLst>
                </a:custGeom>
                <a:solidFill>
                  <a:srgbClr val="000000"/>
                </a:solidFill>
                <a:ln w="2381"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C425748-FE88-4F3A-ABFB-034BCF766CD4}"/>
                    </a:ext>
                  </a:extLst>
                </p:cNvPr>
                <p:cNvSpPr/>
                <p:nvPr/>
              </p:nvSpPr>
              <p:spPr>
                <a:xfrm>
                  <a:off x="6791291" y="4274649"/>
                  <a:ext cx="125730" cy="19050"/>
                </a:xfrm>
                <a:custGeom>
                  <a:avLst/>
                  <a:gdLst>
                    <a:gd name="connsiteX0" fmla="*/ 0 w 125730"/>
                    <a:gd name="connsiteY0" fmla="*/ 0 h 19050"/>
                    <a:gd name="connsiteX1" fmla="*/ 125730 w 125730"/>
                    <a:gd name="connsiteY1" fmla="*/ 0 h 19050"/>
                    <a:gd name="connsiteX2" fmla="*/ 125730 w 125730"/>
                    <a:gd name="connsiteY2" fmla="*/ 19050 h 19050"/>
                    <a:gd name="connsiteX3" fmla="*/ 0 w 12573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25730" h="19050">
                      <a:moveTo>
                        <a:pt x="0" y="0"/>
                      </a:moveTo>
                      <a:lnTo>
                        <a:pt x="125730" y="0"/>
                      </a:lnTo>
                      <a:lnTo>
                        <a:pt x="125730" y="19050"/>
                      </a:lnTo>
                      <a:lnTo>
                        <a:pt x="0" y="19050"/>
                      </a:lnTo>
                      <a:close/>
                    </a:path>
                  </a:pathLst>
                </a:custGeom>
                <a:solidFill>
                  <a:srgbClr val="000000"/>
                </a:solidFill>
                <a:ln w="2381"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A21F4AEF-F8C6-46CF-8DD7-F8C6D2A3944F}"/>
                    </a:ext>
                  </a:extLst>
                </p:cNvPr>
                <p:cNvSpPr/>
                <p:nvPr/>
              </p:nvSpPr>
              <p:spPr>
                <a:xfrm>
                  <a:off x="6726808" y="3939323"/>
                  <a:ext cx="74104" cy="74104"/>
                </a:xfrm>
                <a:custGeom>
                  <a:avLst/>
                  <a:gdLst>
                    <a:gd name="connsiteX0" fmla="*/ 36694 w 74104"/>
                    <a:gd name="connsiteY0" fmla="*/ 74103 h 74104"/>
                    <a:gd name="connsiteX1" fmla="*/ 2 w 74104"/>
                    <a:gd name="connsiteY1" fmla="*/ 36694 h 74104"/>
                    <a:gd name="connsiteX2" fmla="*/ 37411 w 74104"/>
                    <a:gd name="connsiteY2" fmla="*/ 2 h 74104"/>
                    <a:gd name="connsiteX3" fmla="*/ 74103 w 74104"/>
                    <a:gd name="connsiteY3" fmla="*/ 37360 h 74104"/>
                    <a:gd name="connsiteX4" fmla="*/ 74103 w 74104"/>
                    <a:gd name="connsiteY4" fmla="*/ 37574 h 74104"/>
                    <a:gd name="connsiteX5" fmla="*/ 36694 w 74104"/>
                    <a:gd name="connsiteY5" fmla="*/ 74103 h 74104"/>
                    <a:gd name="connsiteX6" fmla="*/ 36694 w 74104"/>
                    <a:gd name="connsiteY6" fmla="*/ 19048 h 74104"/>
                    <a:gd name="connsiteX7" fmla="*/ 18311 w 74104"/>
                    <a:gd name="connsiteY7" fmla="*/ 37193 h 74104"/>
                    <a:gd name="connsiteX8" fmla="*/ 18311 w 74104"/>
                    <a:gd name="connsiteY8" fmla="*/ 37193 h 74104"/>
                    <a:gd name="connsiteX9" fmla="*/ 18311 w 74104"/>
                    <a:gd name="connsiteY9" fmla="*/ 37598 h 74104"/>
                    <a:gd name="connsiteX10" fmla="*/ 37853 w 74104"/>
                    <a:gd name="connsiteY10" fmla="*/ 54846 h 74104"/>
                    <a:gd name="connsiteX11" fmla="*/ 55101 w 74104"/>
                    <a:gd name="connsiteY11" fmla="*/ 37598 h 74104"/>
                    <a:gd name="connsiteX12" fmla="*/ 37125 w 74104"/>
                    <a:gd name="connsiteY12" fmla="*/ 19050 h 74104"/>
                    <a:gd name="connsiteX13" fmla="*/ 37003 w 74104"/>
                    <a:gd name="connsiteY13" fmla="*/ 19048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104" h="74104">
                      <a:moveTo>
                        <a:pt x="36694" y="74103"/>
                      </a:moveTo>
                      <a:cubicBezTo>
                        <a:pt x="16231" y="73905"/>
                        <a:pt x="-196" y="57156"/>
                        <a:pt x="2" y="36694"/>
                      </a:cubicBezTo>
                      <a:cubicBezTo>
                        <a:pt x="200" y="16231"/>
                        <a:pt x="16948" y="-196"/>
                        <a:pt x="37411" y="2"/>
                      </a:cubicBezTo>
                      <a:cubicBezTo>
                        <a:pt x="57853" y="200"/>
                        <a:pt x="74273" y="16917"/>
                        <a:pt x="74103" y="37360"/>
                      </a:cubicBezTo>
                      <a:lnTo>
                        <a:pt x="74103" y="37574"/>
                      </a:lnTo>
                      <a:cubicBezTo>
                        <a:pt x="73829" y="57978"/>
                        <a:pt x="57099" y="74315"/>
                        <a:pt x="36694" y="74103"/>
                      </a:cubicBezTo>
                      <a:close/>
                      <a:moveTo>
                        <a:pt x="36694" y="19048"/>
                      </a:moveTo>
                      <a:cubicBezTo>
                        <a:pt x="26607" y="18982"/>
                        <a:pt x="18377" y="27106"/>
                        <a:pt x="18311" y="37193"/>
                      </a:cubicBezTo>
                      <a:cubicBezTo>
                        <a:pt x="18311" y="37193"/>
                        <a:pt x="18311" y="37193"/>
                        <a:pt x="18311" y="37193"/>
                      </a:cubicBezTo>
                      <a:lnTo>
                        <a:pt x="18311" y="37598"/>
                      </a:lnTo>
                      <a:cubicBezTo>
                        <a:pt x="18944" y="47758"/>
                        <a:pt x="27693" y="55480"/>
                        <a:pt x="37853" y="54846"/>
                      </a:cubicBezTo>
                      <a:cubicBezTo>
                        <a:pt x="47128" y="54268"/>
                        <a:pt x="54523" y="46874"/>
                        <a:pt x="55101" y="37598"/>
                      </a:cubicBezTo>
                      <a:cubicBezTo>
                        <a:pt x="55259" y="27512"/>
                        <a:pt x="47211" y="19208"/>
                        <a:pt x="37125" y="19050"/>
                      </a:cubicBezTo>
                      <a:cubicBezTo>
                        <a:pt x="37085" y="19049"/>
                        <a:pt x="37044" y="19049"/>
                        <a:pt x="37003" y="19048"/>
                      </a:cubicBezTo>
                      <a:close/>
                    </a:path>
                  </a:pathLst>
                </a:custGeom>
                <a:solidFill>
                  <a:srgbClr val="000000"/>
                </a:solidFill>
                <a:ln w="2381"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AAF003B-5D35-40A8-BBB4-40C0D1FF6BEE}"/>
                    </a:ext>
                  </a:extLst>
                </p:cNvPr>
                <p:cNvSpPr/>
                <p:nvPr/>
              </p:nvSpPr>
              <p:spPr>
                <a:xfrm>
                  <a:off x="6908306" y="3939324"/>
                  <a:ext cx="74104" cy="74104"/>
                </a:xfrm>
                <a:custGeom>
                  <a:avLst/>
                  <a:gdLst>
                    <a:gd name="connsiteX0" fmla="*/ 36622 w 74104"/>
                    <a:gd name="connsiteY0" fmla="*/ 74102 h 74104"/>
                    <a:gd name="connsiteX1" fmla="*/ 3 w 74104"/>
                    <a:gd name="connsiteY1" fmla="*/ 36622 h 74104"/>
                    <a:gd name="connsiteX2" fmla="*/ 37482 w 74104"/>
                    <a:gd name="connsiteY2" fmla="*/ 3 h 74104"/>
                    <a:gd name="connsiteX3" fmla="*/ 74103 w 74104"/>
                    <a:gd name="connsiteY3" fmla="*/ 37359 h 74104"/>
                    <a:gd name="connsiteX4" fmla="*/ 74103 w 74104"/>
                    <a:gd name="connsiteY4" fmla="*/ 37502 h 74104"/>
                    <a:gd name="connsiteX5" fmla="*/ 36651 w 74104"/>
                    <a:gd name="connsiteY5" fmla="*/ 74102 h 74104"/>
                    <a:gd name="connsiteX6" fmla="*/ 36622 w 74104"/>
                    <a:gd name="connsiteY6" fmla="*/ 74102 h 74104"/>
                    <a:gd name="connsiteX7" fmla="*/ 36622 w 74104"/>
                    <a:gd name="connsiteY7" fmla="*/ 19048 h 74104"/>
                    <a:gd name="connsiteX8" fmla="*/ 18239 w 74104"/>
                    <a:gd name="connsiteY8" fmla="*/ 37192 h 74104"/>
                    <a:gd name="connsiteX9" fmla="*/ 18239 w 74104"/>
                    <a:gd name="connsiteY9" fmla="*/ 37193 h 74104"/>
                    <a:gd name="connsiteX10" fmla="*/ 18239 w 74104"/>
                    <a:gd name="connsiteY10" fmla="*/ 37597 h 74104"/>
                    <a:gd name="connsiteX11" fmla="*/ 37781 w 74104"/>
                    <a:gd name="connsiteY11" fmla="*/ 54846 h 74104"/>
                    <a:gd name="connsiteX12" fmla="*/ 55029 w 74104"/>
                    <a:gd name="connsiteY12" fmla="*/ 37597 h 74104"/>
                    <a:gd name="connsiteX13" fmla="*/ 37055 w 74104"/>
                    <a:gd name="connsiteY13" fmla="*/ 19048 h 74104"/>
                    <a:gd name="connsiteX14" fmla="*/ 37027 w 74104"/>
                    <a:gd name="connsiteY14" fmla="*/ 19048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104" h="74104">
                      <a:moveTo>
                        <a:pt x="36622" y="74102"/>
                      </a:moveTo>
                      <a:cubicBezTo>
                        <a:pt x="16160" y="73865"/>
                        <a:pt x="-235" y="57084"/>
                        <a:pt x="3" y="36622"/>
                      </a:cubicBezTo>
                      <a:cubicBezTo>
                        <a:pt x="240" y="16160"/>
                        <a:pt x="17020" y="-235"/>
                        <a:pt x="37482" y="3"/>
                      </a:cubicBezTo>
                      <a:cubicBezTo>
                        <a:pt x="57896" y="239"/>
                        <a:pt x="74272" y="16945"/>
                        <a:pt x="74103" y="37359"/>
                      </a:cubicBezTo>
                      <a:lnTo>
                        <a:pt x="74103" y="37502"/>
                      </a:lnTo>
                      <a:cubicBezTo>
                        <a:pt x="73868" y="57951"/>
                        <a:pt x="57100" y="74338"/>
                        <a:pt x="36651" y="74102"/>
                      </a:cubicBezTo>
                      <a:cubicBezTo>
                        <a:pt x="36642" y="74102"/>
                        <a:pt x="36632" y="74102"/>
                        <a:pt x="36622" y="74102"/>
                      </a:cubicBezTo>
                      <a:close/>
                      <a:moveTo>
                        <a:pt x="36622" y="19048"/>
                      </a:moveTo>
                      <a:cubicBezTo>
                        <a:pt x="26536" y="18982"/>
                        <a:pt x="18305" y="27105"/>
                        <a:pt x="18239" y="37192"/>
                      </a:cubicBezTo>
                      <a:cubicBezTo>
                        <a:pt x="18239" y="37192"/>
                        <a:pt x="18239" y="37192"/>
                        <a:pt x="18239" y="37193"/>
                      </a:cubicBezTo>
                      <a:lnTo>
                        <a:pt x="18239" y="37597"/>
                      </a:lnTo>
                      <a:cubicBezTo>
                        <a:pt x="18873" y="47757"/>
                        <a:pt x="27622" y="55479"/>
                        <a:pt x="37781" y="54846"/>
                      </a:cubicBezTo>
                      <a:cubicBezTo>
                        <a:pt x="47057" y="54267"/>
                        <a:pt x="54451" y="46873"/>
                        <a:pt x="55029" y="37597"/>
                      </a:cubicBezTo>
                      <a:cubicBezTo>
                        <a:pt x="55188" y="27512"/>
                        <a:pt x="47141" y="19207"/>
                        <a:pt x="37055" y="19048"/>
                      </a:cubicBezTo>
                      <a:cubicBezTo>
                        <a:pt x="37046" y="19048"/>
                        <a:pt x="37037" y="19048"/>
                        <a:pt x="37027" y="19048"/>
                      </a:cubicBezTo>
                      <a:close/>
                    </a:path>
                  </a:pathLst>
                </a:custGeom>
                <a:solidFill>
                  <a:srgbClr val="000000"/>
                </a:solidFill>
                <a:ln w="2381"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89756268-0D27-4CD4-AA30-D9C54B3FEC0E}"/>
                    </a:ext>
                  </a:extLst>
                </p:cNvPr>
                <p:cNvSpPr/>
                <p:nvPr/>
              </p:nvSpPr>
              <p:spPr>
                <a:xfrm>
                  <a:off x="6726808" y="4244743"/>
                  <a:ext cx="74104" cy="74104"/>
                </a:xfrm>
                <a:custGeom>
                  <a:avLst/>
                  <a:gdLst>
                    <a:gd name="connsiteX0" fmla="*/ 36694 w 74104"/>
                    <a:gd name="connsiteY0" fmla="*/ 74103 h 74104"/>
                    <a:gd name="connsiteX1" fmla="*/ 2 w 74104"/>
                    <a:gd name="connsiteY1" fmla="*/ 36694 h 74104"/>
                    <a:gd name="connsiteX2" fmla="*/ 37411 w 74104"/>
                    <a:gd name="connsiteY2" fmla="*/ 2 h 74104"/>
                    <a:gd name="connsiteX3" fmla="*/ 74103 w 74104"/>
                    <a:gd name="connsiteY3" fmla="*/ 37384 h 74104"/>
                    <a:gd name="connsiteX4" fmla="*/ 74103 w 74104"/>
                    <a:gd name="connsiteY4" fmla="*/ 37598 h 74104"/>
                    <a:gd name="connsiteX5" fmla="*/ 36694 w 74104"/>
                    <a:gd name="connsiteY5" fmla="*/ 74103 h 74104"/>
                    <a:gd name="connsiteX6" fmla="*/ 36694 w 74104"/>
                    <a:gd name="connsiteY6" fmla="*/ 19048 h 74104"/>
                    <a:gd name="connsiteX7" fmla="*/ 18310 w 74104"/>
                    <a:gd name="connsiteY7" fmla="*/ 37193 h 74104"/>
                    <a:gd name="connsiteX8" fmla="*/ 18310 w 74104"/>
                    <a:gd name="connsiteY8" fmla="*/ 37193 h 74104"/>
                    <a:gd name="connsiteX9" fmla="*/ 18310 w 74104"/>
                    <a:gd name="connsiteY9" fmla="*/ 37598 h 74104"/>
                    <a:gd name="connsiteX10" fmla="*/ 37852 w 74104"/>
                    <a:gd name="connsiteY10" fmla="*/ 54847 h 74104"/>
                    <a:gd name="connsiteX11" fmla="*/ 55101 w 74104"/>
                    <a:gd name="connsiteY11" fmla="*/ 37598 h 74104"/>
                    <a:gd name="connsiteX12" fmla="*/ 37125 w 74104"/>
                    <a:gd name="connsiteY12" fmla="*/ 19050 h 74104"/>
                    <a:gd name="connsiteX13" fmla="*/ 37003 w 74104"/>
                    <a:gd name="connsiteY13" fmla="*/ 19048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104" h="74104">
                      <a:moveTo>
                        <a:pt x="36694" y="74103"/>
                      </a:moveTo>
                      <a:cubicBezTo>
                        <a:pt x="16231" y="73905"/>
                        <a:pt x="-196" y="57156"/>
                        <a:pt x="2" y="36694"/>
                      </a:cubicBezTo>
                      <a:cubicBezTo>
                        <a:pt x="200" y="16231"/>
                        <a:pt x="16949" y="-196"/>
                        <a:pt x="37411" y="2"/>
                      </a:cubicBezTo>
                      <a:cubicBezTo>
                        <a:pt x="57863" y="200"/>
                        <a:pt x="74286" y="16932"/>
                        <a:pt x="74103" y="37384"/>
                      </a:cubicBezTo>
                      <a:lnTo>
                        <a:pt x="74103" y="37598"/>
                      </a:lnTo>
                      <a:cubicBezTo>
                        <a:pt x="73816" y="57993"/>
                        <a:pt x="57089" y="74315"/>
                        <a:pt x="36694" y="74103"/>
                      </a:cubicBezTo>
                      <a:close/>
                      <a:moveTo>
                        <a:pt x="36694" y="19048"/>
                      </a:moveTo>
                      <a:cubicBezTo>
                        <a:pt x="26607" y="18982"/>
                        <a:pt x="18376" y="27106"/>
                        <a:pt x="18310" y="37193"/>
                      </a:cubicBezTo>
                      <a:cubicBezTo>
                        <a:pt x="18310" y="37193"/>
                        <a:pt x="18310" y="37193"/>
                        <a:pt x="18310" y="37193"/>
                      </a:cubicBezTo>
                      <a:lnTo>
                        <a:pt x="18310" y="37598"/>
                      </a:lnTo>
                      <a:cubicBezTo>
                        <a:pt x="18944" y="47758"/>
                        <a:pt x="27693" y="55480"/>
                        <a:pt x="37852" y="54847"/>
                      </a:cubicBezTo>
                      <a:cubicBezTo>
                        <a:pt x="47128" y="54268"/>
                        <a:pt x="54522" y="46874"/>
                        <a:pt x="55101" y="37598"/>
                      </a:cubicBezTo>
                      <a:cubicBezTo>
                        <a:pt x="55259" y="27512"/>
                        <a:pt x="47211" y="19208"/>
                        <a:pt x="37125" y="19050"/>
                      </a:cubicBezTo>
                      <a:cubicBezTo>
                        <a:pt x="37085" y="19049"/>
                        <a:pt x="37044" y="19049"/>
                        <a:pt x="37003" y="19048"/>
                      </a:cubicBezTo>
                      <a:close/>
                    </a:path>
                  </a:pathLst>
                </a:custGeom>
                <a:solidFill>
                  <a:srgbClr val="000000"/>
                </a:solidFill>
                <a:ln w="2381"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74C3D0FD-001A-4E8B-BE08-9FC4283FF7B9}"/>
                    </a:ext>
                  </a:extLst>
                </p:cNvPr>
                <p:cNvSpPr/>
                <p:nvPr/>
              </p:nvSpPr>
              <p:spPr>
                <a:xfrm>
                  <a:off x="6908307" y="4244743"/>
                  <a:ext cx="74104" cy="74104"/>
                </a:xfrm>
                <a:custGeom>
                  <a:avLst/>
                  <a:gdLst>
                    <a:gd name="connsiteX0" fmla="*/ 36621 w 74104"/>
                    <a:gd name="connsiteY0" fmla="*/ 74102 h 74104"/>
                    <a:gd name="connsiteX1" fmla="*/ 3 w 74104"/>
                    <a:gd name="connsiteY1" fmla="*/ 36622 h 74104"/>
                    <a:gd name="connsiteX2" fmla="*/ 37483 w 74104"/>
                    <a:gd name="connsiteY2" fmla="*/ 3 h 74104"/>
                    <a:gd name="connsiteX3" fmla="*/ 74102 w 74104"/>
                    <a:gd name="connsiteY3" fmla="*/ 37455 h 74104"/>
                    <a:gd name="connsiteX4" fmla="*/ 74102 w 74104"/>
                    <a:gd name="connsiteY4" fmla="*/ 37598 h 74104"/>
                    <a:gd name="connsiteX5" fmla="*/ 36621 w 74104"/>
                    <a:gd name="connsiteY5" fmla="*/ 74102 h 74104"/>
                    <a:gd name="connsiteX6" fmla="*/ 36621 w 74104"/>
                    <a:gd name="connsiteY6" fmla="*/ 19048 h 74104"/>
                    <a:gd name="connsiteX7" fmla="*/ 18238 w 74104"/>
                    <a:gd name="connsiteY7" fmla="*/ 37192 h 74104"/>
                    <a:gd name="connsiteX8" fmla="*/ 18238 w 74104"/>
                    <a:gd name="connsiteY8" fmla="*/ 37193 h 74104"/>
                    <a:gd name="connsiteX9" fmla="*/ 18238 w 74104"/>
                    <a:gd name="connsiteY9" fmla="*/ 37598 h 74104"/>
                    <a:gd name="connsiteX10" fmla="*/ 37780 w 74104"/>
                    <a:gd name="connsiteY10" fmla="*/ 54846 h 74104"/>
                    <a:gd name="connsiteX11" fmla="*/ 55029 w 74104"/>
                    <a:gd name="connsiteY11" fmla="*/ 37598 h 74104"/>
                    <a:gd name="connsiteX12" fmla="*/ 37054 w 74104"/>
                    <a:gd name="connsiteY12" fmla="*/ 19048 h 74104"/>
                    <a:gd name="connsiteX13" fmla="*/ 37026 w 74104"/>
                    <a:gd name="connsiteY13" fmla="*/ 19048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104" h="74104">
                      <a:moveTo>
                        <a:pt x="36621" y="74102"/>
                      </a:moveTo>
                      <a:cubicBezTo>
                        <a:pt x="16159" y="73864"/>
                        <a:pt x="-235" y="57084"/>
                        <a:pt x="3" y="36622"/>
                      </a:cubicBezTo>
                      <a:cubicBezTo>
                        <a:pt x="240" y="16159"/>
                        <a:pt x="17021" y="-235"/>
                        <a:pt x="37483" y="3"/>
                      </a:cubicBezTo>
                      <a:cubicBezTo>
                        <a:pt x="57934" y="240"/>
                        <a:pt x="74324" y="17004"/>
                        <a:pt x="74102" y="37455"/>
                      </a:cubicBezTo>
                      <a:lnTo>
                        <a:pt x="74102" y="37598"/>
                      </a:lnTo>
                      <a:cubicBezTo>
                        <a:pt x="73815" y="58020"/>
                        <a:pt x="57045" y="74354"/>
                        <a:pt x="36621" y="74102"/>
                      </a:cubicBezTo>
                      <a:close/>
                      <a:moveTo>
                        <a:pt x="36621" y="19048"/>
                      </a:moveTo>
                      <a:cubicBezTo>
                        <a:pt x="26535" y="18982"/>
                        <a:pt x="18304" y="27105"/>
                        <a:pt x="18238" y="37192"/>
                      </a:cubicBezTo>
                      <a:cubicBezTo>
                        <a:pt x="18238" y="37192"/>
                        <a:pt x="18238" y="37192"/>
                        <a:pt x="18238" y="37193"/>
                      </a:cubicBezTo>
                      <a:lnTo>
                        <a:pt x="18238" y="37598"/>
                      </a:lnTo>
                      <a:cubicBezTo>
                        <a:pt x="18872" y="47757"/>
                        <a:pt x="27621" y="55479"/>
                        <a:pt x="37780" y="54846"/>
                      </a:cubicBezTo>
                      <a:cubicBezTo>
                        <a:pt x="47056" y="54267"/>
                        <a:pt x="54450" y="46873"/>
                        <a:pt x="55029" y="37598"/>
                      </a:cubicBezTo>
                      <a:cubicBezTo>
                        <a:pt x="55187" y="27512"/>
                        <a:pt x="47140" y="19207"/>
                        <a:pt x="37054" y="19048"/>
                      </a:cubicBezTo>
                      <a:cubicBezTo>
                        <a:pt x="37045" y="19048"/>
                        <a:pt x="37036" y="19048"/>
                        <a:pt x="37026" y="19048"/>
                      </a:cubicBezTo>
                      <a:close/>
                    </a:path>
                  </a:pathLst>
                </a:custGeom>
                <a:solidFill>
                  <a:srgbClr val="000000"/>
                </a:solidFill>
                <a:ln w="2381"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E48C670F-7AAF-49A5-8D72-EBE9322621DE}"/>
                    </a:ext>
                  </a:extLst>
                </p:cNvPr>
                <p:cNvSpPr/>
                <p:nvPr/>
              </p:nvSpPr>
              <p:spPr>
                <a:xfrm>
                  <a:off x="6649392" y="4094651"/>
                  <a:ext cx="74104" cy="74104"/>
                </a:xfrm>
                <a:custGeom>
                  <a:avLst/>
                  <a:gdLst>
                    <a:gd name="connsiteX0" fmla="*/ 37052 w 74104"/>
                    <a:gd name="connsiteY0" fmla="*/ 74104 h 74104"/>
                    <a:gd name="connsiteX1" fmla="*/ 0 w 74104"/>
                    <a:gd name="connsiteY1" fmla="*/ 37052 h 74104"/>
                    <a:gd name="connsiteX2" fmla="*/ 37052 w 74104"/>
                    <a:gd name="connsiteY2" fmla="*/ 0 h 74104"/>
                    <a:gd name="connsiteX3" fmla="*/ 74105 w 74104"/>
                    <a:gd name="connsiteY3" fmla="*/ 37052 h 74104"/>
                    <a:gd name="connsiteX4" fmla="*/ 37052 w 74104"/>
                    <a:gd name="connsiteY4" fmla="*/ 74104 h 74104"/>
                    <a:gd name="connsiteX5" fmla="*/ 37052 w 74104"/>
                    <a:gd name="connsiteY5" fmla="*/ 19050 h 74104"/>
                    <a:gd name="connsiteX6" fmla="*/ 18669 w 74104"/>
                    <a:gd name="connsiteY6" fmla="*/ 37194 h 74104"/>
                    <a:gd name="connsiteX7" fmla="*/ 18669 w 74104"/>
                    <a:gd name="connsiteY7" fmla="*/ 37195 h 74104"/>
                    <a:gd name="connsiteX8" fmla="*/ 18669 w 74104"/>
                    <a:gd name="connsiteY8" fmla="*/ 37600 h 74104"/>
                    <a:gd name="connsiteX9" fmla="*/ 37052 w 74104"/>
                    <a:gd name="connsiteY9" fmla="*/ 55054 h 74104"/>
                    <a:gd name="connsiteX10" fmla="*/ 55459 w 74104"/>
                    <a:gd name="connsiteY10" fmla="*/ 37600 h 74104"/>
                    <a:gd name="connsiteX11" fmla="*/ 37485 w 74104"/>
                    <a:gd name="connsiteY11" fmla="*/ 19050 h 74104"/>
                    <a:gd name="connsiteX12" fmla="*/ 37457 w 74104"/>
                    <a:gd name="connsiteY12" fmla="*/ 19050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04" h="74104">
                      <a:moveTo>
                        <a:pt x="37052" y="74104"/>
                      </a:moveTo>
                      <a:cubicBezTo>
                        <a:pt x="16589" y="74104"/>
                        <a:pt x="0" y="57516"/>
                        <a:pt x="0" y="37052"/>
                      </a:cubicBezTo>
                      <a:cubicBezTo>
                        <a:pt x="0" y="16589"/>
                        <a:pt x="16589" y="0"/>
                        <a:pt x="37052" y="0"/>
                      </a:cubicBezTo>
                      <a:cubicBezTo>
                        <a:pt x="57516" y="0"/>
                        <a:pt x="74105" y="16589"/>
                        <a:pt x="74105" y="37052"/>
                      </a:cubicBezTo>
                      <a:cubicBezTo>
                        <a:pt x="74105" y="57516"/>
                        <a:pt x="57516" y="74104"/>
                        <a:pt x="37052" y="74104"/>
                      </a:cubicBezTo>
                      <a:close/>
                      <a:moveTo>
                        <a:pt x="37052" y="19050"/>
                      </a:moveTo>
                      <a:cubicBezTo>
                        <a:pt x="26965" y="18984"/>
                        <a:pt x="18735" y="27108"/>
                        <a:pt x="18669" y="37194"/>
                      </a:cubicBezTo>
                      <a:cubicBezTo>
                        <a:pt x="18669" y="37195"/>
                        <a:pt x="18669" y="37195"/>
                        <a:pt x="18669" y="37195"/>
                      </a:cubicBezTo>
                      <a:lnTo>
                        <a:pt x="18669" y="37600"/>
                      </a:lnTo>
                      <a:cubicBezTo>
                        <a:pt x="18955" y="47483"/>
                        <a:pt x="27167" y="55281"/>
                        <a:pt x="37052" y="55054"/>
                      </a:cubicBezTo>
                      <a:cubicBezTo>
                        <a:pt x="46951" y="55308"/>
                        <a:pt x="55187" y="47499"/>
                        <a:pt x="55459" y="37600"/>
                      </a:cubicBezTo>
                      <a:cubicBezTo>
                        <a:pt x="55618" y="27514"/>
                        <a:pt x="47571" y="19209"/>
                        <a:pt x="37485" y="19050"/>
                      </a:cubicBezTo>
                      <a:cubicBezTo>
                        <a:pt x="37476" y="19050"/>
                        <a:pt x="37466" y="19050"/>
                        <a:pt x="37457" y="19050"/>
                      </a:cubicBezTo>
                      <a:close/>
                    </a:path>
                  </a:pathLst>
                </a:custGeom>
                <a:solidFill>
                  <a:srgbClr val="000000"/>
                </a:solidFill>
                <a:ln w="2381"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C2FFC145-EE73-4D56-95A4-285A65C1678F}"/>
                    </a:ext>
                  </a:extLst>
                </p:cNvPr>
                <p:cNvSpPr/>
                <p:nvPr/>
              </p:nvSpPr>
              <p:spPr>
                <a:xfrm>
                  <a:off x="6984983" y="4094654"/>
                  <a:ext cx="74104" cy="74104"/>
                </a:xfrm>
                <a:custGeom>
                  <a:avLst/>
                  <a:gdLst>
                    <a:gd name="connsiteX0" fmla="*/ 36550 w 74104"/>
                    <a:gd name="connsiteY0" fmla="*/ 74101 h 74104"/>
                    <a:gd name="connsiteX1" fmla="*/ 3 w 74104"/>
                    <a:gd name="connsiteY1" fmla="*/ 36550 h 74104"/>
                    <a:gd name="connsiteX2" fmla="*/ 37554 w 74104"/>
                    <a:gd name="connsiteY2" fmla="*/ 3 h 74104"/>
                    <a:gd name="connsiteX3" fmla="*/ 74103 w 74104"/>
                    <a:gd name="connsiteY3" fmla="*/ 37430 h 74104"/>
                    <a:gd name="connsiteX4" fmla="*/ 74103 w 74104"/>
                    <a:gd name="connsiteY4" fmla="*/ 37597 h 74104"/>
                    <a:gd name="connsiteX5" fmla="*/ 36550 w 74104"/>
                    <a:gd name="connsiteY5" fmla="*/ 74101 h 74104"/>
                    <a:gd name="connsiteX6" fmla="*/ 36550 w 74104"/>
                    <a:gd name="connsiteY6" fmla="*/ 19047 h 74104"/>
                    <a:gd name="connsiteX7" fmla="*/ 18143 w 74104"/>
                    <a:gd name="connsiteY7" fmla="*/ 37215 h 74104"/>
                    <a:gd name="connsiteX8" fmla="*/ 18143 w 74104"/>
                    <a:gd name="connsiteY8" fmla="*/ 37216 h 74104"/>
                    <a:gd name="connsiteX9" fmla="*/ 18143 w 74104"/>
                    <a:gd name="connsiteY9" fmla="*/ 37597 h 74104"/>
                    <a:gd name="connsiteX10" fmla="*/ 37685 w 74104"/>
                    <a:gd name="connsiteY10" fmla="*/ 54845 h 74104"/>
                    <a:gd name="connsiteX11" fmla="*/ 54934 w 74104"/>
                    <a:gd name="connsiteY11" fmla="*/ 37597 h 74104"/>
                    <a:gd name="connsiteX12" fmla="*/ 37008 w 74104"/>
                    <a:gd name="connsiteY12" fmla="*/ 19047 h 74104"/>
                    <a:gd name="connsiteX13" fmla="*/ 36979 w 74104"/>
                    <a:gd name="connsiteY13" fmla="*/ 19047 h 7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104" h="74104">
                      <a:moveTo>
                        <a:pt x="36550" y="74101"/>
                      </a:moveTo>
                      <a:cubicBezTo>
                        <a:pt x="16089" y="73824"/>
                        <a:pt x="-274" y="57012"/>
                        <a:pt x="3" y="36550"/>
                      </a:cubicBezTo>
                      <a:cubicBezTo>
                        <a:pt x="281" y="16089"/>
                        <a:pt x="17093" y="-274"/>
                        <a:pt x="37554" y="3"/>
                      </a:cubicBezTo>
                      <a:cubicBezTo>
                        <a:pt x="57967" y="280"/>
                        <a:pt x="74311" y="17016"/>
                        <a:pt x="74103" y="37430"/>
                      </a:cubicBezTo>
                      <a:lnTo>
                        <a:pt x="74103" y="37597"/>
                      </a:lnTo>
                      <a:cubicBezTo>
                        <a:pt x="73802" y="58042"/>
                        <a:pt x="56996" y="74379"/>
                        <a:pt x="36550" y="74101"/>
                      </a:cubicBezTo>
                      <a:close/>
                      <a:moveTo>
                        <a:pt x="36550" y="19047"/>
                      </a:moveTo>
                      <a:cubicBezTo>
                        <a:pt x="26450" y="18981"/>
                        <a:pt x="18209" y="27115"/>
                        <a:pt x="18143" y="37215"/>
                      </a:cubicBezTo>
                      <a:cubicBezTo>
                        <a:pt x="18143" y="37215"/>
                        <a:pt x="18143" y="37215"/>
                        <a:pt x="18143" y="37216"/>
                      </a:cubicBezTo>
                      <a:lnTo>
                        <a:pt x="18143" y="37597"/>
                      </a:lnTo>
                      <a:cubicBezTo>
                        <a:pt x="18777" y="47756"/>
                        <a:pt x="27526" y="55478"/>
                        <a:pt x="37685" y="54845"/>
                      </a:cubicBezTo>
                      <a:cubicBezTo>
                        <a:pt x="46961" y="54267"/>
                        <a:pt x="54355" y="46872"/>
                        <a:pt x="54934" y="37597"/>
                      </a:cubicBezTo>
                      <a:cubicBezTo>
                        <a:pt x="55106" y="27524"/>
                        <a:pt x="47080" y="19219"/>
                        <a:pt x="37008" y="19047"/>
                      </a:cubicBezTo>
                      <a:cubicBezTo>
                        <a:pt x="36998" y="19047"/>
                        <a:pt x="36989" y="19047"/>
                        <a:pt x="36979" y="19047"/>
                      </a:cubicBezTo>
                      <a:close/>
                    </a:path>
                  </a:pathLst>
                </a:custGeom>
                <a:solidFill>
                  <a:srgbClr val="000000"/>
                </a:solidFill>
                <a:ln w="2381"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6B7A3E48-B255-4B7B-9C1A-AE32A6E650AD}"/>
                    </a:ext>
                  </a:extLst>
                </p:cNvPr>
                <p:cNvSpPr/>
                <p:nvPr/>
              </p:nvSpPr>
              <p:spPr>
                <a:xfrm rot="-1887599">
                  <a:off x="6845294" y="3982282"/>
                  <a:ext cx="18978" cy="290893"/>
                </a:xfrm>
                <a:custGeom>
                  <a:avLst/>
                  <a:gdLst>
                    <a:gd name="connsiteX0" fmla="*/ 0 w 18978"/>
                    <a:gd name="connsiteY0" fmla="*/ 0 h 290893"/>
                    <a:gd name="connsiteX1" fmla="*/ 18979 w 18978"/>
                    <a:gd name="connsiteY1" fmla="*/ 0 h 290893"/>
                    <a:gd name="connsiteX2" fmla="*/ 18979 w 18978"/>
                    <a:gd name="connsiteY2" fmla="*/ 290894 h 290893"/>
                    <a:gd name="connsiteX3" fmla="*/ 0 w 18978"/>
                    <a:gd name="connsiteY3" fmla="*/ 290894 h 290893"/>
                  </a:gdLst>
                  <a:ahLst/>
                  <a:cxnLst>
                    <a:cxn ang="0">
                      <a:pos x="connsiteX0" y="connsiteY0"/>
                    </a:cxn>
                    <a:cxn ang="0">
                      <a:pos x="connsiteX1" y="connsiteY1"/>
                    </a:cxn>
                    <a:cxn ang="0">
                      <a:pos x="connsiteX2" y="connsiteY2"/>
                    </a:cxn>
                    <a:cxn ang="0">
                      <a:pos x="connsiteX3" y="connsiteY3"/>
                    </a:cxn>
                  </a:cxnLst>
                  <a:rect l="l" t="t" r="r" b="b"/>
                  <a:pathLst>
                    <a:path w="18978" h="290893">
                      <a:moveTo>
                        <a:pt x="0" y="0"/>
                      </a:moveTo>
                      <a:lnTo>
                        <a:pt x="18979" y="0"/>
                      </a:lnTo>
                      <a:lnTo>
                        <a:pt x="18979" y="290894"/>
                      </a:lnTo>
                      <a:lnTo>
                        <a:pt x="0" y="290894"/>
                      </a:lnTo>
                      <a:close/>
                    </a:path>
                  </a:pathLst>
                </a:custGeom>
                <a:solidFill>
                  <a:srgbClr val="000000"/>
                </a:solidFill>
                <a:ln w="2381"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068C6523-C153-4AC9-BD81-13EEEBC93A00}"/>
                    </a:ext>
                  </a:extLst>
                </p:cNvPr>
                <p:cNvSpPr/>
                <p:nvPr/>
              </p:nvSpPr>
              <p:spPr>
                <a:xfrm>
                  <a:off x="6705042" y="4118392"/>
                  <a:ext cx="295965" cy="19050"/>
                </a:xfrm>
                <a:custGeom>
                  <a:avLst/>
                  <a:gdLst>
                    <a:gd name="connsiteX0" fmla="*/ 286441 w 295965"/>
                    <a:gd name="connsiteY0" fmla="*/ 19050 h 19050"/>
                    <a:gd name="connsiteX1" fmla="*/ 9525 w 295965"/>
                    <a:gd name="connsiteY1" fmla="*/ 19050 h 19050"/>
                    <a:gd name="connsiteX2" fmla="*/ 0 w 295965"/>
                    <a:gd name="connsiteY2" fmla="*/ 9525 h 19050"/>
                    <a:gd name="connsiteX3" fmla="*/ 9525 w 295965"/>
                    <a:gd name="connsiteY3" fmla="*/ 0 h 19050"/>
                    <a:gd name="connsiteX4" fmla="*/ 286441 w 295965"/>
                    <a:gd name="connsiteY4" fmla="*/ 0 h 19050"/>
                    <a:gd name="connsiteX5" fmla="*/ 295966 w 295965"/>
                    <a:gd name="connsiteY5" fmla="*/ 9525 h 19050"/>
                    <a:gd name="connsiteX6" fmla="*/ 286441 w 295965"/>
                    <a:gd name="connsiteY6"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965" h="19050">
                      <a:moveTo>
                        <a:pt x="286441" y="19050"/>
                      </a:moveTo>
                      <a:lnTo>
                        <a:pt x="9525" y="19050"/>
                      </a:lnTo>
                      <a:cubicBezTo>
                        <a:pt x="4264" y="19050"/>
                        <a:pt x="0" y="14786"/>
                        <a:pt x="0" y="9525"/>
                      </a:cubicBezTo>
                      <a:cubicBezTo>
                        <a:pt x="0" y="4264"/>
                        <a:pt x="4264" y="0"/>
                        <a:pt x="9525" y="0"/>
                      </a:cubicBezTo>
                      <a:lnTo>
                        <a:pt x="286441" y="0"/>
                      </a:lnTo>
                      <a:cubicBezTo>
                        <a:pt x="291701" y="0"/>
                        <a:pt x="295966" y="4264"/>
                        <a:pt x="295966" y="9525"/>
                      </a:cubicBezTo>
                      <a:cubicBezTo>
                        <a:pt x="295966" y="14786"/>
                        <a:pt x="291701" y="19050"/>
                        <a:pt x="286441" y="19050"/>
                      </a:cubicBezTo>
                      <a:close/>
                    </a:path>
                  </a:pathLst>
                </a:custGeom>
                <a:solidFill>
                  <a:srgbClr val="000000"/>
                </a:solidFill>
                <a:ln w="2381"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6C32B895-8DAD-4272-A1F3-1DC0361ACA9A}"/>
                    </a:ext>
                  </a:extLst>
                </p:cNvPr>
                <p:cNvSpPr/>
                <p:nvPr/>
              </p:nvSpPr>
              <p:spPr>
                <a:xfrm>
                  <a:off x="6767856" y="3996349"/>
                  <a:ext cx="169075" cy="269085"/>
                </a:xfrm>
                <a:custGeom>
                  <a:avLst/>
                  <a:gdLst>
                    <a:gd name="connsiteX0" fmla="*/ 9528 w 169075"/>
                    <a:gd name="connsiteY0" fmla="*/ 269085 h 269085"/>
                    <a:gd name="connsiteX1" fmla="*/ 0 w 169075"/>
                    <a:gd name="connsiteY1" fmla="*/ 259563 h 269085"/>
                    <a:gd name="connsiteX2" fmla="*/ 1360 w 169075"/>
                    <a:gd name="connsiteY2" fmla="*/ 254655 h 269085"/>
                    <a:gd name="connsiteX3" fmla="*/ 151379 w 169075"/>
                    <a:gd name="connsiteY3" fmla="*/ 4624 h 269085"/>
                    <a:gd name="connsiteX4" fmla="*/ 164452 w 169075"/>
                    <a:gd name="connsiteY4" fmla="*/ 1361 h 269085"/>
                    <a:gd name="connsiteX5" fmla="*/ 167714 w 169075"/>
                    <a:gd name="connsiteY5" fmla="*/ 14434 h 269085"/>
                    <a:gd name="connsiteX6" fmla="*/ 167714 w 169075"/>
                    <a:gd name="connsiteY6" fmla="*/ 14434 h 269085"/>
                    <a:gd name="connsiteX7" fmla="*/ 17696 w 169075"/>
                    <a:gd name="connsiteY7" fmla="*/ 264466 h 269085"/>
                    <a:gd name="connsiteX8" fmla="*/ 9528 w 169075"/>
                    <a:gd name="connsiteY8" fmla="*/ 269085 h 26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75" h="269085">
                      <a:moveTo>
                        <a:pt x="9528" y="269085"/>
                      </a:moveTo>
                      <a:cubicBezTo>
                        <a:pt x="4267" y="269087"/>
                        <a:pt x="2" y="264824"/>
                        <a:pt x="0" y="259563"/>
                      </a:cubicBezTo>
                      <a:cubicBezTo>
                        <a:pt x="-1" y="257834"/>
                        <a:pt x="470" y="256137"/>
                        <a:pt x="1360" y="254655"/>
                      </a:cubicBezTo>
                      <a:lnTo>
                        <a:pt x="151379" y="4624"/>
                      </a:lnTo>
                      <a:cubicBezTo>
                        <a:pt x="154088" y="113"/>
                        <a:pt x="159941" y="-1348"/>
                        <a:pt x="164452" y="1361"/>
                      </a:cubicBezTo>
                      <a:cubicBezTo>
                        <a:pt x="168963" y="4070"/>
                        <a:pt x="170424" y="9923"/>
                        <a:pt x="167714" y="14434"/>
                      </a:cubicBezTo>
                      <a:lnTo>
                        <a:pt x="167714" y="14434"/>
                      </a:lnTo>
                      <a:lnTo>
                        <a:pt x="17696" y="264466"/>
                      </a:lnTo>
                      <a:cubicBezTo>
                        <a:pt x="15973" y="267333"/>
                        <a:pt x="12873" y="269086"/>
                        <a:pt x="9528" y="269085"/>
                      </a:cubicBezTo>
                      <a:close/>
                    </a:path>
                  </a:pathLst>
                </a:custGeom>
                <a:solidFill>
                  <a:srgbClr val="000000"/>
                </a:solidFill>
                <a:ln w="2381"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8C715BBB-7FF0-43E2-80BD-BF1BC4CB4428}"/>
                    </a:ext>
                  </a:extLst>
                </p:cNvPr>
                <p:cNvSpPr/>
                <p:nvPr/>
              </p:nvSpPr>
              <p:spPr>
                <a:xfrm>
                  <a:off x="6796506" y="4072315"/>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chemeClr val="accent4"/>
                </a:solidFill>
                <a:ln w="2381" cap="flat">
                  <a:noFill/>
                  <a:prstDash val="solid"/>
                  <a:miter/>
                </a:ln>
              </p:spPr>
              <p:txBody>
                <a:bodyPr rtlCol="0" anchor="ctr"/>
                <a:lstStyle/>
                <a:p>
                  <a:endParaRPr lang="en-US"/>
                </a:p>
              </p:txBody>
            </p:sp>
          </p:grpSp>
        </p:grpSp>
        <p:cxnSp>
          <p:nvCxnSpPr>
            <p:cNvPr id="44" name="Straight Connector 43">
              <a:extLst>
                <a:ext uri="{FF2B5EF4-FFF2-40B4-BE49-F238E27FC236}">
                  <a16:creationId xmlns:a16="http://schemas.microsoft.com/office/drawing/2014/main" id="{BAAC59CD-C1D3-4A2B-B59E-8528A8D80E2B}"/>
                </a:ext>
              </a:extLst>
            </p:cNvPr>
            <p:cNvCxnSpPr>
              <a:cxnSpLocks/>
              <a:stCxn id="42" idx="6"/>
            </p:cNvCxnSpPr>
            <p:nvPr/>
          </p:nvCxnSpPr>
          <p:spPr>
            <a:xfrm>
              <a:off x="6645119" y="1348818"/>
              <a:ext cx="4096760" cy="656957"/>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7B3D71E-4C9F-4CFE-BA57-71E582D6EF6F}"/>
                </a:ext>
              </a:extLst>
            </p:cNvPr>
            <p:cNvSpPr txBox="1"/>
            <p:nvPr/>
          </p:nvSpPr>
          <p:spPr>
            <a:xfrm>
              <a:off x="8598506" y="2420729"/>
              <a:ext cx="1326004"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FortiClient Cloud</a:t>
              </a:r>
              <a:endParaRPr lang="en-US" sz="1200" dirty="0">
                <a:solidFill>
                  <a:schemeClr val="tx2">
                    <a:lumMod val="75000"/>
                  </a:schemeClr>
                </a:solidFill>
                <a:cs typeface="Arial" panose="020B0604020202020204" pitchFamily="34" charset="0"/>
              </a:endParaRPr>
            </a:p>
          </p:txBody>
        </p:sp>
        <p:sp>
          <p:nvSpPr>
            <p:cNvPr id="113" name="Rectangle 112">
              <a:extLst>
                <a:ext uri="{FF2B5EF4-FFF2-40B4-BE49-F238E27FC236}">
                  <a16:creationId xmlns:a16="http://schemas.microsoft.com/office/drawing/2014/main" id="{61F97F5A-0E7C-41FD-805C-BA202778964B}"/>
                </a:ext>
              </a:extLst>
            </p:cNvPr>
            <p:cNvSpPr/>
            <p:nvPr/>
          </p:nvSpPr>
          <p:spPr>
            <a:xfrm>
              <a:off x="9409589" y="5515239"/>
              <a:ext cx="2245718" cy="110347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Extend to</a:t>
              </a:r>
              <a:b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b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Endpoint protection</a:t>
              </a:r>
            </a:p>
            <a:p>
              <a:pPr algn="ctr">
                <a:lnSpc>
                  <a:spcPct val="120000"/>
                </a:lnSpc>
                <a:defRPr/>
              </a:pPr>
              <a:endParaRPr lang="en-US" sz="6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Cover Endpoint with FortiClient and FortiSASE</a:t>
              </a:r>
              <a:endParaRPr lang="en-US" sz="1600"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p:txBody>
        </p:sp>
        <p:sp>
          <p:nvSpPr>
            <p:cNvPr id="114" name="Oval 113">
              <a:extLst>
                <a:ext uri="{FF2B5EF4-FFF2-40B4-BE49-F238E27FC236}">
                  <a16:creationId xmlns:a16="http://schemas.microsoft.com/office/drawing/2014/main" id="{17F959F2-A815-4456-8691-8A0798FF4A77}"/>
                </a:ext>
              </a:extLst>
            </p:cNvPr>
            <p:cNvSpPr/>
            <p:nvPr/>
          </p:nvSpPr>
          <p:spPr>
            <a:xfrm>
              <a:off x="9327169" y="4759435"/>
              <a:ext cx="2458720" cy="66286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pPr>
              <a:endParaRPr lang="en-US" sz="1400" dirty="0" err="1"/>
            </a:p>
          </p:txBody>
        </p:sp>
        <p:sp>
          <p:nvSpPr>
            <p:cNvPr id="115" name="Rectangle 114">
              <a:extLst>
                <a:ext uri="{FF2B5EF4-FFF2-40B4-BE49-F238E27FC236}">
                  <a16:creationId xmlns:a16="http://schemas.microsoft.com/office/drawing/2014/main" id="{CDBB0525-5CCC-4D3B-9343-58690D9CE35A}"/>
                </a:ext>
              </a:extLst>
            </p:cNvPr>
            <p:cNvSpPr/>
            <p:nvPr/>
          </p:nvSpPr>
          <p:spPr>
            <a:xfrm>
              <a:off x="9545781" y="4898853"/>
              <a:ext cx="2021495" cy="326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300"/>
                </a:spcBef>
                <a:spcAft>
                  <a:spcPts val="0"/>
                </a:spcAft>
                <a:buClrTx/>
                <a:buSzTx/>
                <a:buFontTx/>
                <a:buNone/>
                <a:tabLst/>
                <a:defRPr/>
              </a:pPr>
              <a: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Managed </a:t>
              </a:r>
              <a:b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br>
              <a: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Endpoint Security</a:t>
              </a:r>
            </a:p>
          </p:txBody>
        </p:sp>
        <p:sp>
          <p:nvSpPr>
            <p:cNvPr id="127" name="TextBox 126">
              <a:extLst>
                <a:ext uri="{FF2B5EF4-FFF2-40B4-BE49-F238E27FC236}">
                  <a16:creationId xmlns:a16="http://schemas.microsoft.com/office/drawing/2014/main" id="{BCD2B7F0-87C1-481A-BF5B-AE2A2A12B47F}"/>
                </a:ext>
              </a:extLst>
            </p:cNvPr>
            <p:cNvSpPr txBox="1"/>
            <p:nvPr/>
          </p:nvSpPr>
          <p:spPr>
            <a:xfrm>
              <a:off x="10138875" y="2420729"/>
              <a:ext cx="902811"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FortiSASE</a:t>
              </a:r>
              <a:endParaRPr lang="en-US" sz="1200" dirty="0">
                <a:solidFill>
                  <a:schemeClr val="tx2">
                    <a:lumMod val="75000"/>
                  </a:schemeClr>
                </a:solidFill>
                <a:cs typeface="Arial" panose="020B0604020202020204" pitchFamily="34" charset="0"/>
              </a:endParaRPr>
            </a:p>
          </p:txBody>
        </p:sp>
        <p:grpSp>
          <p:nvGrpSpPr>
            <p:cNvPr id="166" name="Group 165">
              <a:extLst>
                <a:ext uri="{FF2B5EF4-FFF2-40B4-BE49-F238E27FC236}">
                  <a16:creationId xmlns:a16="http://schemas.microsoft.com/office/drawing/2014/main" id="{5D7E7FD2-0D84-418B-82CE-CE6F0494F473}"/>
                </a:ext>
              </a:extLst>
            </p:cNvPr>
            <p:cNvGrpSpPr/>
            <p:nvPr/>
          </p:nvGrpSpPr>
          <p:grpSpPr>
            <a:xfrm>
              <a:off x="9666610" y="1778449"/>
              <a:ext cx="720000" cy="720000"/>
              <a:chOff x="9772489" y="1778449"/>
              <a:chExt cx="720000" cy="720000"/>
            </a:xfrm>
          </p:grpSpPr>
          <p:sp>
            <p:nvSpPr>
              <p:cNvPr id="37" name="Oval 36">
                <a:extLst>
                  <a:ext uri="{FF2B5EF4-FFF2-40B4-BE49-F238E27FC236}">
                    <a16:creationId xmlns:a16="http://schemas.microsoft.com/office/drawing/2014/main" id="{A5C6F79E-8985-4656-A201-CC99F867F09B}"/>
                  </a:ext>
                </a:extLst>
              </p:cNvPr>
              <p:cNvSpPr/>
              <p:nvPr/>
            </p:nvSpPr>
            <p:spPr>
              <a:xfrm>
                <a:off x="9772489" y="1778449"/>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143" name="Graphic 142">
                <a:extLst>
                  <a:ext uri="{FF2B5EF4-FFF2-40B4-BE49-F238E27FC236}">
                    <a16:creationId xmlns:a16="http://schemas.microsoft.com/office/drawing/2014/main" id="{4C6227D7-E0CB-456A-8066-ED9A387E559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903889" y="1947949"/>
                <a:ext cx="457200" cy="457200"/>
              </a:xfrm>
              <a:prstGeom prst="rect">
                <a:avLst/>
              </a:prstGeom>
            </p:spPr>
          </p:pic>
        </p:grpSp>
        <p:cxnSp>
          <p:nvCxnSpPr>
            <p:cNvPr id="121" name="Straight Connector 120">
              <a:extLst>
                <a:ext uri="{FF2B5EF4-FFF2-40B4-BE49-F238E27FC236}">
                  <a16:creationId xmlns:a16="http://schemas.microsoft.com/office/drawing/2014/main" id="{F00C53B9-01CB-46A9-9E44-B1B0D4292B65}"/>
                </a:ext>
              </a:extLst>
            </p:cNvPr>
            <p:cNvCxnSpPr>
              <a:cxnSpLocks/>
            </p:cNvCxnSpPr>
            <p:nvPr/>
          </p:nvCxnSpPr>
          <p:spPr>
            <a:xfrm>
              <a:off x="6649720" y="1407160"/>
              <a:ext cx="3016890" cy="605593"/>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71" name="TextBox 170">
            <a:extLst>
              <a:ext uri="{FF2B5EF4-FFF2-40B4-BE49-F238E27FC236}">
                <a16:creationId xmlns:a16="http://schemas.microsoft.com/office/drawing/2014/main" id="{6A9328D1-8D33-478B-BA57-D882F33319A2}"/>
              </a:ext>
            </a:extLst>
          </p:cNvPr>
          <p:cNvSpPr txBox="1"/>
          <p:nvPr/>
        </p:nvSpPr>
        <p:spPr>
          <a:xfrm>
            <a:off x="11238151" y="3913639"/>
            <a:ext cx="692818" cy="286232"/>
          </a:xfrm>
          <a:prstGeom prst="rect">
            <a:avLst/>
          </a:prstGeom>
          <a:noFill/>
        </p:spPr>
        <p:txBody>
          <a:bodyPr wrap="none" rtlCol="0">
            <a:spAutoFit/>
          </a:bodyPr>
          <a:lstStyle/>
          <a:p>
            <a:pPr algn="l" defTabSz="457189">
              <a:lnSpc>
                <a:spcPct val="90000"/>
              </a:lnSpc>
              <a:spcBef>
                <a:spcPts val="300"/>
              </a:spcBef>
            </a:pPr>
            <a:r>
              <a:rPr lang="fr-FR" sz="1400" b="1" dirty="0" err="1">
                <a:solidFill>
                  <a:schemeClr val="bg2">
                    <a:lumMod val="50000"/>
                  </a:schemeClr>
                </a:solidFill>
                <a:cs typeface="Arial" panose="020B0604020202020204" pitchFamily="34" charset="0"/>
              </a:rPr>
              <a:t>Etc</a:t>
            </a:r>
            <a:r>
              <a:rPr lang="fr-FR" sz="1400" b="1" dirty="0">
                <a:solidFill>
                  <a:schemeClr val="bg2">
                    <a:lumMod val="50000"/>
                  </a:schemeClr>
                </a:solidFill>
                <a:cs typeface="Arial" panose="020B0604020202020204" pitchFamily="34" charset="0"/>
              </a:rPr>
              <a:t> …</a:t>
            </a:r>
            <a:endParaRPr lang="en-US" sz="1400" b="1" dirty="0">
              <a:solidFill>
                <a:schemeClr val="bg2">
                  <a:lumMod val="50000"/>
                </a:schemeClr>
              </a:solidFill>
              <a:cs typeface="Arial" panose="020B0604020202020204" pitchFamily="34" charset="0"/>
            </a:endParaRPr>
          </a:p>
        </p:txBody>
      </p:sp>
      <p:grpSp>
        <p:nvGrpSpPr>
          <p:cNvPr id="3" name="Group 2">
            <a:extLst>
              <a:ext uri="{FF2B5EF4-FFF2-40B4-BE49-F238E27FC236}">
                <a16:creationId xmlns:a16="http://schemas.microsoft.com/office/drawing/2014/main" id="{681424EE-C459-457E-9568-94DABB52D088}"/>
              </a:ext>
            </a:extLst>
          </p:cNvPr>
          <p:cNvGrpSpPr/>
          <p:nvPr/>
        </p:nvGrpSpPr>
        <p:grpSpPr>
          <a:xfrm>
            <a:off x="6260612" y="1520525"/>
            <a:ext cx="3025186" cy="5113955"/>
            <a:chOff x="6260612" y="1520525"/>
            <a:chExt cx="3025186" cy="5113955"/>
          </a:xfrm>
        </p:grpSpPr>
        <p:grpSp>
          <p:nvGrpSpPr>
            <p:cNvPr id="140" name="Group 139">
              <a:extLst>
                <a:ext uri="{FF2B5EF4-FFF2-40B4-BE49-F238E27FC236}">
                  <a16:creationId xmlns:a16="http://schemas.microsoft.com/office/drawing/2014/main" id="{FD4BC200-2D7B-4CCD-910D-894D8914AE43}"/>
                </a:ext>
              </a:extLst>
            </p:cNvPr>
            <p:cNvGrpSpPr/>
            <p:nvPr/>
          </p:nvGrpSpPr>
          <p:grpSpPr>
            <a:xfrm>
              <a:off x="6260612" y="1520525"/>
              <a:ext cx="3025186" cy="5113955"/>
              <a:chOff x="6260612" y="1520525"/>
              <a:chExt cx="3025186" cy="5113955"/>
            </a:xfrm>
          </p:grpSpPr>
          <p:grpSp>
            <p:nvGrpSpPr>
              <p:cNvPr id="86" name="Group 85">
                <a:extLst>
                  <a:ext uri="{FF2B5EF4-FFF2-40B4-BE49-F238E27FC236}">
                    <a16:creationId xmlns:a16="http://schemas.microsoft.com/office/drawing/2014/main" id="{9C9D94EB-9BA5-4D38-9B42-8F78AC0E6A06}"/>
                  </a:ext>
                </a:extLst>
              </p:cNvPr>
              <p:cNvGrpSpPr/>
              <p:nvPr/>
            </p:nvGrpSpPr>
            <p:grpSpPr>
              <a:xfrm>
                <a:off x="7415446" y="1798771"/>
                <a:ext cx="720000" cy="720000"/>
                <a:chOff x="8626247" y="1691365"/>
                <a:chExt cx="720000" cy="720000"/>
              </a:xfrm>
            </p:grpSpPr>
            <p:sp>
              <p:nvSpPr>
                <p:cNvPr id="87" name="Oval 86">
                  <a:extLst>
                    <a:ext uri="{FF2B5EF4-FFF2-40B4-BE49-F238E27FC236}">
                      <a16:creationId xmlns:a16="http://schemas.microsoft.com/office/drawing/2014/main" id="{A92375D8-2125-438C-88DD-A5E225C0B04A}"/>
                    </a:ext>
                  </a:extLst>
                </p:cNvPr>
                <p:cNvSpPr/>
                <p:nvPr/>
              </p:nvSpPr>
              <p:spPr>
                <a:xfrm>
                  <a:off x="8626247" y="1691365"/>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88" name="Picture 244">
                  <a:extLst>
                    <a:ext uri="{FF2B5EF4-FFF2-40B4-BE49-F238E27FC236}">
                      <a16:creationId xmlns:a16="http://schemas.microsoft.com/office/drawing/2014/main" id="{E4187F20-4200-49A1-9924-5F8CB5CB89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auto">
                <a:xfrm>
                  <a:off x="8757647" y="1822765"/>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9" name="TextBox 88">
                <a:extLst>
                  <a:ext uri="{FF2B5EF4-FFF2-40B4-BE49-F238E27FC236}">
                    <a16:creationId xmlns:a16="http://schemas.microsoft.com/office/drawing/2014/main" id="{2666A50E-B651-464E-B4A4-7B06DBAE34F0}"/>
                  </a:ext>
                </a:extLst>
              </p:cNvPr>
              <p:cNvSpPr txBox="1"/>
              <p:nvPr/>
            </p:nvSpPr>
            <p:spPr>
              <a:xfrm>
                <a:off x="6260612" y="2364280"/>
                <a:ext cx="1268296"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tx2">
                        <a:lumMod val="75000"/>
                      </a:schemeClr>
                    </a:solidFill>
                    <a:cs typeface="Arial" panose="020B0604020202020204" pitchFamily="34" charset="0"/>
                  </a:rPr>
                  <a:t>FortiGate Cloud</a:t>
                </a:r>
                <a:endParaRPr lang="en-US" sz="1200" dirty="0">
                  <a:solidFill>
                    <a:schemeClr val="tx2">
                      <a:lumMod val="75000"/>
                    </a:schemeClr>
                  </a:solidFill>
                  <a:cs typeface="Arial" panose="020B0604020202020204" pitchFamily="34" charset="0"/>
                </a:endParaRPr>
              </a:p>
            </p:txBody>
          </p:sp>
          <p:sp>
            <p:nvSpPr>
              <p:cNvPr id="90" name="Oval 89">
                <a:extLst>
                  <a:ext uri="{FF2B5EF4-FFF2-40B4-BE49-F238E27FC236}">
                    <a16:creationId xmlns:a16="http://schemas.microsoft.com/office/drawing/2014/main" id="{0672361A-84B7-48EB-A3DA-EF41CE77DEF0}"/>
                  </a:ext>
                </a:extLst>
              </p:cNvPr>
              <p:cNvSpPr/>
              <p:nvPr/>
            </p:nvSpPr>
            <p:spPr>
              <a:xfrm>
                <a:off x="7441295" y="3759422"/>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solidFill>
                    <a:schemeClr val="bg2">
                      <a:lumMod val="50000"/>
                    </a:schemeClr>
                  </a:solidFill>
                </a:endParaRPr>
              </a:p>
            </p:txBody>
          </p:sp>
          <p:pic>
            <p:nvPicPr>
              <p:cNvPr id="91" name="Picture 317">
                <a:extLst>
                  <a:ext uri="{FF2B5EF4-FFF2-40B4-BE49-F238E27FC236}">
                    <a16:creationId xmlns:a16="http://schemas.microsoft.com/office/drawing/2014/main" id="{AC53E0B5-3845-4DF3-AAD8-388DDC48A54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bwMode="auto">
              <a:xfrm>
                <a:off x="7583339" y="3888766"/>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 name="Oval 91">
                <a:extLst>
                  <a:ext uri="{FF2B5EF4-FFF2-40B4-BE49-F238E27FC236}">
                    <a16:creationId xmlns:a16="http://schemas.microsoft.com/office/drawing/2014/main" id="{2F20C30A-C0EB-4F24-9613-77661EBA7388}"/>
                  </a:ext>
                </a:extLst>
              </p:cNvPr>
              <p:cNvSpPr/>
              <p:nvPr/>
            </p:nvSpPr>
            <p:spPr>
              <a:xfrm>
                <a:off x="8373572" y="3759422"/>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solidFill>
                    <a:schemeClr val="bg2">
                      <a:lumMod val="50000"/>
                    </a:schemeClr>
                  </a:solidFill>
                </a:endParaRPr>
              </a:p>
            </p:txBody>
          </p:sp>
          <p:pic>
            <p:nvPicPr>
              <p:cNvPr id="93" name="Picture 236">
                <a:extLst>
                  <a:ext uri="{FF2B5EF4-FFF2-40B4-BE49-F238E27FC236}">
                    <a16:creationId xmlns:a16="http://schemas.microsoft.com/office/drawing/2014/main" id="{EA459118-2F20-4416-A839-3541331841A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bwMode="auto">
              <a:xfrm>
                <a:off x="8509684" y="3890963"/>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 name="Oval 93">
                <a:extLst>
                  <a:ext uri="{FF2B5EF4-FFF2-40B4-BE49-F238E27FC236}">
                    <a16:creationId xmlns:a16="http://schemas.microsoft.com/office/drawing/2014/main" id="{0E36ED28-352A-4E28-BC99-704E8640F64F}"/>
                  </a:ext>
                </a:extLst>
              </p:cNvPr>
              <p:cNvSpPr/>
              <p:nvPr/>
            </p:nvSpPr>
            <p:spPr>
              <a:xfrm>
                <a:off x="7431863" y="283891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95" name="Picture 273">
                <a:extLst>
                  <a:ext uri="{FF2B5EF4-FFF2-40B4-BE49-F238E27FC236}">
                    <a16:creationId xmlns:a16="http://schemas.microsoft.com/office/drawing/2014/main" id="{9F55C805-79B9-43D7-9F14-77745D281A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bwMode="auto">
              <a:xfrm>
                <a:off x="7565898" y="2973295"/>
                <a:ext cx="461313" cy="46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6" name="TextBox 95">
                <a:extLst>
                  <a:ext uri="{FF2B5EF4-FFF2-40B4-BE49-F238E27FC236}">
                    <a16:creationId xmlns:a16="http://schemas.microsoft.com/office/drawing/2014/main" id="{752978EE-64B4-49DC-B798-A9FA2B7551F3}"/>
                  </a:ext>
                </a:extLst>
              </p:cNvPr>
              <p:cNvSpPr txBox="1"/>
              <p:nvPr/>
            </p:nvSpPr>
            <p:spPr>
              <a:xfrm>
                <a:off x="7469542" y="4488019"/>
                <a:ext cx="69762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FortiAP</a:t>
                </a:r>
                <a:endParaRPr lang="en-US" sz="1200" dirty="0">
                  <a:solidFill>
                    <a:schemeClr val="bg2">
                      <a:lumMod val="50000"/>
                    </a:schemeClr>
                  </a:solidFill>
                  <a:cs typeface="Arial" panose="020B0604020202020204" pitchFamily="34" charset="0"/>
                </a:endParaRPr>
              </a:p>
            </p:txBody>
          </p:sp>
          <p:sp>
            <p:nvSpPr>
              <p:cNvPr id="97" name="TextBox 96">
                <a:extLst>
                  <a:ext uri="{FF2B5EF4-FFF2-40B4-BE49-F238E27FC236}">
                    <a16:creationId xmlns:a16="http://schemas.microsoft.com/office/drawing/2014/main" id="{DCD2B16E-D5CB-4BD7-A588-5D58CCD22965}"/>
                  </a:ext>
                </a:extLst>
              </p:cNvPr>
              <p:cNvSpPr txBox="1"/>
              <p:nvPr/>
            </p:nvSpPr>
            <p:spPr>
              <a:xfrm>
                <a:off x="8179405" y="4488019"/>
                <a:ext cx="1106393"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FortiExtender</a:t>
                </a:r>
                <a:endParaRPr lang="en-US" sz="1200" dirty="0">
                  <a:solidFill>
                    <a:schemeClr val="bg2">
                      <a:lumMod val="50000"/>
                    </a:schemeClr>
                  </a:solidFill>
                  <a:cs typeface="Arial" panose="020B0604020202020204" pitchFamily="34" charset="0"/>
                </a:endParaRPr>
              </a:p>
            </p:txBody>
          </p:sp>
          <p:cxnSp>
            <p:nvCxnSpPr>
              <p:cNvPr id="98" name="Straight Connector 97">
                <a:extLst>
                  <a:ext uri="{FF2B5EF4-FFF2-40B4-BE49-F238E27FC236}">
                    <a16:creationId xmlns:a16="http://schemas.microsoft.com/office/drawing/2014/main" id="{F01B57E6-6705-4366-A059-72D034DA2A80}"/>
                  </a:ext>
                </a:extLst>
              </p:cNvPr>
              <p:cNvCxnSpPr>
                <a:cxnSpLocks/>
              </p:cNvCxnSpPr>
              <p:nvPr/>
            </p:nvCxnSpPr>
            <p:spPr>
              <a:xfrm>
                <a:off x="7793176" y="2506998"/>
                <a:ext cx="9927" cy="323149"/>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A04259D9-D8E4-4DD4-8F22-24B2B6902C21}"/>
                  </a:ext>
                </a:extLst>
              </p:cNvPr>
              <p:cNvSpPr txBox="1"/>
              <p:nvPr/>
            </p:nvSpPr>
            <p:spPr>
              <a:xfrm>
                <a:off x="6647861" y="3284121"/>
                <a:ext cx="825867"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FortiGate</a:t>
                </a:r>
                <a:endParaRPr lang="en-US" sz="1200" dirty="0">
                  <a:solidFill>
                    <a:schemeClr val="bg2">
                      <a:lumMod val="50000"/>
                    </a:schemeClr>
                  </a:solidFill>
                  <a:cs typeface="Arial" panose="020B0604020202020204" pitchFamily="34" charset="0"/>
                </a:endParaRPr>
              </a:p>
            </p:txBody>
          </p:sp>
          <p:grpSp>
            <p:nvGrpSpPr>
              <p:cNvPr id="100" name="Group 99">
                <a:extLst>
                  <a:ext uri="{FF2B5EF4-FFF2-40B4-BE49-F238E27FC236}">
                    <a16:creationId xmlns:a16="http://schemas.microsoft.com/office/drawing/2014/main" id="{6E56485D-632C-454D-96E8-58C28D444A77}"/>
                  </a:ext>
                </a:extLst>
              </p:cNvPr>
              <p:cNvGrpSpPr/>
              <p:nvPr/>
            </p:nvGrpSpPr>
            <p:grpSpPr>
              <a:xfrm>
                <a:off x="6488167" y="3759422"/>
                <a:ext cx="720000" cy="720000"/>
                <a:chOff x="5554825" y="4246911"/>
                <a:chExt cx="720000" cy="720000"/>
              </a:xfrm>
            </p:grpSpPr>
            <p:sp>
              <p:nvSpPr>
                <p:cNvPr id="101" name="Oval 100">
                  <a:extLst>
                    <a:ext uri="{FF2B5EF4-FFF2-40B4-BE49-F238E27FC236}">
                      <a16:creationId xmlns:a16="http://schemas.microsoft.com/office/drawing/2014/main" id="{E14DB9F0-350C-465B-8FEA-05148D288666}"/>
                    </a:ext>
                  </a:extLst>
                </p:cNvPr>
                <p:cNvSpPr/>
                <p:nvPr/>
              </p:nvSpPr>
              <p:spPr>
                <a:xfrm>
                  <a:off x="5554825" y="4246911"/>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solidFill>
                      <a:schemeClr val="bg2">
                        <a:lumMod val="50000"/>
                      </a:schemeClr>
                    </a:solidFill>
                  </a:endParaRPr>
                </a:p>
              </p:txBody>
            </p:sp>
            <p:pic>
              <p:nvPicPr>
                <p:cNvPr id="102" name="Picture 208">
                  <a:extLst>
                    <a:ext uri="{FF2B5EF4-FFF2-40B4-BE49-F238E27FC236}">
                      <a16:creationId xmlns:a16="http://schemas.microsoft.com/office/drawing/2014/main" id="{EA5C2C3D-4FE0-4F6E-9B71-68C7F0AC4AC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bwMode="auto">
                <a:xfrm>
                  <a:off x="5687038" y="4379124"/>
                  <a:ext cx="455574" cy="455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3" name="TextBox 102">
                <a:extLst>
                  <a:ext uri="{FF2B5EF4-FFF2-40B4-BE49-F238E27FC236}">
                    <a16:creationId xmlns:a16="http://schemas.microsoft.com/office/drawing/2014/main" id="{767551AD-4C23-48A6-8840-32BF5E0BAD18}"/>
                  </a:ext>
                </a:extLst>
              </p:cNvPr>
              <p:cNvSpPr txBox="1"/>
              <p:nvPr/>
            </p:nvSpPr>
            <p:spPr>
              <a:xfrm>
                <a:off x="6361000" y="4488019"/>
                <a:ext cx="944489" cy="258532"/>
              </a:xfrm>
              <a:prstGeom prst="rect">
                <a:avLst/>
              </a:prstGeom>
              <a:noFill/>
            </p:spPr>
            <p:txBody>
              <a:bodyPr wrap="none" rtlCol="0">
                <a:spAutoFit/>
              </a:bodyPr>
              <a:lstStyle/>
              <a:p>
                <a:pPr algn="l" defTabSz="457189">
                  <a:lnSpc>
                    <a:spcPct val="90000"/>
                  </a:lnSpc>
                  <a:spcBef>
                    <a:spcPts val="300"/>
                  </a:spcBef>
                </a:pPr>
                <a:r>
                  <a:rPr lang="fr-FR" sz="1200" dirty="0">
                    <a:solidFill>
                      <a:schemeClr val="bg2">
                        <a:lumMod val="50000"/>
                      </a:schemeClr>
                    </a:solidFill>
                    <a:cs typeface="Arial" panose="020B0604020202020204" pitchFamily="34" charset="0"/>
                  </a:rPr>
                  <a:t>FortiSwitch</a:t>
                </a:r>
                <a:endParaRPr lang="en-US" sz="1200" dirty="0">
                  <a:solidFill>
                    <a:schemeClr val="bg2">
                      <a:lumMod val="50000"/>
                    </a:schemeClr>
                  </a:solidFill>
                  <a:cs typeface="Arial" panose="020B0604020202020204" pitchFamily="34" charset="0"/>
                </a:endParaRPr>
              </a:p>
            </p:txBody>
          </p:sp>
          <p:cxnSp>
            <p:nvCxnSpPr>
              <p:cNvPr id="104" name="Straight Connector 103">
                <a:extLst>
                  <a:ext uri="{FF2B5EF4-FFF2-40B4-BE49-F238E27FC236}">
                    <a16:creationId xmlns:a16="http://schemas.microsoft.com/office/drawing/2014/main" id="{57ED49C5-D606-411A-B439-BFE69DDEBAE2}"/>
                  </a:ext>
                </a:extLst>
              </p:cNvPr>
              <p:cNvCxnSpPr>
                <a:cxnSpLocks/>
                <a:stCxn id="101" idx="6"/>
              </p:cNvCxnSpPr>
              <p:nvPr/>
            </p:nvCxnSpPr>
            <p:spPr>
              <a:xfrm flipV="1">
                <a:off x="7208167" y="4114884"/>
                <a:ext cx="223696" cy="453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B756764-0859-4B2F-9FCC-C056315D5194}"/>
                  </a:ext>
                </a:extLst>
              </p:cNvPr>
              <p:cNvCxnSpPr>
                <a:cxnSpLocks/>
              </p:cNvCxnSpPr>
              <p:nvPr/>
            </p:nvCxnSpPr>
            <p:spPr>
              <a:xfrm flipH="1">
                <a:off x="7112550" y="3523335"/>
                <a:ext cx="520927" cy="357847"/>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4AA85D-4CBC-443C-ADC5-20D0200E9460}"/>
                  </a:ext>
                </a:extLst>
              </p:cNvPr>
              <p:cNvCxnSpPr>
                <a:cxnSpLocks/>
              </p:cNvCxnSpPr>
              <p:nvPr/>
            </p:nvCxnSpPr>
            <p:spPr>
              <a:xfrm>
                <a:off x="7946755" y="3523336"/>
                <a:ext cx="520927" cy="357847"/>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77F3A8DB-AEC3-4344-B961-C25D72C47A32}"/>
                  </a:ext>
                </a:extLst>
              </p:cNvPr>
              <p:cNvSpPr/>
              <p:nvPr/>
            </p:nvSpPr>
            <p:spPr>
              <a:xfrm>
                <a:off x="6620380" y="5531004"/>
                <a:ext cx="2245718" cy="1103476"/>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Extend Your Management Boundary </a:t>
                </a:r>
              </a:p>
              <a:p>
                <a:pPr algn="ctr">
                  <a:lnSpc>
                    <a:spcPct val="120000"/>
                  </a:lnSpc>
                  <a:defRPr/>
                </a:pPr>
                <a:endParaRPr lang="en-US" sz="6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a:p>
                <a:pPr algn="ctr">
                  <a:lnSpc>
                    <a:spcPct val="120000"/>
                  </a:lnSpc>
                  <a:defRPr/>
                </a:pP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Cover the LAN with integrated Switching, </a:t>
                </a:r>
                <a:r>
                  <a:rPr lang="en-US" sz="1200" spc="-15" dirty="0" err="1">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WiFi</a:t>
                </a:r>
                <a:r>
                  <a:rPr lang="en-US" sz="1200" spc="-15"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rPr>
                  <a:t> …</a:t>
                </a:r>
                <a:endParaRPr lang="en-US" sz="1600" dirty="0">
                  <a:solidFill>
                    <a:schemeClr val="tx1">
                      <a:lumMod val="75000"/>
                      <a:lumOff val="25000"/>
                    </a:schemeClr>
                  </a:solidFill>
                  <a:latin typeface="Inter" panose="02000503000000020004" pitchFamily="2" charset="0"/>
                  <a:ea typeface="Inter" panose="02000503000000020004" pitchFamily="2" charset="0"/>
                  <a:cs typeface="Arial" panose="020B0604020202020204" pitchFamily="34" charset="0"/>
                </a:endParaRPr>
              </a:p>
            </p:txBody>
          </p:sp>
          <p:sp>
            <p:nvSpPr>
              <p:cNvPr id="108" name="Oval 107">
                <a:extLst>
                  <a:ext uri="{FF2B5EF4-FFF2-40B4-BE49-F238E27FC236}">
                    <a16:creationId xmlns:a16="http://schemas.microsoft.com/office/drawing/2014/main" id="{8397FEE5-1CB0-4512-80EA-B1DD2F08EFC1}"/>
                  </a:ext>
                </a:extLst>
              </p:cNvPr>
              <p:cNvSpPr/>
              <p:nvPr/>
            </p:nvSpPr>
            <p:spPr>
              <a:xfrm>
                <a:off x="6461760" y="4775200"/>
                <a:ext cx="2458720" cy="66286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00"/>
                  </a:spcBef>
                </a:pPr>
                <a:endParaRPr lang="en-US" sz="1400" dirty="0" err="1"/>
              </a:p>
            </p:txBody>
          </p:sp>
          <p:sp>
            <p:nvSpPr>
              <p:cNvPr id="109" name="Rectangle 108">
                <a:extLst>
                  <a:ext uri="{FF2B5EF4-FFF2-40B4-BE49-F238E27FC236}">
                    <a16:creationId xmlns:a16="http://schemas.microsoft.com/office/drawing/2014/main" id="{9265820B-9053-49F5-83D7-C6771F5A7235}"/>
                  </a:ext>
                </a:extLst>
              </p:cNvPr>
              <p:cNvSpPr/>
              <p:nvPr/>
            </p:nvSpPr>
            <p:spPr>
              <a:xfrm>
                <a:off x="6666673" y="4926692"/>
                <a:ext cx="2021495" cy="326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300"/>
                  </a:spcBef>
                  <a:spcAft>
                    <a:spcPts val="0"/>
                  </a:spcAft>
                  <a:buClrTx/>
                  <a:buSzTx/>
                  <a:buFontTx/>
                  <a:buNone/>
                  <a:tabLst/>
                  <a:defRPr/>
                </a:pPr>
                <a: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Managed </a:t>
                </a:r>
                <a:b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br>
                <a:r>
                  <a:rPr kumimoji="0" lang="en-US" sz="1600" u="none" strike="noStrike" kern="1200" cap="none" spc="-40" normalizeH="0" baseline="0" noProof="0" dirty="0">
                    <a:ln>
                      <a:noFill/>
                    </a:ln>
                    <a:solidFill>
                      <a:schemeClr val="bg1"/>
                    </a:solidFill>
                    <a:effectLst/>
                    <a:uLnTx/>
                    <a:uFillTx/>
                    <a:latin typeface="Inter" panose="02000503000000020004" pitchFamily="2" charset="0"/>
                    <a:ea typeface="Inter" panose="02000503000000020004" pitchFamily="2" charset="0"/>
                  </a:rPr>
                  <a:t>Office Network</a:t>
                </a:r>
              </a:p>
            </p:txBody>
          </p:sp>
          <p:cxnSp>
            <p:nvCxnSpPr>
              <p:cNvPr id="131" name="Straight Connector 130">
                <a:extLst>
                  <a:ext uri="{FF2B5EF4-FFF2-40B4-BE49-F238E27FC236}">
                    <a16:creationId xmlns:a16="http://schemas.microsoft.com/office/drawing/2014/main" id="{574973EB-53F1-46AF-833B-0518061D5253}"/>
                  </a:ext>
                </a:extLst>
              </p:cNvPr>
              <p:cNvCxnSpPr>
                <a:cxnSpLocks/>
                <a:endCxn id="87" idx="1"/>
              </p:cNvCxnSpPr>
              <p:nvPr/>
            </p:nvCxnSpPr>
            <p:spPr>
              <a:xfrm>
                <a:off x="6620380" y="1520525"/>
                <a:ext cx="900508" cy="383688"/>
              </a:xfrm>
              <a:prstGeom prst="line">
                <a:avLst/>
              </a:prstGeom>
              <a:ln w="12700">
                <a:solidFill>
                  <a:schemeClr val="tx2">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pic>
          <p:nvPicPr>
            <p:cNvPr id="110" name="Graphic 109">
              <a:extLst>
                <a:ext uri="{FF2B5EF4-FFF2-40B4-BE49-F238E27FC236}">
                  <a16:creationId xmlns:a16="http://schemas.microsoft.com/office/drawing/2014/main" id="{726613FB-3148-4456-938B-8118D7EE618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09042" y="2685374"/>
              <a:ext cx="489464" cy="489464"/>
            </a:xfrm>
            <a:prstGeom prst="rect">
              <a:avLst/>
            </a:prstGeom>
          </p:spPr>
        </p:pic>
      </p:grpSp>
    </p:spTree>
    <p:extLst>
      <p:ext uri="{BB962C8B-B14F-4D97-AF65-F5344CB8AC3E}">
        <p14:creationId xmlns:p14="http://schemas.microsoft.com/office/powerpoint/2010/main" val="89367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wipe(up)">
                                      <p:cBhvr>
                                        <p:cTn id="12" dur="10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85"/>
                                        </p:tgtEl>
                                        <p:attrNameLst>
                                          <p:attrName>style.visibility</p:attrName>
                                        </p:attrNameLst>
                                      </p:cBhvr>
                                      <p:to>
                                        <p:strVal val="visible"/>
                                      </p:to>
                                    </p:set>
                                    <p:animEffect transition="in" filter="wipe(up)">
                                      <p:cBhvr>
                                        <p:cTn id="22" dur="1000"/>
                                        <p:tgtEl>
                                          <p:spTgt spid="185"/>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71"/>
                                        </p:tgtEl>
                                        <p:attrNameLst>
                                          <p:attrName>style.visibility</p:attrName>
                                        </p:attrNameLst>
                                      </p:cBhvr>
                                      <p:to>
                                        <p:strVal val="visible"/>
                                      </p:to>
                                    </p:set>
                                    <p:animEffect transition="in" filter="wipe(left)">
                                      <p:cBhvr>
                                        <p:cTn id="26"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Graphic 2">
            <a:extLst>
              <a:ext uri="{FF2B5EF4-FFF2-40B4-BE49-F238E27FC236}">
                <a16:creationId xmlns:a16="http://schemas.microsoft.com/office/drawing/2014/main" id="{41DF5379-8D28-C2EA-E99D-2F8E0BE08467}"/>
              </a:ext>
            </a:extLst>
          </p:cNvPr>
          <p:cNvPicPr/>
          <p:nvPr/>
        </p:nvPicPr>
        <p:blipFill>
          <a:blip r:embed="rId3"/>
          <a:stretch/>
        </p:blipFill>
        <p:spPr>
          <a:xfrm rot="5400000">
            <a:off x="-94424" y="785021"/>
            <a:ext cx="988560" cy="105840"/>
          </a:xfrm>
          <a:prstGeom prst="rect">
            <a:avLst/>
          </a:prstGeom>
          <a:ln w="0">
            <a:noFill/>
          </a:ln>
        </p:spPr>
      </p:pic>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sp>
        <p:nvSpPr>
          <p:cNvPr id="48" name="Content Placeholder 3">
            <a:extLst>
              <a:ext uri="{FF2B5EF4-FFF2-40B4-BE49-F238E27FC236}">
                <a16:creationId xmlns:a16="http://schemas.microsoft.com/office/drawing/2014/main" id="{93E540B4-3E7E-4977-83E8-D2525E6F8F0F}"/>
              </a:ext>
            </a:extLst>
          </p:cNvPr>
          <p:cNvSpPr txBox="1">
            <a:spLocks/>
          </p:cNvSpPr>
          <p:nvPr/>
        </p:nvSpPr>
        <p:spPr>
          <a:xfrm>
            <a:off x="538544" y="746744"/>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Build your MSSP Strategy at your own pace</a:t>
            </a:r>
          </a:p>
        </p:txBody>
      </p:sp>
      <p:grpSp>
        <p:nvGrpSpPr>
          <p:cNvPr id="22" name="Group 21">
            <a:extLst>
              <a:ext uri="{FF2B5EF4-FFF2-40B4-BE49-F238E27FC236}">
                <a16:creationId xmlns:a16="http://schemas.microsoft.com/office/drawing/2014/main" id="{78D9A195-709F-4D09-9643-7046D4A564C1}"/>
              </a:ext>
            </a:extLst>
          </p:cNvPr>
          <p:cNvGrpSpPr/>
          <p:nvPr/>
        </p:nvGrpSpPr>
        <p:grpSpPr>
          <a:xfrm>
            <a:off x="845852" y="3683787"/>
            <a:ext cx="10766757" cy="1819175"/>
            <a:chOff x="1067233" y="4375147"/>
            <a:chExt cx="10766757" cy="1819175"/>
          </a:xfrm>
        </p:grpSpPr>
        <p:sp>
          <p:nvSpPr>
            <p:cNvPr id="20" name="Rectangle 19">
              <a:extLst>
                <a:ext uri="{FF2B5EF4-FFF2-40B4-BE49-F238E27FC236}">
                  <a16:creationId xmlns:a16="http://schemas.microsoft.com/office/drawing/2014/main" id="{75CF0222-B28B-4BB2-B585-180A2DBCF7F8}"/>
                </a:ext>
              </a:extLst>
            </p:cNvPr>
            <p:cNvSpPr/>
            <p:nvPr/>
          </p:nvSpPr>
          <p:spPr>
            <a:xfrm>
              <a:off x="1067233" y="4375147"/>
              <a:ext cx="10766757" cy="1819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0" name="TextBox 9">
              <a:extLst>
                <a:ext uri="{FF2B5EF4-FFF2-40B4-BE49-F238E27FC236}">
                  <a16:creationId xmlns:a16="http://schemas.microsoft.com/office/drawing/2014/main" id="{EA876A01-36D9-4071-AB68-E682B904CEE4}"/>
                </a:ext>
              </a:extLst>
            </p:cNvPr>
            <p:cNvSpPr txBox="1"/>
            <p:nvPr/>
          </p:nvSpPr>
          <p:spPr>
            <a:xfrm>
              <a:off x="1136528" y="4632152"/>
              <a:ext cx="10628166" cy="1305165"/>
            </a:xfrm>
            <a:prstGeom prst="rect">
              <a:avLst/>
            </a:prstGeom>
            <a:noFill/>
          </p:spPr>
          <p:txBody>
            <a:bodyPr wrap="none" rtlCol="0">
              <a:spAutoFit/>
            </a:bodyPr>
            <a:lstStyle/>
            <a:p>
              <a:pPr algn="ctr" defTabSz="457189">
                <a:lnSpc>
                  <a:spcPct val="150000"/>
                </a:lnSpc>
                <a:spcBef>
                  <a:spcPts val="300"/>
                </a:spcBef>
              </a:pPr>
              <a:r>
                <a:rPr lang="en-US" sz="2800" dirty="0">
                  <a:solidFill>
                    <a:srgbClr val="000000"/>
                  </a:solidFill>
                  <a:cs typeface="Arial" panose="020B0604020202020204" pitchFamily="34" charset="0"/>
                </a:rPr>
                <a:t>Develop your MSSP capabilities for a </a:t>
              </a:r>
              <a:r>
                <a:rPr lang="en-US" sz="2800" b="1" dirty="0">
                  <a:solidFill>
                    <a:schemeClr val="accent6"/>
                  </a:solidFill>
                  <a:cs typeface="Arial" panose="020B0604020202020204" pitchFamily="34" charset="0"/>
                </a:rPr>
                <a:t>more profitable Business </a:t>
              </a:r>
              <a:br>
                <a:rPr lang="en-US" sz="2800" b="1" dirty="0">
                  <a:solidFill>
                    <a:schemeClr val="accent6"/>
                  </a:solidFill>
                  <a:cs typeface="Arial" panose="020B0604020202020204" pitchFamily="34" charset="0"/>
                </a:rPr>
              </a:br>
              <a:r>
                <a:rPr lang="en-US" sz="2800" dirty="0">
                  <a:solidFill>
                    <a:srgbClr val="000000"/>
                  </a:solidFill>
                  <a:cs typeface="Arial" panose="020B0604020202020204" pitchFamily="34" charset="0"/>
                </a:rPr>
                <a:t>and improve your </a:t>
              </a:r>
              <a:r>
                <a:rPr lang="en-US" sz="2800" b="1" dirty="0">
                  <a:solidFill>
                    <a:schemeClr val="accent6"/>
                  </a:solidFill>
                  <a:cs typeface="Arial" panose="020B0604020202020204" pitchFamily="34" charset="0"/>
                </a:rPr>
                <a:t>Customer retention</a:t>
              </a:r>
            </a:p>
          </p:txBody>
        </p:sp>
      </p:grpSp>
      <p:grpSp>
        <p:nvGrpSpPr>
          <p:cNvPr id="31" name="Group 30">
            <a:extLst>
              <a:ext uri="{FF2B5EF4-FFF2-40B4-BE49-F238E27FC236}">
                <a16:creationId xmlns:a16="http://schemas.microsoft.com/office/drawing/2014/main" id="{C6F0A959-F165-42CB-9030-61D9D335E893}"/>
              </a:ext>
            </a:extLst>
          </p:cNvPr>
          <p:cNvGrpSpPr/>
          <p:nvPr/>
        </p:nvGrpSpPr>
        <p:grpSpPr>
          <a:xfrm>
            <a:off x="3824388" y="1773123"/>
            <a:ext cx="5432092" cy="523220"/>
            <a:chOff x="3824388" y="1773123"/>
            <a:chExt cx="5432092" cy="523220"/>
          </a:xfrm>
        </p:grpSpPr>
        <p:pic>
          <p:nvPicPr>
            <p:cNvPr id="52" name="Picture 51">
              <a:extLst>
                <a:ext uri="{FF2B5EF4-FFF2-40B4-BE49-F238E27FC236}">
                  <a16:creationId xmlns:a16="http://schemas.microsoft.com/office/drawing/2014/main" id="{25C70C72-D0F7-4858-BFB3-12207B2FEA2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24388" y="1843411"/>
              <a:ext cx="377947" cy="377947"/>
            </a:xfrm>
            <a:prstGeom prst="rect">
              <a:avLst/>
            </a:prstGeom>
            <a:noFill/>
          </p:spPr>
        </p:pic>
        <p:sp>
          <p:nvSpPr>
            <p:cNvPr id="57" name="TextBox 56">
              <a:extLst>
                <a:ext uri="{FF2B5EF4-FFF2-40B4-BE49-F238E27FC236}">
                  <a16:creationId xmlns:a16="http://schemas.microsoft.com/office/drawing/2014/main" id="{1C8911C2-C2BB-4B86-AD53-88A4A4860F2C}"/>
                </a:ext>
              </a:extLst>
            </p:cNvPr>
            <p:cNvSpPr txBox="1"/>
            <p:nvPr/>
          </p:nvSpPr>
          <p:spPr>
            <a:xfrm>
              <a:off x="4379312" y="1773123"/>
              <a:ext cx="4877168" cy="523220"/>
            </a:xfrm>
            <a:prstGeom prst="rect">
              <a:avLst/>
            </a:prstGeom>
            <a:noFill/>
          </p:spPr>
          <p:txBody>
            <a:bodyPr wrap="square" rtlCol="0">
              <a:spAutoFit/>
            </a:bodyPr>
            <a:lstStyle/>
            <a:p>
              <a:r>
                <a:rPr lang="en-US" sz="2800" b="1" dirty="0"/>
                <a:t>Minimal upfront investment</a:t>
              </a:r>
              <a:endParaRPr lang="en-US" sz="2800" dirty="0"/>
            </a:p>
          </p:txBody>
        </p:sp>
      </p:grpSp>
      <p:grpSp>
        <p:nvGrpSpPr>
          <p:cNvPr id="32" name="Group 31">
            <a:extLst>
              <a:ext uri="{FF2B5EF4-FFF2-40B4-BE49-F238E27FC236}">
                <a16:creationId xmlns:a16="http://schemas.microsoft.com/office/drawing/2014/main" id="{47B00EF6-2267-4C9C-A7A9-E642F0BAE622}"/>
              </a:ext>
            </a:extLst>
          </p:cNvPr>
          <p:cNvGrpSpPr/>
          <p:nvPr/>
        </p:nvGrpSpPr>
        <p:grpSpPr>
          <a:xfrm>
            <a:off x="3824388" y="2531069"/>
            <a:ext cx="3769946" cy="523220"/>
            <a:chOff x="3824388" y="2531069"/>
            <a:chExt cx="3769946" cy="523220"/>
          </a:xfrm>
        </p:grpSpPr>
        <p:pic>
          <p:nvPicPr>
            <p:cNvPr id="65" name="Picture 64">
              <a:extLst>
                <a:ext uri="{FF2B5EF4-FFF2-40B4-BE49-F238E27FC236}">
                  <a16:creationId xmlns:a16="http://schemas.microsoft.com/office/drawing/2014/main" id="{6715A1FA-44B0-43ED-8D74-3C088A63E7E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24388" y="2591732"/>
              <a:ext cx="377947" cy="377947"/>
            </a:xfrm>
            <a:prstGeom prst="rect">
              <a:avLst/>
            </a:prstGeom>
            <a:noFill/>
          </p:spPr>
        </p:pic>
        <p:sp>
          <p:nvSpPr>
            <p:cNvPr id="68" name="TextBox 67">
              <a:extLst>
                <a:ext uri="{FF2B5EF4-FFF2-40B4-BE49-F238E27FC236}">
                  <a16:creationId xmlns:a16="http://schemas.microsoft.com/office/drawing/2014/main" id="{7E3640A6-870B-417F-BE56-8A79FA9FA073}"/>
                </a:ext>
              </a:extLst>
            </p:cNvPr>
            <p:cNvSpPr txBox="1"/>
            <p:nvPr/>
          </p:nvSpPr>
          <p:spPr>
            <a:xfrm>
              <a:off x="4379312" y="2531069"/>
              <a:ext cx="3215022" cy="523220"/>
            </a:xfrm>
            <a:prstGeom prst="rect">
              <a:avLst/>
            </a:prstGeom>
            <a:noFill/>
          </p:spPr>
          <p:txBody>
            <a:bodyPr wrap="square" rtlCol="0">
              <a:spAutoFit/>
            </a:bodyPr>
            <a:lstStyle/>
            <a:p>
              <a:r>
                <a:rPr lang="en-US" sz="2800" b="1" dirty="0"/>
                <a:t>Ready to start!</a:t>
              </a:r>
              <a:endParaRPr lang="en-US" sz="2800" dirty="0"/>
            </a:p>
          </p:txBody>
        </p:sp>
      </p:grpSp>
    </p:spTree>
    <p:extLst>
      <p:ext uri="{BB962C8B-B14F-4D97-AF65-F5344CB8AC3E}">
        <p14:creationId xmlns:p14="http://schemas.microsoft.com/office/powerpoint/2010/main" val="328585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000"/>
                                        <p:tgtEl>
                                          <p:spTgt spid="31"/>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B1263-6D37-578F-3C31-B8CAD2288B5A}"/>
              </a:ext>
            </a:extLst>
          </p:cNvPr>
          <p:cNvSpPr>
            <a:spLocks noGrp="1"/>
          </p:cNvSpPr>
          <p:nvPr>
            <p:ph type="ctrTitle"/>
          </p:nvPr>
        </p:nvSpPr>
        <p:spPr/>
        <p:txBody>
          <a:bodyPr/>
          <a:lstStyle/>
          <a:p>
            <a:r>
              <a:rPr lang="en-GB" sz="4200" dirty="0"/>
              <a:t>The Fortinet MSSP Journey</a:t>
            </a:r>
          </a:p>
        </p:txBody>
      </p:sp>
      <p:sp>
        <p:nvSpPr>
          <p:cNvPr id="3" name="Subtitle 2">
            <a:extLst>
              <a:ext uri="{FF2B5EF4-FFF2-40B4-BE49-F238E27FC236}">
                <a16:creationId xmlns:a16="http://schemas.microsoft.com/office/drawing/2014/main" id="{11B0AA12-1D92-6AAF-EAE1-55313BBEB663}"/>
              </a:ext>
            </a:extLst>
          </p:cNvPr>
          <p:cNvSpPr>
            <a:spLocks noGrp="1"/>
          </p:cNvSpPr>
          <p:nvPr>
            <p:ph type="subTitle" idx="1"/>
          </p:nvPr>
        </p:nvSpPr>
        <p:spPr/>
        <p:txBody>
          <a:bodyPr/>
          <a:lstStyle/>
          <a:p>
            <a:r>
              <a:rPr lang="en-GB" dirty="0"/>
              <a:t>Engaging With Fortinet</a:t>
            </a:r>
          </a:p>
        </p:txBody>
      </p:sp>
    </p:spTree>
    <p:extLst>
      <p:ext uri="{BB962C8B-B14F-4D97-AF65-F5344CB8AC3E}">
        <p14:creationId xmlns:p14="http://schemas.microsoft.com/office/powerpoint/2010/main" val="23832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BD61-5309-C8AD-D0C8-23028227939F}"/>
              </a:ext>
            </a:extLst>
          </p:cNvPr>
          <p:cNvSpPr>
            <a:spLocks noGrp="1"/>
          </p:cNvSpPr>
          <p:nvPr>
            <p:ph type="title"/>
          </p:nvPr>
        </p:nvSpPr>
        <p:spPr>
          <a:xfrm>
            <a:off x="634258" y="311532"/>
            <a:ext cx="9788197" cy="487641"/>
          </a:xfrm>
        </p:spPr>
        <p:txBody>
          <a:bodyPr/>
          <a:lstStyle/>
          <a:p>
            <a:r>
              <a:rPr lang="en-US" sz="2800" dirty="0"/>
              <a:t>Flexible Engage Partner Program:   </a:t>
            </a:r>
            <a:r>
              <a:rPr lang="en-US" sz="2800" dirty="0">
                <a:solidFill>
                  <a:schemeClr val="accent3"/>
                </a:solidFill>
              </a:rPr>
              <a:t>ADVOCATE Partners </a:t>
            </a:r>
            <a:endParaRPr lang="en-US" dirty="0">
              <a:solidFill>
                <a:schemeClr val="accent3"/>
              </a:solidFill>
            </a:endParaRPr>
          </a:p>
        </p:txBody>
      </p:sp>
      <p:sp>
        <p:nvSpPr>
          <p:cNvPr id="4" name="TextBox 3">
            <a:extLst>
              <a:ext uri="{FF2B5EF4-FFF2-40B4-BE49-F238E27FC236}">
                <a16:creationId xmlns:a16="http://schemas.microsoft.com/office/drawing/2014/main" id="{66ECAB23-502F-A823-7C38-74D01C7ECA5F}"/>
              </a:ext>
            </a:extLst>
          </p:cNvPr>
          <p:cNvSpPr txBox="1"/>
          <p:nvPr/>
        </p:nvSpPr>
        <p:spPr>
          <a:xfrm>
            <a:off x="2578946" y="5871396"/>
            <a:ext cx="8229590" cy="349702"/>
          </a:xfrm>
          <a:prstGeom prst="rect">
            <a:avLst/>
          </a:prstGeom>
          <a:noFill/>
        </p:spPr>
        <p:txBody>
          <a:bodyPr wrap="square" lIns="0" tIns="36000" rIns="0" bIns="36000">
            <a:spAutoFit/>
          </a:bodyPr>
          <a:lstStyle/>
          <a:p>
            <a:r>
              <a:rPr lang="en-US" b="1" dirty="0">
                <a:solidFill>
                  <a:schemeClr val="tx2">
                    <a:lumMod val="50000"/>
                  </a:schemeClr>
                </a:solidFill>
              </a:rPr>
              <a:t>Add MSSP Business Model in Addition to Integrator</a:t>
            </a:r>
          </a:p>
        </p:txBody>
      </p:sp>
      <p:sp>
        <p:nvSpPr>
          <p:cNvPr id="6" name="Rectangle: Single Corner Rounded 1">
            <a:extLst>
              <a:ext uri="{FF2B5EF4-FFF2-40B4-BE49-F238E27FC236}">
                <a16:creationId xmlns:a16="http://schemas.microsoft.com/office/drawing/2014/main" id="{50959C94-A7C2-AF3B-DF42-49A3A5EFFA8F}"/>
              </a:ext>
            </a:extLst>
          </p:cNvPr>
          <p:cNvSpPr/>
          <p:nvPr/>
        </p:nvSpPr>
        <p:spPr>
          <a:xfrm flipH="1">
            <a:off x="1425424" y="1621817"/>
            <a:ext cx="520607" cy="3439280"/>
          </a:xfrm>
          <a:prstGeom prst="round1Rect">
            <a:avLst>
              <a:gd name="adj" fmla="val 36725"/>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err="1"/>
          </a:p>
        </p:txBody>
      </p:sp>
      <p:cxnSp>
        <p:nvCxnSpPr>
          <p:cNvPr id="7" name="Straight Connector 6">
            <a:extLst>
              <a:ext uri="{FF2B5EF4-FFF2-40B4-BE49-F238E27FC236}">
                <a16:creationId xmlns:a16="http://schemas.microsoft.com/office/drawing/2014/main" id="{8E7FDB13-6585-32E6-ACEE-38CCB985325A}"/>
              </a:ext>
            </a:extLst>
          </p:cNvPr>
          <p:cNvCxnSpPr>
            <a:cxnSpLocks/>
          </p:cNvCxnSpPr>
          <p:nvPr/>
        </p:nvCxnSpPr>
        <p:spPr>
          <a:xfrm flipH="1">
            <a:off x="1524000" y="5550646"/>
            <a:ext cx="9144000" cy="0"/>
          </a:xfrm>
          <a:prstGeom prst="line">
            <a:avLst/>
          </a:prstGeom>
          <a:ln w="19050">
            <a:solidFill>
              <a:schemeClr val="bg1">
                <a:lumMod val="50000"/>
              </a:schemeClr>
            </a:solidFill>
            <a:prstDash val="sysDot"/>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4088949-CA35-3671-4966-07293424B32D}"/>
              </a:ext>
            </a:extLst>
          </p:cNvPr>
          <p:cNvSpPr/>
          <p:nvPr/>
        </p:nvSpPr>
        <p:spPr>
          <a:xfrm>
            <a:off x="2475503" y="1621817"/>
            <a:ext cx="520607" cy="343928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9" name="Rectangle 8">
            <a:extLst>
              <a:ext uri="{FF2B5EF4-FFF2-40B4-BE49-F238E27FC236}">
                <a16:creationId xmlns:a16="http://schemas.microsoft.com/office/drawing/2014/main" id="{122E3D99-A063-DF06-DB4A-0F4A7C9B81D4}"/>
              </a:ext>
            </a:extLst>
          </p:cNvPr>
          <p:cNvSpPr/>
          <p:nvPr/>
        </p:nvSpPr>
        <p:spPr>
          <a:xfrm>
            <a:off x="3268388" y="1621817"/>
            <a:ext cx="7399612" cy="3380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0" name="Rectangle 9">
            <a:extLst>
              <a:ext uri="{FF2B5EF4-FFF2-40B4-BE49-F238E27FC236}">
                <a16:creationId xmlns:a16="http://schemas.microsoft.com/office/drawing/2014/main" id="{DB19144E-77CC-782A-C590-42E4BE1CE88E}"/>
              </a:ext>
            </a:extLst>
          </p:cNvPr>
          <p:cNvSpPr/>
          <p:nvPr/>
        </p:nvSpPr>
        <p:spPr>
          <a:xfrm>
            <a:off x="5680903" y="1711526"/>
            <a:ext cx="4565066" cy="535531"/>
          </a:xfrm>
          <a:prstGeom prst="rect">
            <a:avLst/>
          </a:prstGeom>
        </p:spPr>
        <p:txBody>
          <a:bodyPr wrap="square">
            <a:spAutoFit/>
          </a:bodyPr>
          <a:lstStyle/>
          <a:p>
            <a:pPr>
              <a:lnSpc>
                <a:spcPct val="90000"/>
              </a:lnSpc>
            </a:pPr>
            <a:r>
              <a:rPr lang="en-US" sz="1600" b="1" kern="100" spc="-50" dirty="0">
                <a:latin typeface="Arial Black" panose="020B0A04020102020204" pitchFamily="34" charset="0"/>
              </a:rPr>
              <a:t>Grab your part of revenue coming from Managed Services </a:t>
            </a:r>
          </a:p>
        </p:txBody>
      </p:sp>
      <p:sp>
        <p:nvSpPr>
          <p:cNvPr id="11" name="Rectangle 10">
            <a:extLst>
              <a:ext uri="{FF2B5EF4-FFF2-40B4-BE49-F238E27FC236}">
                <a16:creationId xmlns:a16="http://schemas.microsoft.com/office/drawing/2014/main" id="{A21EDFCC-FAD3-8866-FE81-A34A2E113B54}"/>
              </a:ext>
            </a:extLst>
          </p:cNvPr>
          <p:cNvSpPr/>
          <p:nvPr/>
        </p:nvSpPr>
        <p:spPr>
          <a:xfrm rot="16200000">
            <a:off x="663489" y="3359861"/>
            <a:ext cx="1982442" cy="313932"/>
          </a:xfrm>
          <a:prstGeom prst="rect">
            <a:avLst/>
          </a:prstGeom>
        </p:spPr>
        <p:txBody>
          <a:bodyPr wrap="square">
            <a:spAutoFit/>
          </a:bodyPr>
          <a:lstStyle/>
          <a:p>
            <a:pPr algn="ctr">
              <a:lnSpc>
                <a:spcPct val="90000"/>
              </a:lnSpc>
            </a:pPr>
            <a:r>
              <a:rPr lang="en-GB" sz="1600" b="1" spc="-80" dirty="0">
                <a:cs typeface="Arial" panose="020B0604020202020204" pitchFamily="34" charset="0"/>
              </a:rPr>
              <a:t>Integrator</a:t>
            </a:r>
          </a:p>
        </p:txBody>
      </p:sp>
      <p:sp>
        <p:nvSpPr>
          <p:cNvPr id="12" name="Rectangle 11">
            <a:extLst>
              <a:ext uri="{FF2B5EF4-FFF2-40B4-BE49-F238E27FC236}">
                <a16:creationId xmlns:a16="http://schemas.microsoft.com/office/drawing/2014/main" id="{1C5B4011-EB1A-E131-A247-02025054DFC6}"/>
              </a:ext>
            </a:extLst>
          </p:cNvPr>
          <p:cNvSpPr/>
          <p:nvPr/>
        </p:nvSpPr>
        <p:spPr>
          <a:xfrm>
            <a:off x="3505528" y="3055248"/>
            <a:ext cx="3673869" cy="1112612"/>
          </a:xfrm>
          <a:prstGeom prst="rect">
            <a:avLst/>
          </a:prstGeom>
        </p:spPr>
        <p:txBody>
          <a:bodyPr wrap="square">
            <a:spAutoFit/>
          </a:bodyPr>
          <a:lstStyle/>
          <a:p>
            <a:pPr defTabSz="457189">
              <a:lnSpc>
                <a:spcPct val="95000"/>
              </a:lnSpc>
              <a:spcBef>
                <a:spcPts val="300"/>
              </a:spcBef>
              <a:spcAft>
                <a:spcPts val="600"/>
              </a:spcAft>
            </a:pPr>
            <a:r>
              <a:rPr lang="en-GB" b="1" dirty="0">
                <a:solidFill>
                  <a:schemeClr val="accent3"/>
                </a:solidFill>
                <a:cs typeface="Arial" panose="020B0604020202020204" pitchFamily="34" charset="0"/>
              </a:rPr>
              <a:t>ADVOCATE:</a:t>
            </a:r>
          </a:p>
          <a:p>
            <a:pPr marL="182563" indent="-182563" defTabSz="457189">
              <a:lnSpc>
                <a:spcPct val="95000"/>
              </a:lnSpc>
              <a:spcBef>
                <a:spcPts val="300"/>
              </a:spcBef>
              <a:spcAft>
                <a:spcPts val="600"/>
              </a:spcAft>
              <a:buFont typeface="Arial" panose="020B0604020202020204" pitchFamily="34" charset="0"/>
              <a:buChar char="•"/>
            </a:pPr>
            <a:r>
              <a:rPr lang="en-GB" dirty="0">
                <a:cs typeface="Arial" panose="020B0604020202020204" pitchFamily="34" charset="0"/>
              </a:rPr>
              <a:t>Access to MSSP Portfolio</a:t>
            </a:r>
          </a:p>
          <a:p>
            <a:pPr marL="182563" indent="-182563" defTabSz="457189">
              <a:lnSpc>
                <a:spcPct val="95000"/>
              </a:lnSpc>
              <a:spcBef>
                <a:spcPts val="300"/>
              </a:spcBef>
              <a:spcAft>
                <a:spcPts val="600"/>
              </a:spcAft>
              <a:buFont typeface="Arial" panose="020B0604020202020204" pitchFamily="34" charset="0"/>
              <a:buChar char="•"/>
            </a:pPr>
            <a:r>
              <a:rPr lang="en-GB" dirty="0">
                <a:cs typeface="Arial" panose="020B0604020202020204" pitchFamily="34" charset="0"/>
              </a:rPr>
              <a:t>Recognition of MSSP expertise</a:t>
            </a:r>
          </a:p>
        </p:txBody>
      </p:sp>
      <p:sp>
        <p:nvSpPr>
          <p:cNvPr id="13" name="Rectangle 12">
            <a:extLst>
              <a:ext uri="{FF2B5EF4-FFF2-40B4-BE49-F238E27FC236}">
                <a16:creationId xmlns:a16="http://schemas.microsoft.com/office/drawing/2014/main" id="{CCDE1C0A-BBFD-896E-7625-0219D41D01FA}"/>
              </a:ext>
            </a:extLst>
          </p:cNvPr>
          <p:cNvSpPr/>
          <p:nvPr/>
        </p:nvSpPr>
        <p:spPr>
          <a:xfrm>
            <a:off x="3583907" y="2151061"/>
            <a:ext cx="1069076" cy="803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pic>
        <p:nvPicPr>
          <p:cNvPr id="14" name="Graphic 7">
            <a:extLst>
              <a:ext uri="{FF2B5EF4-FFF2-40B4-BE49-F238E27FC236}">
                <a16:creationId xmlns:a16="http://schemas.microsoft.com/office/drawing/2014/main" id="{BCFC47C8-D385-DF5E-8DD4-4F4F4B09153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91257" y="5447891"/>
            <a:ext cx="202484" cy="202484"/>
          </a:xfrm>
          <a:prstGeom prst="rect">
            <a:avLst/>
          </a:prstGeom>
        </p:spPr>
      </p:pic>
      <p:sp>
        <p:nvSpPr>
          <p:cNvPr id="15" name="Rectangle 14">
            <a:extLst>
              <a:ext uri="{FF2B5EF4-FFF2-40B4-BE49-F238E27FC236}">
                <a16:creationId xmlns:a16="http://schemas.microsoft.com/office/drawing/2014/main" id="{A5D45879-812B-0494-1234-C5133E6142AC}"/>
              </a:ext>
            </a:extLst>
          </p:cNvPr>
          <p:cNvSpPr/>
          <p:nvPr/>
        </p:nvSpPr>
        <p:spPr>
          <a:xfrm rot="16200000">
            <a:off x="1775360" y="3331488"/>
            <a:ext cx="1982442" cy="313932"/>
          </a:xfrm>
          <a:prstGeom prst="rect">
            <a:avLst/>
          </a:prstGeom>
        </p:spPr>
        <p:txBody>
          <a:bodyPr wrap="square">
            <a:spAutoFit/>
          </a:bodyPr>
          <a:lstStyle/>
          <a:p>
            <a:pPr algn="ctr">
              <a:lnSpc>
                <a:spcPct val="90000"/>
              </a:lnSpc>
            </a:pPr>
            <a:r>
              <a:rPr lang="en-GB" sz="1600" b="1" spc="-80" dirty="0">
                <a:solidFill>
                  <a:schemeClr val="bg1"/>
                </a:solidFill>
                <a:cs typeface="Arial" panose="020B0604020202020204" pitchFamily="34" charset="0"/>
              </a:rPr>
              <a:t>MSSP</a:t>
            </a:r>
          </a:p>
        </p:txBody>
      </p:sp>
      <p:pic>
        <p:nvPicPr>
          <p:cNvPr id="18" name="Graphic 7">
            <a:extLst>
              <a:ext uri="{FF2B5EF4-FFF2-40B4-BE49-F238E27FC236}">
                <a16:creationId xmlns:a16="http://schemas.microsoft.com/office/drawing/2014/main" id="{EE348901-6C31-86C8-C922-330B861289C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756819" y="5447891"/>
            <a:ext cx="202484" cy="202484"/>
          </a:xfrm>
          <a:prstGeom prst="rect">
            <a:avLst/>
          </a:prstGeom>
        </p:spPr>
      </p:pic>
      <p:sp>
        <p:nvSpPr>
          <p:cNvPr id="19" name="Chevron 2">
            <a:extLst>
              <a:ext uri="{FF2B5EF4-FFF2-40B4-BE49-F238E27FC236}">
                <a16:creationId xmlns:a16="http://schemas.microsoft.com/office/drawing/2014/main" id="{680BE463-04A7-6D7B-F024-AB54E50873EE}"/>
              </a:ext>
            </a:extLst>
          </p:cNvPr>
          <p:cNvSpPr/>
          <p:nvPr/>
        </p:nvSpPr>
        <p:spPr>
          <a:xfrm>
            <a:off x="9249929" y="5322816"/>
            <a:ext cx="219223" cy="452635"/>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defRPr/>
            </a:pPr>
            <a:endParaRPr lang="en-US" sz="1400" dirty="0">
              <a:solidFill>
                <a:srgbClr val="000000"/>
              </a:solidFill>
              <a:latin typeface="Arial" panose="020B0604020202020204"/>
            </a:endParaRPr>
          </a:p>
        </p:txBody>
      </p:sp>
      <p:pic>
        <p:nvPicPr>
          <p:cNvPr id="20" name="Picture 19">
            <a:extLst>
              <a:ext uri="{FF2B5EF4-FFF2-40B4-BE49-F238E27FC236}">
                <a16:creationId xmlns:a16="http://schemas.microsoft.com/office/drawing/2014/main" id="{FA02F68F-25CF-1026-6F9A-46FFA180BF3C}"/>
              </a:ext>
            </a:extLst>
          </p:cNvPr>
          <p:cNvPicPr>
            <a:picLocks noChangeAspect="1"/>
          </p:cNvPicPr>
          <p:nvPr/>
        </p:nvPicPr>
        <p:blipFill>
          <a:blip r:embed="rId5"/>
          <a:srcRect/>
          <a:stretch/>
        </p:blipFill>
        <p:spPr>
          <a:xfrm>
            <a:off x="3583907" y="1815139"/>
            <a:ext cx="882976" cy="233167"/>
          </a:xfrm>
          <a:prstGeom prst="rect">
            <a:avLst/>
          </a:prstGeom>
        </p:spPr>
      </p:pic>
      <p:pic>
        <p:nvPicPr>
          <p:cNvPr id="21" name="Graphic 7">
            <a:extLst>
              <a:ext uri="{FF2B5EF4-FFF2-40B4-BE49-F238E27FC236}">
                <a16:creationId xmlns:a16="http://schemas.microsoft.com/office/drawing/2014/main" id="{1E8AF52B-54CA-17AB-8CEF-06B6A787090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72483" y="5447891"/>
            <a:ext cx="202484" cy="202484"/>
          </a:xfrm>
          <a:prstGeom prst="rect">
            <a:avLst/>
          </a:prstGeom>
        </p:spPr>
      </p:pic>
      <p:sp>
        <p:nvSpPr>
          <p:cNvPr id="22" name="Chevron 2">
            <a:extLst>
              <a:ext uri="{FF2B5EF4-FFF2-40B4-BE49-F238E27FC236}">
                <a16:creationId xmlns:a16="http://schemas.microsoft.com/office/drawing/2014/main" id="{521D61D8-9A5B-40C5-081F-90DAE82EC649}"/>
              </a:ext>
            </a:extLst>
          </p:cNvPr>
          <p:cNvSpPr/>
          <p:nvPr/>
        </p:nvSpPr>
        <p:spPr>
          <a:xfrm>
            <a:off x="3268387" y="5322816"/>
            <a:ext cx="219223" cy="452635"/>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defRPr/>
            </a:pPr>
            <a:endParaRPr lang="en-US" sz="1400" dirty="0">
              <a:solidFill>
                <a:srgbClr val="000000"/>
              </a:solidFill>
              <a:latin typeface="Arial" panose="020B0604020202020204"/>
            </a:endParaRPr>
          </a:p>
        </p:txBody>
      </p:sp>
      <p:sp>
        <p:nvSpPr>
          <p:cNvPr id="23" name="Rectangle 22">
            <a:extLst>
              <a:ext uri="{FF2B5EF4-FFF2-40B4-BE49-F238E27FC236}">
                <a16:creationId xmlns:a16="http://schemas.microsoft.com/office/drawing/2014/main" id="{566B63F2-0BBD-DDEA-A101-66FA19309EDF}"/>
              </a:ext>
            </a:extLst>
          </p:cNvPr>
          <p:cNvSpPr/>
          <p:nvPr/>
        </p:nvSpPr>
        <p:spPr>
          <a:xfrm>
            <a:off x="7336163" y="3002581"/>
            <a:ext cx="3321230" cy="997196"/>
          </a:xfrm>
          <a:prstGeom prst="rect">
            <a:avLst/>
          </a:prstGeom>
        </p:spPr>
        <p:txBody>
          <a:bodyPr wrap="square">
            <a:spAutoFit/>
          </a:bodyPr>
          <a:lstStyle/>
          <a:p>
            <a:pPr defTabSz="457189">
              <a:lnSpc>
                <a:spcPct val="95000"/>
              </a:lnSpc>
              <a:spcBef>
                <a:spcPts val="300"/>
              </a:spcBef>
              <a:spcAft>
                <a:spcPts val="600"/>
              </a:spcAft>
            </a:pPr>
            <a:r>
              <a:rPr lang="en-GB" b="1" dirty="0">
                <a:solidFill>
                  <a:schemeClr val="accent3"/>
                </a:solidFill>
                <a:cs typeface="Arial" panose="020B0604020202020204" pitchFamily="34" charset="0"/>
              </a:rPr>
              <a:t>ADVOCATE: </a:t>
            </a:r>
            <a:endParaRPr lang="en-GB" dirty="0">
              <a:solidFill>
                <a:schemeClr val="accent3"/>
              </a:solidFill>
              <a:cs typeface="Arial" panose="020B0604020202020204" pitchFamily="34" charset="0"/>
            </a:endParaRPr>
          </a:p>
          <a:p>
            <a:pPr defTabSz="457189">
              <a:lnSpc>
                <a:spcPct val="95000"/>
              </a:lnSpc>
              <a:spcBef>
                <a:spcPts val="300"/>
              </a:spcBef>
              <a:spcAft>
                <a:spcPts val="600"/>
              </a:spcAft>
            </a:pPr>
            <a:r>
              <a:rPr lang="en-GB" dirty="0">
                <a:cs typeface="Arial" panose="020B0604020202020204" pitchFamily="34" charset="0"/>
              </a:rPr>
              <a:t>1 x FCF +</a:t>
            </a:r>
            <a:br>
              <a:rPr lang="en-GB" dirty="0">
                <a:cs typeface="Arial" panose="020B0604020202020204" pitchFamily="34" charset="0"/>
              </a:rPr>
            </a:br>
            <a:r>
              <a:rPr lang="en-GB" dirty="0">
                <a:cs typeface="Arial" panose="020B0604020202020204" pitchFamily="34" charset="0"/>
              </a:rPr>
              <a:t>MSSP Eligibility Survey</a:t>
            </a:r>
            <a:endParaRPr lang="en-GB" b="1" dirty="0">
              <a:solidFill>
                <a:schemeClr val="accent6">
                  <a:lumMod val="50000"/>
                </a:schemeClr>
              </a:solidFill>
              <a:cs typeface="Arial" panose="020B0604020202020204" pitchFamily="34" charset="0"/>
            </a:endParaRPr>
          </a:p>
        </p:txBody>
      </p:sp>
      <p:cxnSp>
        <p:nvCxnSpPr>
          <p:cNvPr id="25" name="Straight Connector 24">
            <a:extLst>
              <a:ext uri="{FF2B5EF4-FFF2-40B4-BE49-F238E27FC236}">
                <a16:creationId xmlns:a16="http://schemas.microsoft.com/office/drawing/2014/main" id="{130D3011-CAA7-9C1D-CD12-2E1D947A406B}"/>
              </a:ext>
            </a:extLst>
          </p:cNvPr>
          <p:cNvCxnSpPr>
            <a:cxnSpLocks/>
          </p:cNvCxnSpPr>
          <p:nvPr/>
        </p:nvCxnSpPr>
        <p:spPr>
          <a:xfrm>
            <a:off x="7146776" y="2680212"/>
            <a:ext cx="0" cy="2110495"/>
          </a:xfrm>
          <a:prstGeom prst="line">
            <a:avLst/>
          </a:prstGeom>
          <a:ln w="19050">
            <a:solidFill>
              <a:schemeClr val="bg1">
                <a:lumMod val="50000"/>
              </a:schemeClr>
            </a:solidFill>
            <a:prstDash val="sysDot"/>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392DA59-44D0-A412-2FB2-0C4ED97FDA88}"/>
              </a:ext>
            </a:extLst>
          </p:cNvPr>
          <p:cNvSpPr txBox="1"/>
          <p:nvPr/>
        </p:nvSpPr>
        <p:spPr>
          <a:xfrm>
            <a:off x="3558484" y="2561526"/>
            <a:ext cx="3405188" cy="237373"/>
          </a:xfrm>
          <a:prstGeom prst="rect">
            <a:avLst/>
          </a:prstGeom>
          <a:noFill/>
        </p:spPr>
        <p:txBody>
          <a:bodyPr wrap="square" lIns="0" tIns="0" rIns="0" bIns="0" rtlCol="0">
            <a:spAutoFit/>
          </a:bodyPr>
          <a:lstStyle/>
          <a:p>
            <a:pPr>
              <a:lnSpc>
                <a:spcPct val="85000"/>
              </a:lnSpc>
              <a:spcBef>
                <a:spcPct val="0"/>
              </a:spcBef>
              <a:spcAft>
                <a:spcPts val="600"/>
              </a:spcAft>
              <a:defRPr/>
            </a:pPr>
            <a:r>
              <a:rPr lang="en-US" b="1" kern="100" spc="-50" dirty="0">
                <a:latin typeface="Arial Black" panose="020B0A04020102020204" pitchFamily="34" charset="0"/>
              </a:rPr>
              <a:t>Key Benefits</a:t>
            </a:r>
          </a:p>
        </p:txBody>
      </p:sp>
      <p:sp>
        <p:nvSpPr>
          <p:cNvPr id="29" name="TextBox 28">
            <a:extLst>
              <a:ext uri="{FF2B5EF4-FFF2-40B4-BE49-F238E27FC236}">
                <a16:creationId xmlns:a16="http://schemas.microsoft.com/office/drawing/2014/main" id="{5139FF02-4A90-14FA-4D5E-18155DC4EAB6}"/>
              </a:ext>
            </a:extLst>
          </p:cNvPr>
          <p:cNvSpPr txBox="1"/>
          <p:nvPr/>
        </p:nvSpPr>
        <p:spPr>
          <a:xfrm>
            <a:off x="7386817" y="2561526"/>
            <a:ext cx="3405188" cy="237373"/>
          </a:xfrm>
          <a:prstGeom prst="rect">
            <a:avLst/>
          </a:prstGeom>
          <a:noFill/>
        </p:spPr>
        <p:txBody>
          <a:bodyPr wrap="square" lIns="0" tIns="0" rIns="0" bIns="0" rtlCol="0">
            <a:spAutoFit/>
          </a:bodyPr>
          <a:lstStyle/>
          <a:p>
            <a:pPr>
              <a:lnSpc>
                <a:spcPct val="85000"/>
              </a:lnSpc>
              <a:spcBef>
                <a:spcPct val="0"/>
              </a:spcBef>
              <a:spcAft>
                <a:spcPts val="600"/>
              </a:spcAft>
              <a:defRPr/>
            </a:pPr>
            <a:r>
              <a:rPr lang="en-US" b="1" kern="100" spc="-50" dirty="0">
                <a:latin typeface="Arial Black" panose="020B0A04020102020204" pitchFamily="34" charset="0"/>
              </a:rPr>
              <a:t>Key Requirement</a:t>
            </a:r>
          </a:p>
        </p:txBody>
      </p:sp>
      <p:pic>
        <p:nvPicPr>
          <p:cNvPr id="24" name="Graphic 2">
            <a:extLst>
              <a:ext uri="{FF2B5EF4-FFF2-40B4-BE49-F238E27FC236}">
                <a16:creationId xmlns:a16="http://schemas.microsoft.com/office/drawing/2014/main" id="{E0C08486-B15F-4EE5-B685-956E8D282EC1}"/>
              </a:ext>
            </a:extLst>
          </p:cNvPr>
          <p:cNvPicPr/>
          <p:nvPr/>
        </p:nvPicPr>
        <p:blipFill>
          <a:blip r:embed="rId6"/>
          <a:stretch/>
        </p:blipFill>
        <p:spPr>
          <a:xfrm rot="5400000">
            <a:off x="-94424" y="758880"/>
            <a:ext cx="988560" cy="105840"/>
          </a:xfrm>
          <a:prstGeom prst="rect">
            <a:avLst/>
          </a:prstGeom>
          <a:ln w="0">
            <a:noFill/>
          </a:ln>
        </p:spPr>
      </p:pic>
    </p:spTree>
    <p:extLst>
      <p:ext uri="{BB962C8B-B14F-4D97-AF65-F5344CB8AC3E}">
        <p14:creationId xmlns:p14="http://schemas.microsoft.com/office/powerpoint/2010/main" val="419370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53" presetClass="entr" presetSubtype="16" fill="hold" nodeType="withEffect">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2" presetClass="entr" presetSubtype="8" fill="hold" grpId="0" nodeType="withEffect">
                                  <p:stCondLst>
                                    <p:cond delay="25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0-#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1+#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10" presetClass="entr" presetSubtype="0" fill="hold" grpId="0" nodeType="afterEffect">
                                  <p:stCondLst>
                                    <p:cond delay="2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53" presetClass="entr" presetSubtype="16" fill="hold" nodeType="withEffect">
                                  <p:stCondLst>
                                    <p:cond delay="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3750"/>
                            </p:stCondLst>
                            <p:childTnLst>
                              <p:par>
                                <p:cTn id="41" presetID="10" presetClass="entr" presetSubtype="0" fill="hold" grpId="0" nodeType="afterEffect">
                                  <p:stCondLst>
                                    <p:cond delay="25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53" presetClass="entr" presetSubtype="16" fill="hold"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2" presetClass="entr" presetSubtype="8" fill="hold" grpId="0"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0-#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par>
                                <p:cTn id="63" presetID="53" presetClass="entr" presetSubtype="16" fill="hold" nodeType="withEffect">
                                  <p:stCondLst>
                                    <p:cond delay="25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Effect transition="in" filter="fade">
                                      <p:cBhvr>
                                        <p:cTn id="67" dur="500"/>
                                        <p:tgtEl>
                                          <p:spTgt spid="18"/>
                                        </p:tgtEl>
                                      </p:cBhvr>
                                    </p:animEffect>
                                  </p:childTnLst>
                                </p:cTn>
                              </p:par>
                            </p:childTnLst>
                          </p:cTn>
                        </p:par>
                        <p:par>
                          <p:cTn id="68" fill="hold">
                            <p:stCondLst>
                              <p:cond delay="575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72" fill="hold">
                            <p:stCondLst>
                              <p:cond delay="6250"/>
                            </p:stCondLst>
                            <p:childTnLst>
                              <p:par>
                                <p:cTn id="73" presetID="42"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anim calcmode="lin" valueType="num">
                                      <p:cBhvr>
                                        <p:cTn id="76" dur="1000" fill="hold"/>
                                        <p:tgtEl>
                                          <p:spTgt spid="27"/>
                                        </p:tgtEl>
                                        <p:attrNameLst>
                                          <p:attrName>ppt_x</p:attrName>
                                        </p:attrNameLst>
                                      </p:cBhvr>
                                      <p:tavLst>
                                        <p:tav tm="0">
                                          <p:val>
                                            <p:strVal val="#ppt_x"/>
                                          </p:val>
                                        </p:tav>
                                        <p:tav tm="100000">
                                          <p:val>
                                            <p:strVal val="#ppt_x"/>
                                          </p:val>
                                        </p:tav>
                                      </p:tavLst>
                                    </p:anim>
                                    <p:anim calcmode="lin" valueType="num">
                                      <p:cBhvr>
                                        <p:cTn id="77" dur="1000" fill="hold"/>
                                        <p:tgtEl>
                                          <p:spTgt spid="27"/>
                                        </p:tgtEl>
                                        <p:attrNameLst>
                                          <p:attrName>ppt_y</p:attrName>
                                        </p:attrNameLst>
                                      </p:cBhvr>
                                      <p:tavLst>
                                        <p:tav tm="0">
                                          <p:val>
                                            <p:strVal val="#ppt_y+.1"/>
                                          </p:val>
                                        </p:tav>
                                        <p:tav tm="100000">
                                          <p:val>
                                            <p:strVal val="#ppt_y"/>
                                          </p:val>
                                        </p:tav>
                                      </p:tavLst>
                                    </p:anim>
                                  </p:childTnLst>
                                </p:cTn>
                              </p:par>
                            </p:childTnLst>
                          </p:cTn>
                        </p:par>
                        <p:par>
                          <p:cTn id="78" fill="hold">
                            <p:stCondLst>
                              <p:cond delay="7250"/>
                            </p:stCondLst>
                            <p:childTnLst>
                              <p:par>
                                <p:cTn id="79" presetID="42"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p:bldP spid="11" grpId="0"/>
      <p:bldP spid="12" grpId="0"/>
      <p:bldP spid="13" grpId="0" animBg="1"/>
      <p:bldP spid="15" grpId="0"/>
      <p:bldP spid="19" grpId="0" animBg="1"/>
      <p:bldP spid="22" grpId="0" animBg="1"/>
      <p:bldP spid="23" grpId="0"/>
      <p:bldP spid="27"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BD61-5309-C8AD-D0C8-23028227939F}"/>
              </a:ext>
            </a:extLst>
          </p:cNvPr>
          <p:cNvSpPr>
            <a:spLocks noGrp="1"/>
          </p:cNvSpPr>
          <p:nvPr>
            <p:ph type="title"/>
          </p:nvPr>
        </p:nvSpPr>
        <p:spPr>
          <a:xfrm>
            <a:off x="654578" y="311532"/>
            <a:ext cx="10153958" cy="487641"/>
          </a:xfrm>
        </p:spPr>
        <p:txBody>
          <a:bodyPr/>
          <a:lstStyle/>
          <a:p>
            <a:r>
              <a:rPr lang="en-US" sz="3000" dirty="0"/>
              <a:t>Flexible Engage Partner Program:   </a:t>
            </a:r>
            <a:r>
              <a:rPr lang="en-US" sz="3000" dirty="0">
                <a:solidFill>
                  <a:schemeClr val="accent2"/>
                </a:solidFill>
              </a:rPr>
              <a:t>SELECT Partners </a:t>
            </a:r>
          </a:p>
        </p:txBody>
      </p:sp>
      <p:sp>
        <p:nvSpPr>
          <p:cNvPr id="4" name="TextBox 3">
            <a:extLst>
              <a:ext uri="{FF2B5EF4-FFF2-40B4-BE49-F238E27FC236}">
                <a16:creationId xmlns:a16="http://schemas.microsoft.com/office/drawing/2014/main" id="{66ECAB23-502F-A823-7C38-74D01C7ECA5F}"/>
              </a:ext>
            </a:extLst>
          </p:cNvPr>
          <p:cNvSpPr txBox="1"/>
          <p:nvPr/>
        </p:nvSpPr>
        <p:spPr>
          <a:xfrm>
            <a:off x="2578946" y="5871396"/>
            <a:ext cx="8229590" cy="349702"/>
          </a:xfrm>
          <a:prstGeom prst="rect">
            <a:avLst/>
          </a:prstGeom>
          <a:noFill/>
        </p:spPr>
        <p:txBody>
          <a:bodyPr wrap="square" lIns="0" tIns="36000" rIns="0" bIns="36000">
            <a:spAutoFit/>
          </a:bodyPr>
          <a:lstStyle/>
          <a:p>
            <a:r>
              <a:rPr lang="en-US" b="1" dirty="0">
                <a:solidFill>
                  <a:schemeClr val="tx2">
                    <a:lumMod val="50000"/>
                  </a:schemeClr>
                </a:solidFill>
              </a:rPr>
              <a:t>Add MSSP Business Model in Addition to Integrator</a:t>
            </a:r>
          </a:p>
        </p:txBody>
      </p:sp>
      <p:sp>
        <p:nvSpPr>
          <p:cNvPr id="6" name="Rectangle: Single Corner Rounded 1">
            <a:extLst>
              <a:ext uri="{FF2B5EF4-FFF2-40B4-BE49-F238E27FC236}">
                <a16:creationId xmlns:a16="http://schemas.microsoft.com/office/drawing/2014/main" id="{50959C94-A7C2-AF3B-DF42-49A3A5EFFA8F}"/>
              </a:ext>
            </a:extLst>
          </p:cNvPr>
          <p:cNvSpPr/>
          <p:nvPr/>
        </p:nvSpPr>
        <p:spPr>
          <a:xfrm flipH="1">
            <a:off x="1425424" y="1621817"/>
            <a:ext cx="520607" cy="3439280"/>
          </a:xfrm>
          <a:prstGeom prst="round1Rect">
            <a:avLst>
              <a:gd name="adj" fmla="val 36725"/>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err="1"/>
          </a:p>
        </p:txBody>
      </p:sp>
      <p:cxnSp>
        <p:nvCxnSpPr>
          <p:cNvPr id="7" name="Straight Connector 6">
            <a:extLst>
              <a:ext uri="{FF2B5EF4-FFF2-40B4-BE49-F238E27FC236}">
                <a16:creationId xmlns:a16="http://schemas.microsoft.com/office/drawing/2014/main" id="{8E7FDB13-6585-32E6-ACEE-38CCB985325A}"/>
              </a:ext>
            </a:extLst>
          </p:cNvPr>
          <p:cNvCxnSpPr>
            <a:cxnSpLocks/>
          </p:cNvCxnSpPr>
          <p:nvPr/>
        </p:nvCxnSpPr>
        <p:spPr>
          <a:xfrm flipH="1">
            <a:off x="1524000" y="5550646"/>
            <a:ext cx="9144000" cy="0"/>
          </a:xfrm>
          <a:prstGeom prst="line">
            <a:avLst/>
          </a:prstGeom>
          <a:ln w="19050">
            <a:solidFill>
              <a:schemeClr val="bg1">
                <a:lumMod val="50000"/>
              </a:schemeClr>
            </a:solidFill>
            <a:prstDash val="sysDot"/>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4088949-CA35-3671-4966-07293424B32D}"/>
              </a:ext>
            </a:extLst>
          </p:cNvPr>
          <p:cNvSpPr/>
          <p:nvPr/>
        </p:nvSpPr>
        <p:spPr>
          <a:xfrm>
            <a:off x="2475503" y="1621817"/>
            <a:ext cx="520607" cy="343928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9" name="Rectangle 8">
            <a:extLst>
              <a:ext uri="{FF2B5EF4-FFF2-40B4-BE49-F238E27FC236}">
                <a16:creationId xmlns:a16="http://schemas.microsoft.com/office/drawing/2014/main" id="{122E3D99-A063-DF06-DB4A-0F4A7C9B81D4}"/>
              </a:ext>
            </a:extLst>
          </p:cNvPr>
          <p:cNvSpPr/>
          <p:nvPr/>
        </p:nvSpPr>
        <p:spPr>
          <a:xfrm>
            <a:off x="3268388" y="1621817"/>
            <a:ext cx="7399612" cy="3380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0" name="Rectangle 9">
            <a:extLst>
              <a:ext uri="{FF2B5EF4-FFF2-40B4-BE49-F238E27FC236}">
                <a16:creationId xmlns:a16="http://schemas.microsoft.com/office/drawing/2014/main" id="{DB19144E-77CC-782A-C590-42E4BE1CE88E}"/>
              </a:ext>
            </a:extLst>
          </p:cNvPr>
          <p:cNvSpPr/>
          <p:nvPr/>
        </p:nvSpPr>
        <p:spPr>
          <a:xfrm>
            <a:off x="5680903" y="1711526"/>
            <a:ext cx="4565066" cy="535531"/>
          </a:xfrm>
          <a:prstGeom prst="rect">
            <a:avLst/>
          </a:prstGeom>
        </p:spPr>
        <p:txBody>
          <a:bodyPr wrap="square">
            <a:spAutoFit/>
          </a:bodyPr>
          <a:lstStyle/>
          <a:p>
            <a:pPr>
              <a:lnSpc>
                <a:spcPct val="90000"/>
              </a:lnSpc>
            </a:pPr>
            <a:r>
              <a:rPr lang="en-US" sz="1600" b="1" kern="100" spc="-50" dirty="0">
                <a:latin typeface="Arial Black" panose="020B0A04020102020204" pitchFamily="34" charset="0"/>
              </a:rPr>
              <a:t>Grab your part of revenue coming from Managed Services </a:t>
            </a:r>
          </a:p>
        </p:txBody>
      </p:sp>
      <p:sp>
        <p:nvSpPr>
          <p:cNvPr id="11" name="Rectangle 10">
            <a:extLst>
              <a:ext uri="{FF2B5EF4-FFF2-40B4-BE49-F238E27FC236}">
                <a16:creationId xmlns:a16="http://schemas.microsoft.com/office/drawing/2014/main" id="{A21EDFCC-FAD3-8866-FE81-A34A2E113B54}"/>
              </a:ext>
            </a:extLst>
          </p:cNvPr>
          <p:cNvSpPr/>
          <p:nvPr/>
        </p:nvSpPr>
        <p:spPr>
          <a:xfrm rot="16200000">
            <a:off x="663489" y="3359861"/>
            <a:ext cx="1982442" cy="313932"/>
          </a:xfrm>
          <a:prstGeom prst="rect">
            <a:avLst/>
          </a:prstGeom>
        </p:spPr>
        <p:txBody>
          <a:bodyPr wrap="square">
            <a:spAutoFit/>
          </a:bodyPr>
          <a:lstStyle/>
          <a:p>
            <a:pPr algn="ctr">
              <a:lnSpc>
                <a:spcPct val="90000"/>
              </a:lnSpc>
            </a:pPr>
            <a:r>
              <a:rPr lang="en-GB" sz="1600" b="1" spc="-80" dirty="0">
                <a:cs typeface="Arial" panose="020B0604020202020204" pitchFamily="34" charset="0"/>
              </a:rPr>
              <a:t>Integrator</a:t>
            </a:r>
          </a:p>
        </p:txBody>
      </p:sp>
      <p:sp>
        <p:nvSpPr>
          <p:cNvPr id="12" name="Rectangle 11">
            <a:extLst>
              <a:ext uri="{FF2B5EF4-FFF2-40B4-BE49-F238E27FC236}">
                <a16:creationId xmlns:a16="http://schemas.microsoft.com/office/drawing/2014/main" id="{1C5B4011-EB1A-E131-A247-02025054DFC6}"/>
              </a:ext>
            </a:extLst>
          </p:cNvPr>
          <p:cNvSpPr/>
          <p:nvPr/>
        </p:nvSpPr>
        <p:spPr>
          <a:xfrm>
            <a:off x="3505528" y="3055248"/>
            <a:ext cx="3820024" cy="1940531"/>
          </a:xfrm>
          <a:prstGeom prst="rect">
            <a:avLst/>
          </a:prstGeom>
        </p:spPr>
        <p:txBody>
          <a:bodyPr wrap="square">
            <a:spAutoFit/>
          </a:bodyPr>
          <a:lstStyle/>
          <a:p>
            <a:pPr defTabSz="457189">
              <a:lnSpc>
                <a:spcPct val="95000"/>
              </a:lnSpc>
              <a:spcBef>
                <a:spcPts val="300"/>
              </a:spcBef>
              <a:spcAft>
                <a:spcPts val="600"/>
              </a:spcAft>
            </a:pPr>
            <a:r>
              <a:rPr lang="en-GB" b="1" dirty="0">
                <a:solidFill>
                  <a:schemeClr val="accent2"/>
                </a:solidFill>
                <a:cs typeface="Arial" panose="020B0604020202020204" pitchFamily="34" charset="0"/>
              </a:rPr>
              <a:t>SELECT:</a:t>
            </a:r>
          </a:p>
          <a:p>
            <a:pPr marL="182563" indent="-182563" defTabSz="457189">
              <a:lnSpc>
                <a:spcPct val="95000"/>
              </a:lnSpc>
              <a:spcBef>
                <a:spcPts val="300"/>
              </a:spcBef>
              <a:buFont typeface="Arial" panose="020B0604020202020204" pitchFamily="34" charset="0"/>
              <a:buChar char="•"/>
            </a:pPr>
            <a:r>
              <a:rPr lang="en-GB" spc="-20" dirty="0">
                <a:cs typeface="Arial" panose="020B0604020202020204" pitchFamily="34" charset="0"/>
              </a:rPr>
              <a:t>Additional Discount</a:t>
            </a:r>
          </a:p>
          <a:p>
            <a:pPr marL="182563" indent="-182563" defTabSz="457189">
              <a:lnSpc>
                <a:spcPct val="95000"/>
              </a:lnSpc>
              <a:spcBef>
                <a:spcPts val="300"/>
              </a:spcBef>
              <a:buFont typeface="Arial" panose="020B0604020202020204" pitchFamily="34" charset="0"/>
              <a:buChar char="•"/>
            </a:pPr>
            <a:r>
              <a:rPr lang="en-GB" spc="-20" dirty="0">
                <a:cs typeface="Arial" panose="020B0604020202020204" pitchFamily="34" charset="0"/>
              </a:rPr>
              <a:t>Access to Specializations</a:t>
            </a:r>
          </a:p>
          <a:p>
            <a:pPr marL="182563" indent="-182563" defTabSz="457189">
              <a:lnSpc>
                <a:spcPct val="95000"/>
              </a:lnSpc>
              <a:spcBef>
                <a:spcPts val="300"/>
              </a:spcBef>
              <a:buFont typeface="Arial" panose="020B0604020202020204" pitchFamily="34" charset="0"/>
              <a:buChar char="•"/>
            </a:pPr>
            <a:r>
              <a:rPr lang="en-GB" spc="-20" dirty="0">
                <a:cs typeface="Arial" panose="020B0604020202020204" pitchFamily="34" charset="0"/>
              </a:rPr>
              <a:t>Direct access to Fortinet Support</a:t>
            </a:r>
          </a:p>
          <a:p>
            <a:pPr marL="182563" indent="-182563" defTabSz="457189">
              <a:lnSpc>
                <a:spcPct val="95000"/>
              </a:lnSpc>
              <a:spcBef>
                <a:spcPts val="300"/>
              </a:spcBef>
              <a:buFont typeface="Arial" panose="020B0604020202020204" pitchFamily="34" charset="0"/>
              <a:buChar char="•"/>
            </a:pPr>
            <a:r>
              <a:rPr lang="en-GB" spc="-20" dirty="0">
                <a:cs typeface="Arial" panose="020B0604020202020204" pitchFamily="34" charset="0"/>
              </a:rPr>
              <a:t>Eligibility to consumption model</a:t>
            </a:r>
          </a:p>
          <a:p>
            <a:pPr marL="182563" indent="-182563" defTabSz="457189">
              <a:lnSpc>
                <a:spcPct val="95000"/>
              </a:lnSpc>
              <a:spcBef>
                <a:spcPts val="300"/>
              </a:spcBef>
              <a:buFont typeface="Arial" panose="020B0604020202020204" pitchFamily="34" charset="0"/>
              <a:buChar char="•"/>
            </a:pPr>
            <a:r>
              <a:rPr lang="en-GB" spc="-20" dirty="0">
                <a:cs typeface="Arial" panose="020B0604020202020204" pitchFamily="34" charset="0"/>
              </a:rPr>
              <a:t>Free FortiCloud Premium licence</a:t>
            </a:r>
          </a:p>
        </p:txBody>
      </p:sp>
      <p:sp>
        <p:nvSpPr>
          <p:cNvPr id="13" name="Rectangle 12">
            <a:extLst>
              <a:ext uri="{FF2B5EF4-FFF2-40B4-BE49-F238E27FC236}">
                <a16:creationId xmlns:a16="http://schemas.microsoft.com/office/drawing/2014/main" id="{CCDE1C0A-BBFD-896E-7625-0219D41D01FA}"/>
              </a:ext>
            </a:extLst>
          </p:cNvPr>
          <p:cNvSpPr/>
          <p:nvPr/>
        </p:nvSpPr>
        <p:spPr>
          <a:xfrm>
            <a:off x="3583907" y="2151061"/>
            <a:ext cx="1069076" cy="803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pic>
        <p:nvPicPr>
          <p:cNvPr id="14" name="Graphic 7">
            <a:extLst>
              <a:ext uri="{FF2B5EF4-FFF2-40B4-BE49-F238E27FC236}">
                <a16:creationId xmlns:a16="http://schemas.microsoft.com/office/drawing/2014/main" id="{BCFC47C8-D385-DF5E-8DD4-4F4F4B09153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91257" y="5447891"/>
            <a:ext cx="202484" cy="202484"/>
          </a:xfrm>
          <a:prstGeom prst="rect">
            <a:avLst/>
          </a:prstGeom>
        </p:spPr>
      </p:pic>
      <p:sp>
        <p:nvSpPr>
          <p:cNvPr id="15" name="Rectangle 14">
            <a:extLst>
              <a:ext uri="{FF2B5EF4-FFF2-40B4-BE49-F238E27FC236}">
                <a16:creationId xmlns:a16="http://schemas.microsoft.com/office/drawing/2014/main" id="{A5D45879-812B-0494-1234-C5133E6142AC}"/>
              </a:ext>
            </a:extLst>
          </p:cNvPr>
          <p:cNvSpPr/>
          <p:nvPr/>
        </p:nvSpPr>
        <p:spPr>
          <a:xfrm rot="16200000">
            <a:off x="1775360" y="3331488"/>
            <a:ext cx="1982442" cy="313932"/>
          </a:xfrm>
          <a:prstGeom prst="rect">
            <a:avLst/>
          </a:prstGeom>
        </p:spPr>
        <p:txBody>
          <a:bodyPr wrap="square">
            <a:spAutoFit/>
          </a:bodyPr>
          <a:lstStyle/>
          <a:p>
            <a:pPr algn="ctr">
              <a:lnSpc>
                <a:spcPct val="90000"/>
              </a:lnSpc>
            </a:pPr>
            <a:r>
              <a:rPr lang="en-GB" sz="1600" b="1" spc="-80" dirty="0">
                <a:solidFill>
                  <a:schemeClr val="bg1"/>
                </a:solidFill>
                <a:cs typeface="Arial" panose="020B0604020202020204" pitchFamily="34" charset="0"/>
              </a:rPr>
              <a:t>MSSP</a:t>
            </a:r>
          </a:p>
        </p:txBody>
      </p:sp>
      <p:pic>
        <p:nvPicPr>
          <p:cNvPr id="18" name="Graphic 7">
            <a:extLst>
              <a:ext uri="{FF2B5EF4-FFF2-40B4-BE49-F238E27FC236}">
                <a16:creationId xmlns:a16="http://schemas.microsoft.com/office/drawing/2014/main" id="{EE348901-6C31-86C8-C922-330B861289C4}"/>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756819" y="5447891"/>
            <a:ext cx="202484" cy="202484"/>
          </a:xfrm>
          <a:prstGeom prst="rect">
            <a:avLst/>
          </a:prstGeom>
        </p:spPr>
      </p:pic>
      <p:sp>
        <p:nvSpPr>
          <p:cNvPr id="19" name="Chevron 2">
            <a:extLst>
              <a:ext uri="{FF2B5EF4-FFF2-40B4-BE49-F238E27FC236}">
                <a16:creationId xmlns:a16="http://schemas.microsoft.com/office/drawing/2014/main" id="{680BE463-04A7-6D7B-F024-AB54E50873EE}"/>
              </a:ext>
            </a:extLst>
          </p:cNvPr>
          <p:cNvSpPr/>
          <p:nvPr/>
        </p:nvSpPr>
        <p:spPr>
          <a:xfrm>
            <a:off x="9249929" y="5322816"/>
            <a:ext cx="219223" cy="452635"/>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defRPr/>
            </a:pPr>
            <a:endParaRPr lang="en-US" sz="1400" dirty="0">
              <a:solidFill>
                <a:srgbClr val="000000"/>
              </a:solidFill>
              <a:latin typeface="Arial" panose="020B0604020202020204"/>
            </a:endParaRPr>
          </a:p>
        </p:txBody>
      </p:sp>
      <p:pic>
        <p:nvPicPr>
          <p:cNvPr id="20" name="Picture 19">
            <a:extLst>
              <a:ext uri="{FF2B5EF4-FFF2-40B4-BE49-F238E27FC236}">
                <a16:creationId xmlns:a16="http://schemas.microsoft.com/office/drawing/2014/main" id="{FA02F68F-25CF-1026-6F9A-46FFA180BF3C}"/>
              </a:ext>
            </a:extLst>
          </p:cNvPr>
          <p:cNvPicPr>
            <a:picLocks noChangeAspect="1"/>
          </p:cNvPicPr>
          <p:nvPr/>
        </p:nvPicPr>
        <p:blipFill>
          <a:blip r:embed="rId5"/>
          <a:srcRect/>
          <a:stretch/>
        </p:blipFill>
        <p:spPr>
          <a:xfrm>
            <a:off x="3583907" y="1815139"/>
            <a:ext cx="882976" cy="233167"/>
          </a:xfrm>
          <a:prstGeom prst="rect">
            <a:avLst/>
          </a:prstGeom>
        </p:spPr>
      </p:pic>
      <p:pic>
        <p:nvPicPr>
          <p:cNvPr id="21" name="Graphic 7">
            <a:extLst>
              <a:ext uri="{FF2B5EF4-FFF2-40B4-BE49-F238E27FC236}">
                <a16:creationId xmlns:a16="http://schemas.microsoft.com/office/drawing/2014/main" id="{1E8AF52B-54CA-17AB-8CEF-06B6A787090D}"/>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72483" y="5447891"/>
            <a:ext cx="202484" cy="202484"/>
          </a:xfrm>
          <a:prstGeom prst="rect">
            <a:avLst/>
          </a:prstGeom>
        </p:spPr>
      </p:pic>
      <p:sp>
        <p:nvSpPr>
          <p:cNvPr id="22" name="Chevron 2">
            <a:extLst>
              <a:ext uri="{FF2B5EF4-FFF2-40B4-BE49-F238E27FC236}">
                <a16:creationId xmlns:a16="http://schemas.microsoft.com/office/drawing/2014/main" id="{521D61D8-9A5B-40C5-081F-90DAE82EC649}"/>
              </a:ext>
            </a:extLst>
          </p:cNvPr>
          <p:cNvSpPr/>
          <p:nvPr/>
        </p:nvSpPr>
        <p:spPr>
          <a:xfrm>
            <a:off x="3268387" y="5322816"/>
            <a:ext cx="219223" cy="452635"/>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defRPr/>
            </a:pPr>
            <a:endParaRPr lang="en-US" sz="1400" dirty="0">
              <a:solidFill>
                <a:srgbClr val="000000"/>
              </a:solidFill>
              <a:latin typeface="Arial" panose="020B0604020202020204"/>
            </a:endParaRPr>
          </a:p>
        </p:txBody>
      </p:sp>
      <p:sp>
        <p:nvSpPr>
          <p:cNvPr id="23" name="Rectangle 22">
            <a:extLst>
              <a:ext uri="{FF2B5EF4-FFF2-40B4-BE49-F238E27FC236}">
                <a16:creationId xmlns:a16="http://schemas.microsoft.com/office/drawing/2014/main" id="{566B63F2-0BBD-DDEA-A101-66FA19309EDF}"/>
              </a:ext>
            </a:extLst>
          </p:cNvPr>
          <p:cNvSpPr/>
          <p:nvPr/>
        </p:nvSpPr>
        <p:spPr>
          <a:xfrm>
            <a:off x="7336163" y="3002581"/>
            <a:ext cx="3321230" cy="1786643"/>
          </a:xfrm>
          <a:prstGeom prst="rect">
            <a:avLst/>
          </a:prstGeom>
        </p:spPr>
        <p:txBody>
          <a:bodyPr wrap="square">
            <a:spAutoFit/>
          </a:bodyPr>
          <a:lstStyle/>
          <a:p>
            <a:pPr defTabSz="457189">
              <a:lnSpc>
                <a:spcPct val="95000"/>
              </a:lnSpc>
              <a:spcBef>
                <a:spcPts val="300"/>
              </a:spcBef>
              <a:spcAft>
                <a:spcPts val="600"/>
              </a:spcAft>
            </a:pPr>
            <a:r>
              <a:rPr lang="en-GB" b="1" dirty="0">
                <a:solidFill>
                  <a:schemeClr val="accent2"/>
                </a:solidFill>
                <a:cs typeface="Arial" panose="020B0604020202020204" pitchFamily="34" charset="0"/>
              </a:rPr>
              <a:t>SELECT:</a:t>
            </a:r>
            <a:r>
              <a:rPr lang="en-GB" b="1" dirty="0">
                <a:solidFill>
                  <a:schemeClr val="accent3"/>
                </a:solidFill>
                <a:cs typeface="Arial" panose="020B0604020202020204" pitchFamily="34" charset="0"/>
              </a:rPr>
              <a:t> </a:t>
            </a:r>
            <a:endParaRPr lang="en-GB" dirty="0">
              <a:solidFill>
                <a:schemeClr val="accent3"/>
              </a:solidFill>
              <a:cs typeface="Arial" panose="020B0604020202020204" pitchFamily="34" charset="0"/>
            </a:endParaRPr>
          </a:p>
          <a:p>
            <a:pPr defTabSz="457189">
              <a:lnSpc>
                <a:spcPct val="95000"/>
              </a:lnSpc>
              <a:spcBef>
                <a:spcPts val="300"/>
              </a:spcBef>
              <a:spcAft>
                <a:spcPts val="600"/>
              </a:spcAft>
            </a:pPr>
            <a:r>
              <a:rPr lang="en-GB" dirty="0">
                <a:cs typeface="Arial" panose="020B0604020202020204" pitchFamily="34" charset="0"/>
              </a:rPr>
              <a:t>1 x FCF + </a:t>
            </a:r>
            <a:br>
              <a:rPr lang="en-GB" dirty="0">
                <a:cs typeface="Arial" panose="020B0604020202020204" pitchFamily="34" charset="0"/>
              </a:rPr>
            </a:br>
            <a:r>
              <a:rPr lang="en-GB" dirty="0">
                <a:cs typeface="Arial" panose="020B0604020202020204" pitchFamily="34" charset="0"/>
              </a:rPr>
              <a:t>1 x FCP Network Security +</a:t>
            </a:r>
            <a:br>
              <a:rPr lang="en-GB" dirty="0">
                <a:cs typeface="Arial" panose="020B0604020202020204" pitchFamily="34" charset="0"/>
              </a:rPr>
            </a:br>
            <a:r>
              <a:rPr lang="en-GB" dirty="0">
                <a:cs typeface="Arial" panose="020B0604020202020204" pitchFamily="34" charset="0"/>
              </a:rPr>
              <a:t>1 x FCP Security Operations + Minimum Revenue +</a:t>
            </a:r>
            <a:br>
              <a:rPr lang="en-GB" dirty="0">
                <a:cs typeface="Arial" panose="020B0604020202020204" pitchFamily="34" charset="0"/>
              </a:rPr>
            </a:br>
            <a:r>
              <a:rPr lang="en-GB" dirty="0">
                <a:cs typeface="Arial" panose="020B0604020202020204" pitchFamily="34" charset="0"/>
              </a:rPr>
              <a:t>Comprehensive Business Plan</a:t>
            </a:r>
            <a:endParaRPr lang="en-GB" b="1" dirty="0">
              <a:solidFill>
                <a:schemeClr val="accent6">
                  <a:lumMod val="50000"/>
                </a:schemeClr>
              </a:solidFill>
              <a:cs typeface="Arial" panose="020B0604020202020204" pitchFamily="34" charset="0"/>
            </a:endParaRPr>
          </a:p>
        </p:txBody>
      </p:sp>
      <p:cxnSp>
        <p:nvCxnSpPr>
          <p:cNvPr id="25" name="Straight Connector 24">
            <a:extLst>
              <a:ext uri="{FF2B5EF4-FFF2-40B4-BE49-F238E27FC236}">
                <a16:creationId xmlns:a16="http://schemas.microsoft.com/office/drawing/2014/main" id="{130D3011-CAA7-9C1D-CD12-2E1D947A406B}"/>
              </a:ext>
            </a:extLst>
          </p:cNvPr>
          <p:cNvCxnSpPr>
            <a:cxnSpLocks/>
          </p:cNvCxnSpPr>
          <p:nvPr/>
        </p:nvCxnSpPr>
        <p:spPr>
          <a:xfrm>
            <a:off x="7146776" y="2680212"/>
            <a:ext cx="0" cy="2110495"/>
          </a:xfrm>
          <a:prstGeom prst="line">
            <a:avLst/>
          </a:prstGeom>
          <a:ln w="19050">
            <a:solidFill>
              <a:schemeClr val="bg1">
                <a:lumMod val="50000"/>
              </a:schemeClr>
            </a:solidFill>
            <a:prstDash val="sysDot"/>
            <a:headEnd type="none" w="med" len="sm"/>
            <a:tailEnd type="none" w="med" len="sm"/>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392DA59-44D0-A412-2FB2-0C4ED97FDA88}"/>
              </a:ext>
            </a:extLst>
          </p:cNvPr>
          <p:cNvSpPr txBox="1"/>
          <p:nvPr/>
        </p:nvSpPr>
        <p:spPr>
          <a:xfrm>
            <a:off x="3558484" y="2561526"/>
            <a:ext cx="3405188" cy="237373"/>
          </a:xfrm>
          <a:prstGeom prst="rect">
            <a:avLst/>
          </a:prstGeom>
          <a:noFill/>
        </p:spPr>
        <p:txBody>
          <a:bodyPr wrap="square" lIns="0" tIns="0" rIns="0" bIns="0" rtlCol="0">
            <a:spAutoFit/>
          </a:bodyPr>
          <a:lstStyle/>
          <a:p>
            <a:pPr>
              <a:lnSpc>
                <a:spcPct val="85000"/>
              </a:lnSpc>
              <a:spcBef>
                <a:spcPct val="0"/>
              </a:spcBef>
              <a:spcAft>
                <a:spcPts val="600"/>
              </a:spcAft>
              <a:defRPr/>
            </a:pPr>
            <a:r>
              <a:rPr lang="en-US" b="1" kern="100" spc="-50" dirty="0">
                <a:latin typeface="Arial Black" panose="020B0A04020102020204" pitchFamily="34" charset="0"/>
              </a:rPr>
              <a:t>Key Benefits</a:t>
            </a:r>
          </a:p>
        </p:txBody>
      </p:sp>
      <p:sp>
        <p:nvSpPr>
          <p:cNvPr id="29" name="TextBox 28">
            <a:extLst>
              <a:ext uri="{FF2B5EF4-FFF2-40B4-BE49-F238E27FC236}">
                <a16:creationId xmlns:a16="http://schemas.microsoft.com/office/drawing/2014/main" id="{5139FF02-4A90-14FA-4D5E-18155DC4EAB6}"/>
              </a:ext>
            </a:extLst>
          </p:cNvPr>
          <p:cNvSpPr txBox="1"/>
          <p:nvPr/>
        </p:nvSpPr>
        <p:spPr>
          <a:xfrm>
            <a:off x="7416795" y="2561526"/>
            <a:ext cx="3405188" cy="237373"/>
          </a:xfrm>
          <a:prstGeom prst="rect">
            <a:avLst/>
          </a:prstGeom>
          <a:noFill/>
        </p:spPr>
        <p:txBody>
          <a:bodyPr wrap="square" lIns="0" tIns="0" rIns="0" bIns="0" rtlCol="0">
            <a:spAutoFit/>
          </a:bodyPr>
          <a:lstStyle/>
          <a:p>
            <a:pPr>
              <a:lnSpc>
                <a:spcPct val="85000"/>
              </a:lnSpc>
              <a:spcBef>
                <a:spcPct val="0"/>
              </a:spcBef>
              <a:spcAft>
                <a:spcPts val="600"/>
              </a:spcAft>
              <a:defRPr/>
            </a:pPr>
            <a:r>
              <a:rPr lang="en-US" b="1" kern="100" spc="-50" dirty="0">
                <a:latin typeface="Arial Black" panose="020B0A04020102020204" pitchFamily="34" charset="0"/>
              </a:rPr>
              <a:t>Key Requirements</a:t>
            </a:r>
          </a:p>
        </p:txBody>
      </p:sp>
      <p:pic>
        <p:nvPicPr>
          <p:cNvPr id="24" name="Graphic 2">
            <a:extLst>
              <a:ext uri="{FF2B5EF4-FFF2-40B4-BE49-F238E27FC236}">
                <a16:creationId xmlns:a16="http://schemas.microsoft.com/office/drawing/2014/main" id="{5FF7D1A1-D92D-475B-9BA5-08C8C038E6D3}"/>
              </a:ext>
            </a:extLst>
          </p:cNvPr>
          <p:cNvPicPr/>
          <p:nvPr/>
        </p:nvPicPr>
        <p:blipFill>
          <a:blip r:embed="rId6"/>
          <a:stretch/>
        </p:blipFill>
        <p:spPr>
          <a:xfrm rot="5400000">
            <a:off x="-94424" y="758880"/>
            <a:ext cx="988560" cy="105840"/>
          </a:xfrm>
          <a:prstGeom prst="rect">
            <a:avLst/>
          </a:prstGeom>
          <a:ln w="0">
            <a:noFill/>
          </a:ln>
        </p:spPr>
      </p:pic>
    </p:spTree>
    <p:extLst>
      <p:ext uri="{BB962C8B-B14F-4D97-AF65-F5344CB8AC3E}">
        <p14:creationId xmlns:p14="http://schemas.microsoft.com/office/powerpoint/2010/main" val="72168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8B415438-931E-4A18-A110-8E1A5B35CCED}"/>
              </a:ext>
            </a:extLst>
          </p:cNvPr>
          <p:cNvSpPr/>
          <p:nvPr/>
        </p:nvSpPr>
        <p:spPr>
          <a:xfrm>
            <a:off x="5013669" y="4746521"/>
            <a:ext cx="3717163" cy="1648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25" name="Title 1">
            <a:extLst>
              <a:ext uri="{FF2B5EF4-FFF2-40B4-BE49-F238E27FC236}">
                <a16:creationId xmlns:a16="http://schemas.microsoft.com/office/drawing/2014/main" id="{C33AFCD0-E624-4645-9C76-C1BBE6FE47C7}"/>
              </a:ext>
            </a:extLst>
          </p:cNvPr>
          <p:cNvSpPr txBox="1">
            <a:spLocks/>
          </p:cNvSpPr>
          <p:nvPr/>
        </p:nvSpPr>
        <p:spPr>
          <a:xfrm>
            <a:off x="603778" y="311532"/>
            <a:ext cx="11171662" cy="5563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spc="-60" dirty="0">
                <a:solidFill>
                  <a:srgbClr val="000000"/>
                </a:solidFill>
                <a:ea typeface="Inter" panose="020B0502030000000004" pitchFamily="34" charset="0"/>
              </a:rPr>
              <a:t>What’s next for </a:t>
            </a:r>
            <a:r>
              <a:rPr lang="en-US" sz="3000" b="1" spc="-60" dirty="0">
                <a:solidFill>
                  <a:schemeClr val="accent2"/>
                </a:solidFill>
                <a:ea typeface="Inter" panose="020B0502030000000004" pitchFamily="34" charset="0"/>
              </a:rPr>
              <a:t>SELECT MSSPs</a:t>
            </a:r>
            <a:r>
              <a:rPr lang="en-US" sz="3000" b="1" spc="-60" dirty="0">
                <a:solidFill>
                  <a:srgbClr val="000000"/>
                </a:solidFill>
                <a:ea typeface="Inter" panose="020B0502030000000004" pitchFamily="34" charset="0"/>
              </a:rPr>
              <a:t>:  FortiCloud Premium  </a:t>
            </a:r>
          </a:p>
        </p:txBody>
      </p:sp>
      <p:sp>
        <p:nvSpPr>
          <p:cNvPr id="4" name="Content Placeholder 3">
            <a:extLst>
              <a:ext uri="{FF2B5EF4-FFF2-40B4-BE49-F238E27FC236}">
                <a16:creationId xmlns:a16="http://schemas.microsoft.com/office/drawing/2014/main" id="{A043EA32-DAAD-42A6-A085-9670D0176874}"/>
              </a:ext>
            </a:extLst>
          </p:cNvPr>
          <p:cNvSpPr txBox="1">
            <a:spLocks/>
          </p:cNvSpPr>
          <p:nvPr/>
        </p:nvSpPr>
        <p:spPr>
          <a:xfrm>
            <a:off x="616478" y="836936"/>
            <a:ext cx="10783042" cy="5563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rPr>
              <a:t>Your up-sale platform to develop advanced MSSP Services</a:t>
            </a:r>
            <a:endParaRPr lang="en-US" sz="1800" b="1" spc="-1" dirty="0">
              <a:solidFill>
                <a:srgbClr val="595959"/>
              </a:solidFill>
              <a:latin typeface="Arial"/>
            </a:endParaRPr>
          </a:p>
        </p:txBody>
      </p:sp>
      <p:grpSp>
        <p:nvGrpSpPr>
          <p:cNvPr id="67" name="Group 66">
            <a:extLst>
              <a:ext uri="{FF2B5EF4-FFF2-40B4-BE49-F238E27FC236}">
                <a16:creationId xmlns:a16="http://schemas.microsoft.com/office/drawing/2014/main" id="{D3C227D9-D889-4450-ABE8-BCD56C63444D}"/>
              </a:ext>
            </a:extLst>
          </p:cNvPr>
          <p:cNvGrpSpPr>
            <a:grpSpLocks noChangeAspect="1"/>
          </p:cNvGrpSpPr>
          <p:nvPr/>
        </p:nvGrpSpPr>
        <p:grpSpPr>
          <a:xfrm>
            <a:off x="1518722" y="3104016"/>
            <a:ext cx="900000" cy="900000"/>
            <a:chOff x="9811602" y="1536208"/>
            <a:chExt cx="720000" cy="720000"/>
          </a:xfrm>
        </p:grpSpPr>
        <p:sp>
          <p:nvSpPr>
            <p:cNvPr id="68" name="Oval 67">
              <a:extLst>
                <a:ext uri="{FF2B5EF4-FFF2-40B4-BE49-F238E27FC236}">
                  <a16:creationId xmlns:a16="http://schemas.microsoft.com/office/drawing/2014/main" id="{71527B65-EC38-4946-933C-EA4CB33FAB6A}"/>
                </a:ext>
              </a:extLst>
            </p:cNvPr>
            <p:cNvSpPr/>
            <p:nvPr/>
          </p:nvSpPr>
          <p:spPr>
            <a:xfrm>
              <a:off x="9811602" y="1536208"/>
              <a:ext cx="720000" cy="7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69" name="Picture 183">
              <a:extLst>
                <a:ext uri="{FF2B5EF4-FFF2-40B4-BE49-F238E27FC236}">
                  <a16:creationId xmlns:a16="http://schemas.microsoft.com/office/drawing/2014/main" id="{99DBCD62-2B83-4A24-A2DA-7232641516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3295" y="1667901"/>
              <a:ext cx="456615" cy="456615"/>
            </a:xfrm>
            <a:prstGeom prst="rect">
              <a:avLst/>
            </a:prstGeom>
          </p:spPr>
        </p:pic>
      </p:grpSp>
      <p:sp>
        <p:nvSpPr>
          <p:cNvPr id="70" name="TextBox 69">
            <a:extLst>
              <a:ext uri="{FF2B5EF4-FFF2-40B4-BE49-F238E27FC236}">
                <a16:creationId xmlns:a16="http://schemas.microsoft.com/office/drawing/2014/main" id="{516A2154-6B1B-4B5C-8ABA-8E9B5768DC2E}"/>
              </a:ext>
            </a:extLst>
          </p:cNvPr>
          <p:cNvSpPr txBox="1"/>
          <p:nvPr/>
        </p:nvSpPr>
        <p:spPr>
          <a:xfrm>
            <a:off x="1459755" y="4061049"/>
            <a:ext cx="965329" cy="258532"/>
          </a:xfrm>
          <a:prstGeom prst="rect">
            <a:avLst/>
          </a:prstGeom>
          <a:noFill/>
        </p:spPr>
        <p:txBody>
          <a:bodyPr wrap="none" rtlCol="0">
            <a:spAutoFit/>
          </a:bodyPr>
          <a:lstStyle/>
          <a:p>
            <a:pPr algn="l" defTabSz="457189">
              <a:lnSpc>
                <a:spcPct val="90000"/>
              </a:lnSpc>
              <a:spcBef>
                <a:spcPts val="300"/>
              </a:spcBef>
            </a:pPr>
            <a:r>
              <a:rPr lang="fr-FR" sz="1200" b="1" dirty="0">
                <a:cs typeface="Arial" panose="020B0604020202020204" pitchFamily="34" charset="0"/>
              </a:rPr>
              <a:t>FortiCloud</a:t>
            </a:r>
            <a:endParaRPr lang="en-US" sz="1200" b="1" dirty="0">
              <a:cs typeface="Arial" panose="020B0604020202020204" pitchFamily="34" charset="0"/>
            </a:endParaRPr>
          </a:p>
        </p:txBody>
      </p:sp>
      <p:sp>
        <p:nvSpPr>
          <p:cNvPr id="71" name="TextBox 70">
            <a:extLst>
              <a:ext uri="{FF2B5EF4-FFF2-40B4-BE49-F238E27FC236}">
                <a16:creationId xmlns:a16="http://schemas.microsoft.com/office/drawing/2014/main" id="{D85AAD46-519C-426A-A9D1-E8ADE2A53E59}"/>
              </a:ext>
            </a:extLst>
          </p:cNvPr>
          <p:cNvSpPr txBox="1"/>
          <p:nvPr/>
        </p:nvSpPr>
        <p:spPr>
          <a:xfrm>
            <a:off x="1536754" y="4253097"/>
            <a:ext cx="841897" cy="258532"/>
          </a:xfrm>
          <a:prstGeom prst="rect">
            <a:avLst/>
          </a:prstGeom>
          <a:noFill/>
        </p:spPr>
        <p:txBody>
          <a:bodyPr wrap="none" rtlCol="0">
            <a:spAutoFit/>
          </a:bodyPr>
          <a:lstStyle/>
          <a:p>
            <a:pPr algn="l" defTabSz="457189">
              <a:lnSpc>
                <a:spcPct val="90000"/>
              </a:lnSpc>
              <a:spcBef>
                <a:spcPts val="300"/>
              </a:spcBef>
            </a:pPr>
            <a:r>
              <a:rPr lang="fr-FR" sz="1200" b="1" dirty="0">
                <a:solidFill>
                  <a:schemeClr val="accent2"/>
                </a:solidFill>
                <a:cs typeface="Arial" panose="020B0604020202020204" pitchFamily="34" charset="0"/>
              </a:rPr>
              <a:t>Premium</a:t>
            </a:r>
            <a:endParaRPr lang="en-US" sz="1200" b="1" dirty="0">
              <a:solidFill>
                <a:schemeClr val="accent2"/>
              </a:solidFill>
              <a:cs typeface="Arial" panose="020B0604020202020204" pitchFamily="34" charset="0"/>
            </a:endParaRPr>
          </a:p>
        </p:txBody>
      </p:sp>
      <p:grpSp>
        <p:nvGrpSpPr>
          <p:cNvPr id="2" name="Group 1">
            <a:extLst>
              <a:ext uri="{FF2B5EF4-FFF2-40B4-BE49-F238E27FC236}">
                <a16:creationId xmlns:a16="http://schemas.microsoft.com/office/drawing/2014/main" id="{90411DC3-787E-4CAB-ABDE-857202717CAD}"/>
              </a:ext>
            </a:extLst>
          </p:cNvPr>
          <p:cNvGrpSpPr/>
          <p:nvPr/>
        </p:nvGrpSpPr>
        <p:grpSpPr>
          <a:xfrm>
            <a:off x="964637" y="4798265"/>
            <a:ext cx="1955563" cy="801903"/>
            <a:chOff x="964637" y="4798265"/>
            <a:chExt cx="1955563" cy="801903"/>
          </a:xfrm>
        </p:grpSpPr>
        <p:sp>
          <p:nvSpPr>
            <p:cNvPr id="104" name="Oval 103">
              <a:extLst>
                <a:ext uri="{FF2B5EF4-FFF2-40B4-BE49-F238E27FC236}">
                  <a16:creationId xmlns:a16="http://schemas.microsoft.com/office/drawing/2014/main" id="{D7DD2205-903F-4958-B668-FB180B19F93A}"/>
                </a:ext>
              </a:extLst>
            </p:cNvPr>
            <p:cNvSpPr/>
            <p:nvPr/>
          </p:nvSpPr>
          <p:spPr>
            <a:xfrm>
              <a:off x="964637" y="4798265"/>
              <a:ext cx="1955563" cy="8019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72" name="TextBox 71">
              <a:extLst>
                <a:ext uri="{FF2B5EF4-FFF2-40B4-BE49-F238E27FC236}">
                  <a16:creationId xmlns:a16="http://schemas.microsoft.com/office/drawing/2014/main" id="{17A5FEF5-FAA1-4009-BA2A-AEE184862F48}"/>
                </a:ext>
              </a:extLst>
            </p:cNvPr>
            <p:cNvSpPr txBox="1"/>
            <p:nvPr/>
          </p:nvSpPr>
          <p:spPr>
            <a:xfrm>
              <a:off x="1217178" y="4857797"/>
              <a:ext cx="1449436" cy="646331"/>
            </a:xfrm>
            <a:prstGeom prst="rect">
              <a:avLst/>
            </a:prstGeom>
            <a:noFill/>
          </p:spPr>
          <p:txBody>
            <a:bodyPr wrap="none" rtlCol="0">
              <a:spAutoFit/>
            </a:bodyPr>
            <a:lstStyle/>
            <a:p>
              <a:pPr algn="ctr" defTabSz="457189">
                <a:lnSpc>
                  <a:spcPct val="90000"/>
                </a:lnSpc>
                <a:spcBef>
                  <a:spcPts val="300"/>
                </a:spcBef>
              </a:pPr>
              <a:r>
                <a:rPr lang="fr-FR" sz="2800" b="1" dirty="0">
                  <a:solidFill>
                    <a:schemeClr val="accent6"/>
                  </a:solidFill>
                  <a:cs typeface="Arial" panose="020B0604020202020204" pitchFamily="34" charset="0"/>
                </a:rPr>
                <a:t>Free</a:t>
              </a:r>
              <a:r>
                <a:rPr lang="fr-FR" sz="2800" b="1" dirty="0">
                  <a:cs typeface="Arial" panose="020B0604020202020204" pitchFamily="34" charset="0"/>
                </a:rPr>
                <a:t> </a:t>
              </a:r>
              <a:br>
                <a:rPr lang="fr-FR" sz="1200" b="1" dirty="0">
                  <a:cs typeface="Arial" panose="020B0604020202020204" pitchFamily="34" charset="0"/>
                </a:rPr>
              </a:br>
              <a:r>
                <a:rPr lang="fr-FR" sz="1200" b="1" dirty="0">
                  <a:solidFill>
                    <a:schemeClr val="accent2"/>
                  </a:solidFill>
                  <a:cs typeface="Arial" panose="020B0604020202020204" pitchFamily="34" charset="0"/>
                </a:rPr>
                <a:t>for Select </a:t>
              </a:r>
              <a:r>
                <a:rPr lang="fr-FR" sz="1200" b="1" dirty="0" err="1">
                  <a:solidFill>
                    <a:schemeClr val="accent2"/>
                  </a:solidFill>
                  <a:cs typeface="Arial" panose="020B0604020202020204" pitchFamily="34" charset="0"/>
                </a:rPr>
                <a:t>MSSPs</a:t>
              </a:r>
              <a:endParaRPr lang="en-US" sz="1200" b="1" dirty="0">
                <a:solidFill>
                  <a:schemeClr val="accent2"/>
                </a:solidFill>
                <a:cs typeface="Arial" panose="020B0604020202020204" pitchFamily="34" charset="0"/>
              </a:endParaRPr>
            </a:p>
          </p:txBody>
        </p:sp>
      </p:grpSp>
      <p:cxnSp>
        <p:nvCxnSpPr>
          <p:cNvPr id="74" name="Straight Arrow Connector 73">
            <a:extLst>
              <a:ext uri="{FF2B5EF4-FFF2-40B4-BE49-F238E27FC236}">
                <a16:creationId xmlns:a16="http://schemas.microsoft.com/office/drawing/2014/main" id="{E2B2B6F3-1E08-4D06-9078-21C03DCAE147}"/>
              </a:ext>
            </a:extLst>
          </p:cNvPr>
          <p:cNvCxnSpPr/>
          <p:nvPr/>
        </p:nvCxnSpPr>
        <p:spPr>
          <a:xfrm flipV="1">
            <a:off x="2722315" y="2213811"/>
            <a:ext cx="1955563" cy="105482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713978A9-1A46-4A1E-9915-C2B59524ABB0}"/>
              </a:ext>
            </a:extLst>
          </p:cNvPr>
          <p:cNvCxnSpPr>
            <a:cxnSpLocks/>
          </p:cNvCxnSpPr>
          <p:nvPr/>
        </p:nvCxnSpPr>
        <p:spPr>
          <a:xfrm>
            <a:off x="2707077" y="3806345"/>
            <a:ext cx="1955563" cy="105482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C909085E-8BE1-4027-B4EF-E88A562AC1CB}"/>
              </a:ext>
            </a:extLst>
          </p:cNvPr>
          <p:cNvSpPr txBox="1"/>
          <p:nvPr/>
        </p:nvSpPr>
        <p:spPr>
          <a:xfrm>
            <a:off x="5125359" y="4842773"/>
            <a:ext cx="3605474" cy="313932"/>
          </a:xfrm>
          <a:prstGeom prst="rect">
            <a:avLst/>
          </a:prstGeom>
          <a:noFill/>
        </p:spPr>
        <p:txBody>
          <a:bodyPr wrap="none" rtlCol="0">
            <a:spAutoFit/>
          </a:bodyPr>
          <a:lstStyle/>
          <a:p>
            <a:pPr algn="l" defTabSz="457189">
              <a:lnSpc>
                <a:spcPct val="90000"/>
              </a:lnSpc>
              <a:spcBef>
                <a:spcPts val="300"/>
              </a:spcBef>
            </a:pPr>
            <a:r>
              <a:rPr lang="fr-FR" sz="1600" b="1" dirty="0">
                <a:solidFill>
                  <a:srgbClr val="000000"/>
                </a:solidFill>
                <a:cs typeface="Arial" panose="020B0604020202020204" pitchFamily="34" charset="0"/>
              </a:rPr>
              <a:t>Enables </a:t>
            </a:r>
            <a:r>
              <a:rPr lang="fr-FR" sz="1600" b="1" dirty="0" err="1">
                <a:solidFill>
                  <a:srgbClr val="000000"/>
                </a:solidFill>
                <a:cs typeface="Arial" panose="020B0604020202020204" pitchFamily="34" charset="0"/>
              </a:rPr>
              <a:t>access</a:t>
            </a:r>
            <a:r>
              <a:rPr lang="fr-FR" sz="1600" b="1" dirty="0">
                <a:solidFill>
                  <a:srgbClr val="000000"/>
                </a:solidFill>
                <a:cs typeface="Arial" panose="020B0604020202020204" pitchFamily="34" charset="0"/>
              </a:rPr>
              <a:t> to management of:</a:t>
            </a:r>
            <a:endParaRPr lang="en-US" sz="1600" b="1" dirty="0">
              <a:solidFill>
                <a:srgbClr val="000000"/>
              </a:solidFill>
              <a:cs typeface="Arial" panose="020B0604020202020204" pitchFamily="34" charset="0"/>
            </a:endParaRPr>
          </a:p>
        </p:txBody>
      </p:sp>
      <p:pic>
        <p:nvPicPr>
          <p:cNvPr id="81" name="Graphic 80">
            <a:extLst>
              <a:ext uri="{FF2B5EF4-FFF2-40B4-BE49-F238E27FC236}">
                <a16:creationId xmlns:a16="http://schemas.microsoft.com/office/drawing/2014/main" id="{19E8CD50-EF3E-4237-8200-730B1C97EB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3024" y="5316581"/>
            <a:ext cx="570769" cy="570769"/>
          </a:xfrm>
          <a:prstGeom prst="rect">
            <a:avLst/>
          </a:prstGeom>
        </p:spPr>
      </p:pic>
      <p:sp>
        <p:nvSpPr>
          <p:cNvPr id="82" name="TextBox 298">
            <a:extLst>
              <a:ext uri="{FF2B5EF4-FFF2-40B4-BE49-F238E27FC236}">
                <a16:creationId xmlns:a16="http://schemas.microsoft.com/office/drawing/2014/main" id="{BC26451E-40D2-4F37-9CB0-2FAA6EA8FD8F}"/>
              </a:ext>
            </a:extLst>
          </p:cNvPr>
          <p:cNvSpPr txBox="1">
            <a:spLocks noChangeArrowheads="1"/>
          </p:cNvSpPr>
          <p:nvPr/>
        </p:nvSpPr>
        <p:spPr bwMode="auto">
          <a:xfrm>
            <a:off x="5249888" y="5817802"/>
            <a:ext cx="1588918"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err="1">
                <a:cs typeface="Helvetica 55 Roman" charset="0"/>
              </a:rPr>
              <a:t>FortiSandbox</a:t>
            </a:r>
            <a:r>
              <a:rPr lang="en-US" sz="1100" dirty="0">
                <a:cs typeface="Helvetica 55 Roman" charset="0"/>
              </a:rPr>
              <a:t> Cloud</a:t>
            </a:r>
          </a:p>
        </p:txBody>
      </p:sp>
      <p:pic>
        <p:nvPicPr>
          <p:cNvPr id="83" name="Picture 183">
            <a:extLst>
              <a:ext uri="{FF2B5EF4-FFF2-40B4-BE49-F238E27FC236}">
                <a16:creationId xmlns:a16="http://schemas.microsoft.com/office/drawing/2014/main" id="{0FA0BE6E-351B-4C6A-B579-B3E620AFB86F}"/>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300070" y="5308875"/>
            <a:ext cx="570768" cy="570768"/>
          </a:xfrm>
          <a:prstGeom prst="rect">
            <a:avLst/>
          </a:prstGeom>
        </p:spPr>
      </p:pic>
      <p:sp>
        <p:nvSpPr>
          <p:cNvPr id="84" name="TextBox 298">
            <a:extLst>
              <a:ext uri="{FF2B5EF4-FFF2-40B4-BE49-F238E27FC236}">
                <a16:creationId xmlns:a16="http://schemas.microsoft.com/office/drawing/2014/main" id="{0288B6C6-50A3-401D-993E-3E996FEB4878}"/>
              </a:ext>
            </a:extLst>
          </p:cNvPr>
          <p:cNvSpPr txBox="1">
            <a:spLocks noChangeArrowheads="1"/>
          </p:cNvSpPr>
          <p:nvPr/>
        </p:nvSpPr>
        <p:spPr bwMode="auto">
          <a:xfrm>
            <a:off x="6948349" y="5817802"/>
            <a:ext cx="1374260"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a:cs typeface="Helvetica 55 Roman" charset="0"/>
              </a:rPr>
              <a:t>FortiSOAR Cloud</a:t>
            </a:r>
          </a:p>
        </p:txBody>
      </p:sp>
      <p:sp>
        <p:nvSpPr>
          <p:cNvPr id="85" name="TextBox 84">
            <a:extLst>
              <a:ext uri="{FF2B5EF4-FFF2-40B4-BE49-F238E27FC236}">
                <a16:creationId xmlns:a16="http://schemas.microsoft.com/office/drawing/2014/main" id="{C545573B-435C-402F-B4DA-3718BA8F06D9}"/>
              </a:ext>
            </a:extLst>
          </p:cNvPr>
          <p:cNvSpPr txBox="1"/>
          <p:nvPr/>
        </p:nvSpPr>
        <p:spPr>
          <a:xfrm>
            <a:off x="8901025" y="4989265"/>
            <a:ext cx="2396810" cy="1166410"/>
          </a:xfrm>
          <a:prstGeom prst="rect">
            <a:avLst/>
          </a:prstGeom>
          <a:noFill/>
        </p:spPr>
        <p:txBody>
          <a:bodyPr wrap="none" rtlCol="0">
            <a:spAutoFit/>
          </a:bodyPr>
          <a:lstStyle/>
          <a:p>
            <a:pPr algn="l" defTabSz="457189">
              <a:lnSpc>
                <a:spcPct val="120000"/>
              </a:lnSpc>
              <a:spcBef>
                <a:spcPts val="300"/>
              </a:spcBef>
            </a:pPr>
            <a:r>
              <a:rPr lang="fr-FR" sz="2000" dirty="0">
                <a:solidFill>
                  <a:srgbClr val="000000"/>
                </a:solidFill>
                <a:cs typeface="Arial" panose="020B0604020202020204" pitchFamily="34" charset="0"/>
              </a:rPr>
              <a:t>Expand </a:t>
            </a:r>
            <a:r>
              <a:rPr lang="fr-FR" sz="2000" dirty="0" err="1">
                <a:solidFill>
                  <a:srgbClr val="000000"/>
                </a:solidFill>
                <a:cs typeface="Arial" panose="020B0604020202020204" pitchFamily="34" charset="0"/>
              </a:rPr>
              <a:t>capabilities</a:t>
            </a:r>
            <a:br>
              <a:rPr lang="fr-FR" sz="2000" dirty="0">
                <a:solidFill>
                  <a:srgbClr val="000000"/>
                </a:solidFill>
                <a:cs typeface="Arial" panose="020B0604020202020204" pitchFamily="34" charset="0"/>
              </a:rPr>
            </a:br>
            <a:r>
              <a:rPr lang="fr-FR" sz="2000" dirty="0">
                <a:solidFill>
                  <a:srgbClr val="000000"/>
                </a:solidFill>
                <a:cs typeface="Arial" panose="020B0604020202020204" pitchFamily="34" charset="0"/>
              </a:rPr>
              <a:t>to manage </a:t>
            </a:r>
            <a:br>
              <a:rPr lang="fr-FR" sz="2000" dirty="0">
                <a:solidFill>
                  <a:srgbClr val="000000"/>
                </a:solidFill>
                <a:cs typeface="Arial" panose="020B0604020202020204" pitchFamily="34" charset="0"/>
              </a:rPr>
            </a:br>
            <a:r>
              <a:rPr lang="fr-FR" sz="2000" dirty="0" err="1">
                <a:solidFill>
                  <a:schemeClr val="accent6"/>
                </a:solidFill>
                <a:cs typeface="Arial" panose="020B0604020202020204" pitchFamily="34" charset="0"/>
              </a:rPr>
              <a:t>advanced</a:t>
            </a:r>
            <a:r>
              <a:rPr lang="fr-FR" sz="2000" dirty="0">
                <a:solidFill>
                  <a:schemeClr val="accent6"/>
                </a:solidFill>
                <a:cs typeface="Arial" panose="020B0604020202020204" pitchFamily="34" charset="0"/>
              </a:rPr>
              <a:t> Services</a:t>
            </a:r>
            <a:endParaRPr lang="en-US" sz="2000" dirty="0">
              <a:solidFill>
                <a:schemeClr val="accent6"/>
              </a:solidFill>
              <a:cs typeface="Arial" panose="020B0604020202020204" pitchFamily="34" charset="0"/>
            </a:endParaRPr>
          </a:p>
        </p:txBody>
      </p:sp>
      <p:sp>
        <p:nvSpPr>
          <p:cNvPr id="86" name="Rectangle 85">
            <a:extLst>
              <a:ext uri="{FF2B5EF4-FFF2-40B4-BE49-F238E27FC236}">
                <a16:creationId xmlns:a16="http://schemas.microsoft.com/office/drawing/2014/main" id="{CB15F649-5922-43FF-8EFD-8592ED16B7BC}"/>
              </a:ext>
            </a:extLst>
          </p:cNvPr>
          <p:cNvSpPr/>
          <p:nvPr/>
        </p:nvSpPr>
        <p:spPr>
          <a:xfrm>
            <a:off x="5006681" y="1529069"/>
            <a:ext cx="3691952" cy="2995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87" name="TextBox 86">
            <a:extLst>
              <a:ext uri="{FF2B5EF4-FFF2-40B4-BE49-F238E27FC236}">
                <a16:creationId xmlns:a16="http://schemas.microsoft.com/office/drawing/2014/main" id="{A4ADFA39-C401-475A-979E-4AAEB1EB0F65}"/>
              </a:ext>
            </a:extLst>
          </p:cNvPr>
          <p:cNvSpPr txBox="1"/>
          <p:nvPr/>
        </p:nvSpPr>
        <p:spPr>
          <a:xfrm>
            <a:off x="5054660" y="1697470"/>
            <a:ext cx="3334567" cy="313932"/>
          </a:xfrm>
          <a:prstGeom prst="rect">
            <a:avLst/>
          </a:prstGeom>
          <a:noFill/>
        </p:spPr>
        <p:txBody>
          <a:bodyPr wrap="none" rtlCol="0">
            <a:spAutoFit/>
          </a:bodyPr>
          <a:lstStyle/>
          <a:p>
            <a:pPr algn="l" defTabSz="457189">
              <a:lnSpc>
                <a:spcPct val="90000"/>
              </a:lnSpc>
              <a:spcBef>
                <a:spcPts val="300"/>
              </a:spcBef>
            </a:pPr>
            <a:r>
              <a:rPr lang="fr-FR" sz="1600" b="1" dirty="0">
                <a:solidFill>
                  <a:srgbClr val="000000"/>
                </a:solidFill>
                <a:cs typeface="Arial" panose="020B0604020202020204" pitchFamily="34" charset="0"/>
              </a:rPr>
              <a:t>Enables </a:t>
            </a:r>
            <a:r>
              <a:rPr lang="fr-FR" sz="1600" b="1" dirty="0" err="1">
                <a:solidFill>
                  <a:srgbClr val="000000"/>
                </a:solidFill>
                <a:cs typeface="Arial" panose="020B0604020202020204" pitchFamily="34" charset="0"/>
              </a:rPr>
              <a:t>access</a:t>
            </a:r>
            <a:r>
              <a:rPr lang="fr-FR" sz="1600" b="1" dirty="0">
                <a:solidFill>
                  <a:srgbClr val="000000"/>
                </a:solidFill>
                <a:cs typeface="Arial" panose="020B0604020202020204" pitchFamily="34" charset="0"/>
              </a:rPr>
              <a:t> to trial licences:</a:t>
            </a:r>
            <a:endParaRPr lang="en-US" sz="1600" b="1" dirty="0">
              <a:solidFill>
                <a:srgbClr val="000000"/>
              </a:solidFill>
              <a:cs typeface="Arial" panose="020B0604020202020204" pitchFamily="34" charset="0"/>
            </a:endParaRPr>
          </a:p>
        </p:txBody>
      </p:sp>
      <p:sp>
        <p:nvSpPr>
          <p:cNvPr id="88" name="TextBox 87">
            <a:extLst>
              <a:ext uri="{FF2B5EF4-FFF2-40B4-BE49-F238E27FC236}">
                <a16:creationId xmlns:a16="http://schemas.microsoft.com/office/drawing/2014/main" id="{D6543902-0BE2-459E-8E4D-0BDFBDF1EC64}"/>
              </a:ext>
            </a:extLst>
          </p:cNvPr>
          <p:cNvSpPr txBox="1"/>
          <p:nvPr/>
        </p:nvSpPr>
        <p:spPr>
          <a:xfrm>
            <a:off x="8874220" y="2438531"/>
            <a:ext cx="3236500" cy="1166410"/>
          </a:xfrm>
          <a:prstGeom prst="rect">
            <a:avLst/>
          </a:prstGeom>
          <a:noFill/>
        </p:spPr>
        <p:txBody>
          <a:bodyPr wrap="square" rtlCol="0">
            <a:spAutoFit/>
          </a:bodyPr>
          <a:lstStyle/>
          <a:p>
            <a:pPr algn="l" defTabSz="457189">
              <a:lnSpc>
                <a:spcPct val="120000"/>
              </a:lnSpc>
              <a:spcBef>
                <a:spcPts val="300"/>
              </a:spcBef>
            </a:pPr>
            <a:r>
              <a:rPr lang="fr-FR" sz="2000" dirty="0" err="1">
                <a:solidFill>
                  <a:srgbClr val="000000"/>
                </a:solidFill>
                <a:cs typeface="Arial" panose="020B0604020202020204" pitchFamily="34" charset="0"/>
              </a:rPr>
              <a:t>Develop</a:t>
            </a:r>
            <a:r>
              <a:rPr lang="fr-FR" sz="2000" dirty="0">
                <a:solidFill>
                  <a:srgbClr val="000000"/>
                </a:solidFill>
                <a:cs typeface="Arial" panose="020B0604020202020204" pitchFamily="34" charset="0"/>
              </a:rPr>
              <a:t> Business</a:t>
            </a:r>
            <a:br>
              <a:rPr lang="fr-FR" sz="2000" dirty="0">
                <a:solidFill>
                  <a:srgbClr val="000000"/>
                </a:solidFill>
                <a:cs typeface="Arial" panose="020B0604020202020204" pitchFamily="34" charset="0"/>
              </a:rPr>
            </a:br>
            <a:r>
              <a:rPr lang="fr-FR" sz="2000" dirty="0">
                <a:solidFill>
                  <a:srgbClr val="000000"/>
                </a:solidFill>
                <a:cs typeface="Arial" panose="020B0604020202020204" pitchFamily="34" charset="0"/>
              </a:rPr>
              <a:t>by </a:t>
            </a:r>
            <a:r>
              <a:rPr lang="fr-FR" sz="2000" dirty="0" err="1">
                <a:solidFill>
                  <a:srgbClr val="000000"/>
                </a:solidFill>
                <a:cs typeface="Arial" panose="020B0604020202020204" pitchFamily="34" charset="0"/>
              </a:rPr>
              <a:t>proposing</a:t>
            </a:r>
            <a:r>
              <a:rPr lang="fr-FR" sz="2000" dirty="0">
                <a:solidFill>
                  <a:srgbClr val="000000"/>
                </a:solidFill>
                <a:cs typeface="Arial" panose="020B0604020202020204" pitchFamily="34" charset="0"/>
              </a:rPr>
              <a:t> </a:t>
            </a:r>
            <a:br>
              <a:rPr lang="fr-FR" sz="2000" dirty="0">
                <a:solidFill>
                  <a:srgbClr val="000000"/>
                </a:solidFill>
                <a:cs typeface="Arial" panose="020B0604020202020204" pitchFamily="34" charset="0"/>
              </a:rPr>
            </a:br>
            <a:r>
              <a:rPr lang="fr-FR" sz="2000" dirty="0">
                <a:solidFill>
                  <a:schemeClr val="accent6"/>
                </a:solidFill>
                <a:cs typeface="Arial" panose="020B0604020202020204" pitchFamily="34" charset="0"/>
              </a:rPr>
              <a:t>free trials </a:t>
            </a:r>
            <a:r>
              <a:rPr lang="fr-FR" sz="2000" dirty="0">
                <a:solidFill>
                  <a:srgbClr val="000000"/>
                </a:solidFill>
                <a:cs typeface="Arial" panose="020B0604020202020204" pitchFamily="34" charset="0"/>
              </a:rPr>
              <a:t>of new Services</a:t>
            </a:r>
            <a:endParaRPr lang="en-US" sz="2000" dirty="0">
              <a:solidFill>
                <a:srgbClr val="000000"/>
              </a:solidFill>
              <a:cs typeface="Arial" panose="020B0604020202020204" pitchFamily="34" charset="0"/>
            </a:endParaRPr>
          </a:p>
        </p:txBody>
      </p:sp>
      <p:pic>
        <p:nvPicPr>
          <p:cNvPr id="90" name="Graphic 89">
            <a:extLst>
              <a:ext uri="{FF2B5EF4-FFF2-40B4-BE49-F238E27FC236}">
                <a16:creationId xmlns:a16="http://schemas.microsoft.com/office/drawing/2014/main" id="{11D97C55-9A74-401A-B1C2-80C231F8CC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50824" y="2117939"/>
            <a:ext cx="572400" cy="572400"/>
          </a:xfrm>
          <a:prstGeom prst="rect">
            <a:avLst/>
          </a:prstGeom>
        </p:spPr>
      </p:pic>
      <p:sp>
        <p:nvSpPr>
          <p:cNvPr id="91" name="TextBox 298">
            <a:extLst>
              <a:ext uri="{FF2B5EF4-FFF2-40B4-BE49-F238E27FC236}">
                <a16:creationId xmlns:a16="http://schemas.microsoft.com/office/drawing/2014/main" id="{4B8EDE48-1111-4ACF-9061-88F65105AE17}"/>
              </a:ext>
            </a:extLst>
          </p:cNvPr>
          <p:cNvSpPr txBox="1">
            <a:spLocks noChangeArrowheads="1"/>
          </p:cNvSpPr>
          <p:nvPr/>
        </p:nvSpPr>
        <p:spPr bwMode="auto">
          <a:xfrm>
            <a:off x="5292125" y="2583918"/>
            <a:ext cx="134930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a:cs typeface="Helvetica 55 Roman" charset="0"/>
              </a:rPr>
              <a:t>FortiClient Cloud</a:t>
            </a:r>
          </a:p>
        </p:txBody>
      </p:sp>
      <p:pic>
        <p:nvPicPr>
          <p:cNvPr id="92" name="Graphic 91">
            <a:extLst>
              <a:ext uri="{FF2B5EF4-FFF2-40B4-BE49-F238E27FC236}">
                <a16:creationId xmlns:a16="http://schemas.microsoft.com/office/drawing/2014/main" id="{0FD9CC4B-5764-492C-A50C-B008877D93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677604" y="2837070"/>
            <a:ext cx="572400" cy="572400"/>
          </a:xfrm>
          <a:prstGeom prst="rect">
            <a:avLst/>
          </a:prstGeom>
        </p:spPr>
      </p:pic>
      <p:sp>
        <p:nvSpPr>
          <p:cNvPr id="93" name="TextBox 298">
            <a:extLst>
              <a:ext uri="{FF2B5EF4-FFF2-40B4-BE49-F238E27FC236}">
                <a16:creationId xmlns:a16="http://schemas.microsoft.com/office/drawing/2014/main" id="{0B4637D7-CDE4-42C1-AA03-ABFD5215F324}"/>
              </a:ext>
            </a:extLst>
          </p:cNvPr>
          <p:cNvSpPr txBox="1">
            <a:spLocks noChangeArrowheads="1"/>
          </p:cNvSpPr>
          <p:nvPr/>
        </p:nvSpPr>
        <p:spPr bwMode="auto">
          <a:xfrm>
            <a:off x="5337494" y="3342263"/>
            <a:ext cx="134930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a:cs typeface="Helvetica 55 Roman" charset="0"/>
              </a:rPr>
              <a:t>FortiLAN Cloud</a:t>
            </a:r>
          </a:p>
        </p:txBody>
      </p:sp>
      <p:pic>
        <p:nvPicPr>
          <p:cNvPr id="94" name="Picture 244">
            <a:extLst>
              <a:ext uri="{FF2B5EF4-FFF2-40B4-BE49-F238E27FC236}">
                <a16:creationId xmlns:a16="http://schemas.microsoft.com/office/drawing/2014/main" id="{70E071BB-CBAF-4919-9364-7C0D38AD07B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auto">
          <a:xfrm>
            <a:off x="5679699" y="3635864"/>
            <a:ext cx="572400" cy="57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5" name="TextBox 298">
            <a:extLst>
              <a:ext uri="{FF2B5EF4-FFF2-40B4-BE49-F238E27FC236}">
                <a16:creationId xmlns:a16="http://schemas.microsoft.com/office/drawing/2014/main" id="{058695F7-A216-45EC-8451-9C31593288F1}"/>
              </a:ext>
            </a:extLst>
          </p:cNvPr>
          <p:cNvSpPr txBox="1">
            <a:spLocks noChangeArrowheads="1"/>
          </p:cNvSpPr>
          <p:nvPr/>
        </p:nvSpPr>
        <p:spPr bwMode="auto">
          <a:xfrm>
            <a:off x="5177103" y="4088662"/>
            <a:ext cx="1575418"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a:cs typeface="Helvetica 55 Roman" charset="0"/>
              </a:rPr>
              <a:t>FortiExtender Cloud</a:t>
            </a:r>
          </a:p>
        </p:txBody>
      </p:sp>
      <p:pic>
        <p:nvPicPr>
          <p:cNvPr id="96" name="Graphic 95">
            <a:extLst>
              <a:ext uri="{FF2B5EF4-FFF2-40B4-BE49-F238E27FC236}">
                <a16:creationId xmlns:a16="http://schemas.microsoft.com/office/drawing/2014/main" id="{5BDAD9FC-CC15-4D10-A423-4E6E4D04E6F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280277" y="2117939"/>
            <a:ext cx="572400" cy="572400"/>
          </a:xfrm>
          <a:prstGeom prst="rect">
            <a:avLst/>
          </a:prstGeom>
        </p:spPr>
      </p:pic>
      <p:sp>
        <p:nvSpPr>
          <p:cNvPr id="97" name="TextBox 298">
            <a:extLst>
              <a:ext uri="{FF2B5EF4-FFF2-40B4-BE49-F238E27FC236}">
                <a16:creationId xmlns:a16="http://schemas.microsoft.com/office/drawing/2014/main" id="{E36F77E4-1E7E-42CC-80E8-555C7DD13737}"/>
              </a:ext>
            </a:extLst>
          </p:cNvPr>
          <p:cNvSpPr txBox="1">
            <a:spLocks noChangeArrowheads="1"/>
          </p:cNvSpPr>
          <p:nvPr/>
        </p:nvSpPr>
        <p:spPr bwMode="auto">
          <a:xfrm>
            <a:off x="6956434" y="2593194"/>
            <a:ext cx="134930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100" dirty="0">
                <a:cs typeface="Helvetica 55 Roman" charset="0"/>
              </a:rPr>
              <a:t>FortiPhish Cloud</a:t>
            </a:r>
          </a:p>
        </p:txBody>
      </p:sp>
      <p:pic>
        <p:nvPicPr>
          <p:cNvPr id="98" name="Graphic 97">
            <a:extLst>
              <a:ext uri="{FF2B5EF4-FFF2-40B4-BE49-F238E27FC236}">
                <a16:creationId xmlns:a16="http://schemas.microsoft.com/office/drawing/2014/main" id="{30F8376B-F761-4AD5-AB86-6FE7844B71D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239274" y="2811178"/>
            <a:ext cx="572400" cy="572400"/>
          </a:xfrm>
          <a:prstGeom prst="rect">
            <a:avLst/>
          </a:prstGeom>
        </p:spPr>
      </p:pic>
      <p:pic>
        <p:nvPicPr>
          <p:cNvPr id="99" name="Graphic 98">
            <a:extLst>
              <a:ext uri="{FF2B5EF4-FFF2-40B4-BE49-F238E27FC236}">
                <a16:creationId xmlns:a16="http://schemas.microsoft.com/office/drawing/2014/main" id="{03554E21-F8A0-48BE-959F-0ACDBF05A07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255117" y="3587739"/>
            <a:ext cx="572400" cy="572400"/>
          </a:xfrm>
          <a:prstGeom prst="rect">
            <a:avLst/>
          </a:prstGeom>
        </p:spPr>
      </p:pic>
      <p:sp>
        <p:nvSpPr>
          <p:cNvPr id="102" name="TextBox 298">
            <a:extLst>
              <a:ext uri="{FF2B5EF4-FFF2-40B4-BE49-F238E27FC236}">
                <a16:creationId xmlns:a16="http://schemas.microsoft.com/office/drawing/2014/main" id="{D03BBE2F-29E0-4C7E-96B4-FC8CF9148AF8}"/>
              </a:ext>
            </a:extLst>
          </p:cNvPr>
          <p:cNvSpPr txBox="1">
            <a:spLocks noChangeArrowheads="1"/>
          </p:cNvSpPr>
          <p:nvPr/>
        </p:nvSpPr>
        <p:spPr bwMode="auto">
          <a:xfrm>
            <a:off x="6866664" y="4069412"/>
            <a:ext cx="134930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dirty="0">
                <a:cs typeface="Helvetica 55 Roman" charset="0"/>
              </a:rPr>
              <a:t>FortiCNP</a:t>
            </a:r>
          </a:p>
        </p:txBody>
      </p:sp>
      <p:sp>
        <p:nvSpPr>
          <p:cNvPr id="103" name="TextBox 298">
            <a:extLst>
              <a:ext uri="{FF2B5EF4-FFF2-40B4-BE49-F238E27FC236}">
                <a16:creationId xmlns:a16="http://schemas.microsoft.com/office/drawing/2014/main" id="{5A3211C3-CCE7-425E-8C77-1DE26246417F}"/>
              </a:ext>
            </a:extLst>
          </p:cNvPr>
          <p:cNvSpPr txBox="1">
            <a:spLocks noChangeArrowheads="1"/>
          </p:cNvSpPr>
          <p:nvPr/>
        </p:nvSpPr>
        <p:spPr bwMode="auto">
          <a:xfrm>
            <a:off x="6873814" y="3354447"/>
            <a:ext cx="1349306" cy="292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899" tIns="60949" rIns="121899" bIns="6094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dirty="0">
                <a:cs typeface="Helvetica 55 Roman" charset="0"/>
              </a:rPr>
              <a:t>FortiPenTest</a:t>
            </a:r>
          </a:p>
        </p:txBody>
      </p:sp>
      <p:pic>
        <p:nvPicPr>
          <p:cNvPr id="37" name="Graphic 2">
            <a:extLst>
              <a:ext uri="{FF2B5EF4-FFF2-40B4-BE49-F238E27FC236}">
                <a16:creationId xmlns:a16="http://schemas.microsoft.com/office/drawing/2014/main" id="{0F1FCE0E-20F8-44B2-9D23-ED79EF275B94}"/>
              </a:ext>
            </a:extLst>
          </p:cNvPr>
          <p:cNvPicPr/>
          <p:nvPr/>
        </p:nvPicPr>
        <p:blipFill>
          <a:blip r:embed="rId21"/>
          <a:stretch/>
        </p:blipFill>
        <p:spPr>
          <a:xfrm rot="5400000">
            <a:off x="-94424" y="758880"/>
            <a:ext cx="988560" cy="105840"/>
          </a:xfrm>
          <a:prstGeom prst="rect">
            <a:avLst/>
          </a:prstGeom>
          <a:ln w="0">
            <a:noFill/>
          </a:ln>
        </p:spPr>
      </p:pic>
      <p:pic>
        <p:nvPicPr>
          <p:cNvPr id="38" name="Picture 37">
            <a:extLst>
              <a:ext uri="{FF2B5EF4-FFF2-40B4-BE49-F238E27FC236}">
                <a16:creationId xmlns:a16="http://schemas.microsoft.com/office/drawing/2014/main" id="{8561F42B-6AA1-44BD-9A1E-AF4F1A37806C}"/>
              </a:ext>
            </a:extLst>
          </p:cNvPr>
          <p:cNvPicPr>
            <a:picLocks noChangeAspect="1"/>
          </p:cNvPicPr>
          <p:nvPr/>
        </p:nvPicPr>
        <p:blipFill>
          <a:blip r:embed="rId22"/>
          <a:srcRect/>
          <a:stretch/>
        </p:blipFill>
        <p:spPr>
          <a:xfrm>
            <a:off x="11211821" y="131667"/>
            <a:ext cx="817619" cy="817619"/>
          </a:xfrm>
          <a:prstGeom prst="rect">
            <a:avLst/>
          </a:prstGeom>
        </p:spPr>
      </p:pic>
      <p:sp>
        <p:nvSpPr>
          <p:cNvPr id="39" name="TextBox 38">
            <a:extLst>
              <a:ext uri="{FF2B5EF4-FFF2-40B4-BE49-F238E27FC236}">
                <a16:creationId xmlns:a16="http://schemas.microsoft.com/office/drawing/2014/main" id="{FBA61AC0-C1D5-4612-93D9-BBBB936D9AF3}"/>
              </a:ext>
            </a:extLst>
          </p:cNvPr>
          <p:cNvSpPr txBox="1"/>
          <p:nvPr/>
        </p:nvSpPr>
        <p:spPr>
          <a:xfrm>
            <a:off x="11154643" y="1012588"/>
            <a:ext cx="965329" cy="424732"/>
          </a:xfrm>
          <a:prstGeom prst="rect">
            <a:avLst/>
          </a:prstGeom>
          <a:noFill/>
        </p:spPr>
        <p:txBody>
          <a:bodyPr wrap="none" rtlCol="0">
            <a:spAutoFit/>
          </a:bodyPr>
          <a:lstStyle/>
          <a:p>
            <a:pPr algn="ctr" defTabSz="457189">
              <a:lnSpc>
                <a:spcPct val="90000"/>
              </a:lnSpc>
              <a:spcBef>
                <a:spcPts val="300"/>
              </a:spcBef>
            </a:pPr>
            <a:r>
              <a:rPr lang="fr-FR" sz="1200" b="1" dirty="0" err="1">
                <a:cs typeface="Arial" panose="020B0604020202020204" pitchFamily="34" charset="0"/>
              </a:rPr>
              <a:t>FortiCloud</a:t>
            </a:r>
            <a:br>
              <a:rPr lang="fr-FR" sz="1200" b="1" dirty="0">
                <a:cs typeface="Arial" panose="020B0604020202020204" pitchFamily="34" charset="0"/>
              </a:rPr>
            </a:br>
            <a:r>
              <a:rPr lang="fr-FR" sz="1200" b="1" dirty="0">
                <a:cs typeface="Arial" panose="020B0604020202020204" pitchFamily="34" charset="0"/>
              </a:rPr>
              <a:t>Premium</a:t>
            </a:r>
            <a:endParaRPr lang="en-US" sz="1200" b="1" dirty="0">
              <a:cs typeface="Arial" panose="020B0604020202020204" pitchFamily="34" charset="0"/>
            </a:endParaRPr>
          </a:p>
        </p:txBody>
      </p:sp>
    </p:spTree>
    <p:extLst>
      <p:ext uri="{BB962C8B-B14F-4D97-AF65-F5344CB8AC3E}">
        <p14:creationId xmlns:p14="http://schemas.microsoft.com/office/powerpoint/2010/main" val="196226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0B3155CD-773C-492C-8338-FBB2BC74D416}"/>
              </a:ext>
            </a:extLst>
          </p:cNvPr>
          <p:cNvSpPr/>
          <p:nvPr/>
        </p:nvSpPr>
        <p:spPr>
          <a:xfrm>
            <a:off x="5013669" y="4746521"/>
            <a:ext cx="3717163" cy="164832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69" name="Rectangle 68">
            <a:extLst>
              <a:ext uri="{FF2B5EF4-FFF2-40B4-BE49-F238E27FC236}">
                <a16:creationId xmlns:a16="http://schemas.microsoft.com/office/drawing/2014/main" id="{8F1C70E7-0512-41D1-B291-B039BE656222}"/>
              </a:ext>
            </a:extLst>
          </p:cNvPr>
          <p:cNvSpPr/>
          <p:nvPr/>
        </p:nvSpPr>
        <p:spPr>
          <a:xfrm>
            <a:off x="5006681" y="1529069"/>
            <a:ext cx="3691952" cy="299555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29" name="Picture 28">
            <a:extLst>
              <a:ext uri="{FF2B5EF4-FFF2-40B4-BE49-F238E27FC236}">
                <a16:creationId xmlns:a16="http://schemas.microsoft.com/office/drawing/2014/main" id="{1A794120-3FA4-B4A9-2900-5097E24E3821}"/>
              </a:ext>
            </a:extLst>
          </p:cNvPr>
          <p:cNvPicPr>
            <a:picLocks noChangeAspect="1"/>
          </p:cNvPicPr>
          <p:nvPr/>
        </p:nvPicPr>
        <p:blipFill>
          <a:blip r:embed="rId3"/>
          <a:srcRect/>
          <a:stretch/>
        </p:blipFill>
        <p:spPr>
          <a:xfrm>
            <a:off x="4156138" y="4373332"/>
            <a:ext cx="1879365" cy="1161905"/>
          </a:xfrm>
          <a:prstGeom prst="rect">
            <a:avLst/>
          </a:prstGeom>
        </p:spPr>
      </p:pic>
      <p:grpSp>
        <p:nvGrpSpPr>
          <p:cNvPr id="20" name="Group 19">
            <a:extLst>
              <a:ext uri="{FF2B5EF4-FFF2-40B4-BE49-F238E27FC236}">
                <a16:creationId xmlns:a16="http://schemas.microsoft.com/office/drawing/2014/main" id="{5B8C4C36-C50D-4E85-A823-CE9AA08E89AF}"/>
              </a:ext>
            </a:extLst>
          </p:cNvPr>
          <p:cNvGrpSpPr/>
          <p:nvPr/>
        </p:nvGrpSpPr>
        <p:grpSpPr>
          <a:xfrm>
            <a:off x="5798039" y="4122269"/>
            <a:ext cx="526984" cy="526984"/>
            <a:chOff x="5798039" y="4122269"/>
            <a:chExt cx="526984" cy="526984"/>
          </a:xfrm>
        </p:grpSpPr>
        <p:pic>
          <p:nvPicPr>
            <p:cNvPr id="65" name="Picture 64">
              <a:extLst>
                <a:ext uri="{FF2B5EF4-FFF2-40B4-BE49-F238E27FC236}">
                  <a16:creationId xmlns:a16="http://schemas.microsoft.com/office/drawing/2014/main" id="{6E6469C6-D1C1-4BE5-B185-BC99F0FE33FF}"/>
                </a:ext>
              </a:extLst>
            </p:cNvPr>
            <p:cNvPicPr>
              <a:picLocks noChangeAspect="1"/>
            </p:cNvPicPr>
            <p:nvPr/>
          </p:nvPicPr>
          <p:blipFill>
            <a:blip r:embed="rId4"/>
            <a:srcRect/>
            <a:stretch/>
          </p:blipFill>
          <p:spPr>
            <a:xfrm>
              <a:off x="5798039" y="4122269"/>
              <a:ext cx="526984" cy="526984"/>
            </a:xfrm>
            <a:prstGeom prst="rect">
              <a:avLst/>
            </a:prstGeom>
          </p:spPr>
        </p:pic>
        <p:pic>
          <p:nvPicPr>
            <p:cNvPr id="10" name="Picture 9">
              <a:extLst>
                <a:ext uri="{FF2B5EF4-FFF2-40B4-BE49-F238E27FC236}">
                  <a16:creationId xmlns:a16="http://schemas.microsoft.com/office/drawing/2014/main" id="{F9C1811C-581D-4A65-AE42-F7DC086CE45E}"/>
                </a:ext>
              </a:extLst>
            </p:cNvPr>
            <p:cNvPicPr>
              <a:picLocks noChangeAspect="1"/>
            </p:cNvPicPr>
            <p:nvPr/>
          </p:nvPicPr>
          <p:blipFill>
            <a:blip r:embed="rId5"/>
            <a:stretch>
              <a:fillRect/>
            </a:stretch>
          </p:blipFill>
          <p:spPr>
            <a:xfrm>
              <a:off x="5966364" y="4373331"/>
              <a:ext cx="211197" cy="150061"/>
            </a:xfrm>
            <a:prstGeom prst="rect">
              <a:avLst/>
            </a:prstGeom>
          </p:spPr>
        </p:pic>
      </p:grpSp>
      <p:grpSp>
        <p:nvGrpSpPr>
          <p:cNvPr id="8" name="Group 7">
            <a:extLst>
              <a:ext uri="{FF2B5EF4-FFF2-40B4-BE49-F238E27FC236}">
                <a16:creationId xmlns:a16="http://schemas.microsoft.com/office/drawing/2014/main" id="{5B44BA44-F40E-47F3-A521-232AD9B245F9}"/>
              </a:ext>
            </a:extLst>
          </p:cNvPr>
          <p:cNvGrpSpPr/>
          <p:nvPr/>
        </p:nvGrpSpPr>
        <p:grpSpPr>
          <a:xfrm>
            <a:off x="10229258" y="4114644"/>
            <a:ext cx="1738905" cy="973643"/>
            <a:chOff x="10229258" y="4114644"/>
            <a:chExt cx="1738905" cy="973643"/>
          </a:xfrm>
        </p:grpSpPr>
        <p:sp>
          <p:nvSpPr>
            <p:cNvPr id="48" name="Title 2">
              <a:extLst>
                <a:ext uri="{FF2B5EF4-FFF2-40B4-BE49-F238E27FC236}">
                  <a16:creationId xmlns:a16="http://schemas.microsoft.com/office/drawing/2014/main" id="{E961F4E7-C86B-48A4-98EB-52F0FF758653}"/>
                </a:ext>
              </a:extLst>
            </p:cNvPr>
            <p:cNvSpPr txBox="1">
              <a:spLocks/>
            </p:cNvSpPr>
            <p:nvPr/>
          </p:nvSpPr>
          <p:spPr>
            <a:xfrm>
              <a:off x="10406852" y="4114644"/>
              <a:ext cx="1561311"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Management tool for scalability</a:t>
              </a:r>
            </a:p>
          </p:txBody>
        </p:sp>
        <p:pic>
          <p:nvPicPr>
            <p:cNvPr id="52" name="Picture 51">
              <a:extLst>
                <a:ext uri="{FF2B5EF4-FFF2-40B4-BE49-F238E27FC236}">
                  <a16:creationId xmlns:a16="http://schemas.microsoft.com/office/drawing/2014/main" id="{28A863DE-4ED5-4967-BCB2-407014AF11E4}"/>
                </a:ext>
              </a:extLst>
            </p:cNvPr>
            <p:cNvPicPr>
              <a:picLocks noChangeAspect="1"/>
            </p:cNvPicPr>
            <p:nvPr/>
          </p:nvPicPr>
          <p:blipFill>
            <a:blip r:embed="rId6"/>
            <a:srcRect/>
            <a:stretch/>
          </p:blipFill>
          <p:spPr>
            <a:xfrm>
              <a:off x="10229258" y="4142255"/>
              <a:ext cx="114286" cy="946032"/>
            </a:xfrm>
            <a:prstGeom prst="rect">
              <a:avLst/>
            </a:prstGeom>
          </p:spPr>
        </p:pic>
      </p:grpSp>
      <p:sp>
        <p:nvSpPr>
          <p:cNvPr id="49" name="Title 2">
            <a:extLst>
              <a:ext uri="{FF2B5EF4-FFF2-40B4-BE49-F238E27FC236}">
                <a16:creationId xmlns:a16="http://schemas.microsoft.com/office/drawing/2014/main" id="{2A64D642-92FA-202C-031E-A1D4E7E417B3}"/>
              </a:ext>
            </a:extLst>
          </p:cNvPr>
          <p:cNvSpPr txBox="1">
            <a:spLocks/>
          </p:cNvSpPr>
          <p:nvPr/>
        </p:nvSpPr>
        <p:spPr>
          <a:xfrm>
            <a:off x="6551897" y="4114565"/>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You sold multiple Managed </a:t>
            </a:r>
            <a:r>
              <a:rPr lang="en-GB" sz="1650" kern="100" spc="-60" dirty="0" err="1">
                <a:solidFill>
                  <a:srgbClr val="13595C"/>
                </a:solidFill>
                <a:ea typeface="+mn-ea"/>
                <a:cs typeface="+mn-cs"/>
              </a:rPr>
              <a:t>FortiGates</a:t>
            </a:r>
            <a:endParaRPr lang="en-US" sz="1650" b="0" kern="100" spc="-60" dirty="0">
              <a:solidFill>
                <a:srgbClr val="13595C"/>
              </a:solidFill>
              <a:ea typeface="+mn-ea"/>
              <a:cs typeface="+mn-cs"/>
            </a:endParaRPr>
          </a:p>
        </p:txBody>
      </p:sp>
      <p:cxnSp>
        <p:nvCxnSpPr>
          <p:cNvPr id="50" name="Straight Connector 49">
            <a:extLst>
              <a:ext uri="{FF2B5EF4-FFF2-40B4-BE49-F238E27FC236}">
                <a16:creationId xmlns:a16="http://schemas.microsoft.com/office/drawing/2014/main" id="{A30ADE7F-3DEC-9F88-976E-EE46775261BA}"/>
              </a:ext>
            </a:extLst>
          </p:cNvPr>
          <p:cNvCxnSpPr>
            <a:cxnSpLocks/>
          </p:cNvCxnSpPr>
          <p:nvPr/>
        </p:nvCxnSpPr>
        <p:spPr>
          <a:xfrm>
            <a:off x="6577361" y="4417270"/>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itle 2">
            <a:extLst>
              <a:ext uri="{FF2B5EF4-FFF2-40B4-BE49-F238E27FC236}">
                <a16:creationId xmlns:a16="http://schemas.microsoft.com/office/drawing/2014/main" id="{E7C56F78-3E51-52BF-888C-4E09302228A4}"/>
              </a:ext>
            </a:extLst>
          </p:cNvPr>
          <p:cNvSpPr txBox="1">
            <a:spLocks/>
          </p:cNvSpPr>
          <p:nvPr/>
        </p:nvSpPr>
        <p:spPr>
          <a:xfrm>
            <a:off x="6551897" y="4451537"/>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Increase scalability with FortiCloud</a:t>
            </a:r>
            <a:endParaRPr lang="en-US" sz="1200" b="0" kern="100" spc="-40" dirty="0">
              <a:solidFill>
                <a:schemeClr val="tx1"/>
              </a:solidFill>
              <a:ea typeface="+mn-ea"/>
              <a:cs typeface="+mn-cs"/>
            </a:endParaRPr>
          </a:p>
        </p:txBody>
      </p:sp>
      <p:sp>
        <p:nvSpPr>
          <p:cNvPr id="57" name="Title 2">
            <a:extLst>
              <a:ext uri="{FF2B5EF4-FFF2-40B4-BE49-F238E27FC236}">
                <a16:creationId xmlns:a16="http://schemas.microsoft.com/office/drawing/2014/main" id="{0AB1C067-F717-44D5-A267-43B237A94872}"/>
              </a:ext>
            </a:extLst>
          </p:cNvPr>
          <p:cNvSpPr txBox="1">
            <a:spLocks/>
          </p:cNvSpPr>
          <p:nvPr/>
        </p:nvSpPr>
        <p:spPr>
          <a:xfrm>
            <a:off x="6551897" y="4726392"/>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Better Scalability</a:t>
            </a:r>
          </a:p>
          <a:p>
            <a:pPr defTabSz="259723">
              <a:tabLst>
                <a:tab pos="1341569" algn="l"/>
              </a:tabLst>
              <a:defRPr sz="4956"/>
            </a:pPr>
            <a:r>
              <a:rPr lang="en-GB" sz="1100" b="0" kern="100" spc="-40" dirty="0">
                <a:solidFill>
                  <a:schemeClr val="tx1"/>
                </a:solidFill>
                <a:ea typeface="+mn-ea"/>
                <a:cs typeface="+mn-cs"/>
              </a:rPr>
              <a:t>+ Time Saving</a:t>
            </a:r>
            <a:endParaRPr lang="en-US" sz="1100" b="0" kern="100" spc="-40" dirty="0">
              <a:solidFill>
                <a:schemeClr val="tx1"/>
              </a:solidFill>
              <a:ea typeface="+mn-ea"/>
              <a:cs typeface="+mn-cs"/>
              <a:sym typeface="Arial"/>
            </a:endParaRPr>
          </a:p>
        </p:txBody>
      </p:sp>
      <p:pic>
        <p:nvPicPr>
          <p:cNvPr id="24" name="Picture 23">
            <a:extLst>
              <a:ext uri="{FF2B5EF4-FFF2-40B4-BE49-F238E27FC236}">
                <a16:creationId xmlns:a16="http://schemas.microsoft.com/office/drawing/2014/main" id="{F2C5D9A1-3BD7-8037-E050-9D2002201547}"/>
              </a:ext>
            </a:extLst>
          </p:cNvPr>
          <p:cNvPicPr>
            <a:picLocks noChangeAspect="1"/>
          </p:cNvPicPr>
          <p:nvPr/>
        </p:nvPicPr>
        <p:blipFill>
          <a:blip r:embed="rId4"/>
          <a:srcRect/>
          <a:stretch/>
        </p:blipFill>
        <p:spPr>
          <a:xfrm>
            <a:off x="5774297" y="2931260"/>
            <a:ext cx="526984" cy="526984"/>
          </a:xfrm>
          <a:prstGeom prst="rect">
            <a:avLst/>
          </a:prstGeom>
        </p:spPr>
      </p:pic>
      <p:sp>
        <p:nvSpPr>
          <p:cNvPr id="43" name="Title 2">
            <a:extLst>
              <a:ext uri="{FF2B5EF4-FFF2-40B4-BE49-F238E27FC236}">
                <a16:creationId xmlns:a16="http://schemas.microsoft.com/office/drawing/2014/main" id="{77AD2DDD-0F38-19E3-0D50-E4D7DBA7B6C0}"/>
              </a:ext>
            </a:extLst>
          </p:cNvPr>
          <p:cNvSpPr txBox="1">
            <a:spLocks/>
          </p:cNvSpPr>
          <p:nvPr/>
        </p:nvSpPr>
        <p:spPr>
          <a:xfrm>
            <a:off x="6551897" y="2891639"/>
            <a:ext cx="3884401"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Managed Services as you Sell</a:t>
            </a:r>
            <a:endParaRPr lang="en-US" sz="1650" b="0" kern="100" spc="-60" dirty="0">
              <a:solidFill>
                <a:srgbClr val="13595C"/>
              </a:solidFill>
              <a:ea typeface="+mn-ea"/>
              <a:cs typeface="+mn-cs"/>
            </a:endParaRPr>
          </a:p>
        </p:txBody>
      </p:sp>
      <p:cxnSp>
        <p:nvCxnSpPr>
          <p:cNvPr id="44" name="Straight Connector 43">
            <a:extLst>
              <a:ext uri="{FF2B5EF4-FFF2-40B4-BE49-F238E27FC236}">
                <a16:creationId xmlns:a16="http://schemas.microsoft.com/office/drawing/2014/main" id="{EE644C92-9AA4-2EC9-B5A9-5735974FBDC8}"/>
              </a:ext>
            </a:extLst>
          </p:cNvPr>
          <p:cNvCxnSpPr>
            <a:cxnSpLocks/>
          </p:cNvCxnSpPr>
          <p:nvPr/>
        </p:nvCxnSpPr>
        <p:spPr>
          <a:xfrm>
            <a:off x="6577361" y="3194344"/>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itle 2">
            <a:extLst>
              <a:ext uri="{FF2B5EF4-FFF2-40B4-BE49-F238E27FC236}">
                <a16:creationId xmlns:a16="http://schemas.microsoft.com/office/drawing/2014/main" id="{85EA08C6-2030-1C16-EFB6-83B209F83D75}"/>
              </a:ext>
            </a:extLst>
          </p:cNvPr>
          <p:cNvSpPr txBox="1">
            <a:spLocks/>
          </p:cNvSpPr>
          <p:nvPr/>
        </p:nvSpPr>
        <p:spPr>
          <a:xfrm>
            <a:off x="6551897" y="3228611"/>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Using FortiGate Cloud Management Platform</a:t>
            </a:r>
            <a:endParaRPr lang="en-US" sz="1200" b="0" kern="100" spc="-40" dirty="0">
              <a:solidFill>
                <a:schemeClr val="tx1"/>
              </a:solidFill>
              <a:ea typeface="+mn-ea"/>
              <a:cs typeface="+mn-cs"/>
            </a:endParaRPr>
          </a:p>
        </p:txBody>
      </p:sp>
      <p:sp>
        <p:nvSpPr>
          <p:cNvPr id="46" name="Title 2">
            <a:extLst>
              <a:ext uri="{FF2B5EF4-FFF2-40B4-BE49-F238E27FC236}">
                <a16:creationId xmlns:a16="http://schemas.microsoft.com/office/drawing/2014/main" id="{D3D2A5CA-326C-1D5F-C7F5-46065FBC543D}"/>
              </a:ext>
            </a:extLst>
          </p:cNvPr>
          <p:cNvSpPr txBox="1">
            <a:spLocks/>
          </p:cNvSpPr>
          <p:nvPr/>
        </p:nvSpPr>
        <p:spPr>
          <a:xfrm>
            <a:off x="6551897" y="3511876"/>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Small upfront Investment</a:t>
            </a:r>
          </a:p>
          <a:p>
            <a:pPr defTabSz="259723">
              <a:tabLst>
                <a:tab pos="1341569" algn="l"/>
              </a:tabLst>
              <a:defRPr sz="4956"/>
            </a:pPr>
            <a:r>
              <a:rPr lang="en-GB" sz="1100" b="0" kern="100" spc="-40" dirty="0">
                <a:solidFill>
                  <a:schemeClr val="tx1"/>
                </a:solidFill>
                <a:ea typeface="+mn-ea"/>
                <a:cs typeface="+mn-cs"/>
              </a:rPr>
              <a:t>+ Scalable Costs</a:t>
            </a:r>
          </a:p>
        </p:txBody>
      </p:sp>
      <p:sp>
        <p:nvSpPr>
          <p:cNvPr id="66" name="Title 2">
            <a:extLst>
              <a:ext uri="{FF2B5EF4-FFF2-40B4-BE49-F238E27FC236}">
                <a16:creationId xmlns:a16="http://schemas.microsoft.com/office/drawing/2014/main" id="{1FBE9B24-2F51-EC94-7F00-857ADF0B587C}"/>
              </a:ext>
            </a:extLst>
          </p:cNvPr>
          <p:cNvSpPr txBox="1">
            <a:spLocks/>
          </p:cNvSpPr>
          <p:nvPr/>
        </p:nvSpPr>
        <p:spPr>
          <a:xfrm>
            <a:off x="10406851" y="2955659"/>
            <a:ext cx="1666087"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Platform to manage FortiGate devices</a:t>
            </a:r>
          </a:p>
        </p:txBody>
      </p:sp>
      <p:pic>
        <p:nvPicPr>
          <p:cNvPr id="18" name="Picture 17">
            <a:extLst>
              <a:ext uri="{FF2B5EF4-FFF2-40B4-BE49-F238E27FC236}">
                <a16:creationId xmlns:a16="http://schemas.microsoft.com/office/drawing/2014/main" id="{FFF4B983-8CFF-3748-6A46-C36AA5847289}"/>
              </a:ext>
            </a:extLst>
          </p:cNvPr>
          <p:cNvPicPr>
            <a:picLocks noChangeAspect="1"/>
          </p:cNvPicPr>
          <p:nvPr/>
        </p:nvPicPr>
        <p:blipFill>
          <a:blip r:embed="rId6"/>
          <a:srcRect/>
          <a:stretch/>
        </p:blipFill>
        <p:spPr>
          <a:xfrm>
            <a:off x="10229258" y="2959516"/>
            <a:ext cx="114286" cy="946032"/>
          </a:xfrm>
          <a:prstGeom prst="rect">
            <a:avLst/>
          </a:prstGeom>
        </p:spPr>
      </p:pic>
      <p:pic>
        <p:nvPicPr>
          <p:cNvPr id="27" name="Picture 26">
            <a:extLst>
              <a:ext uri="{FF2B5EF4-FFF2-40B4-BE49-F238E27FC236}">
                <a16:creationId xmlns:a16="http://schemas.microsoft.com/office/drawing/2014/main" id="{E3BC7A41-4237-50E0-E0D1-B0FF1D8AC0D3}"/>
              </a:ext>
            </a:extLst>
          </p:cNvPr>
          <p:cNvPicPr>
            <a:picLocks noChangeAspect="1"/>
          </p:cNvPicPr>
          <p:nvPr/>
        </p:nvPicPr>
        <p:blipFill>
          <a:blip r:embed="rId7"/>
          <a:srcRect/>
          <a:stretch/>
        </p:blipFill>
        <p:spPr>
          <a:xfrm>
            <a:off x="4361598" y="1956831"/>
            <a:ext cx="1676191" cy="25397"/>
          </a:xfrm>
          <a:prstGeom prst="rect">
            <a:avLst/>
          </a:prstGeom>
        </p:spPr>
      </p:pic>
      <p:pic>
        <p:nvPicPr>
          <p:cNvPr id="19" name="Picture 18">
            <a:extLst>
              <a:ext uri="{FF2B5EF4-FFF2-40B4-BE49-F238E27FC236}">
                <a16:creationId xmlns:a16="http://schemas.microsoft.com/office/drawing/2014/main" id="{59F66190-18DB-C2AB-65C5-CC23B50D896C}"/>
              </a:ext>
            </a:extLst>
          </p:cNvPr>
          <p:cNvPicPr>
            <a:picLocks noChangeAspect="1"/>
          </p:cNvPicPr>
          <p:nvPr/>
        </p:nvPicPr>
        <p:blipFill>
          <a:blip r:embed="rId8"/>
          <a:stretch>
            <a:fillRect/>
          </a:stretch>
        </p:blipFill>
        <p:spPr>
          <a:xfrm>
            <a:off x="1309142" y="3041655"/>
            <a:ext cx="107937" cy="507937"/>
          </a:xfrm>
          <a:prstGeom prst="rect">
            <a:avLst/>
          </a:prstGeom>
        </p:spPr>
      </p:pic>
      <p:pic>
        <p:nvPicPr>
          <p:cNvPr id="5" name="Picture 4">
            <a:extLst>
              <a:ext uri="{FF2B5EF4-FFF2-40B4-BE49-F238E27FC236}">
                <a16:creationId xmlns:a16="http://schemas.microsoft.com/office/drawing/2014/main" id="{2F63EF41-196F-15EB-9018-E15F9BFC288F}"/>
              </a:ext>
            </a:extLst>
          </p:cNvPr>
          <p:cNvPicPr>
            <a:picLocks noChangeAspect="1"/>
          </p:cNvPicPr>
          <p:nvPr/>
        </p:nvPicPr>
        <p:blipFill>
          <a:blip r:embed="rId9"/>
          <a:stretch>
            <a:fillRect/>
          </a:stretch>
        </p:blipFill>
        <p:spPr>
          <a:xfrm>
            <a:off x="2935058" y="1490729"/>
            <a:ext cx="1720635" cy="984127"/>
          </a:xfrm>
          <a:prstGeom prst="rect">
            <a:avLst/>
          </a:prstGeom>
        </p:spPr>
      </p:pic>
      <p:sp>
        <p:nvSpPr>
          <p:cNvPr id="6" name="Title 2">
            <a:extLst>
              <a:ext uri="{FF2B5EF4-FFF2-40B4-BE49-F238E27FC236}">
                <a16:creationId xmlns:a16="http://schemas.microsoft.com/office/drawing/2014/main" id="{2EE23DDE-3FA0-E205-A935-8432009EDC9E}"/>
              </a:ext>
            </a:extLst>
          </p:cNvPr>
          <p:cNvSpPr txBox="1">
            <a:spLocks/>
          </p:cNvSpPr>
          <p:nvPr/>
        </p:nvSpPr>
        <p:spPr>
          <a:xfrm>
            <a:off x="3430356" y="2211732"/>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7" name="Title 2">
            <a:extLst>
              <a:ext uri="{FF2B5EF4-FFF2-40B4-BE49-F238E27FC236}">
                <a16:creationId xmlns:a16="http://schemas.microsoft.com/office/drawing/2014/main" id="{EDD0A1E8-1FDE-DB25-7F3B-5F514179865D}"/>
              </a:ext>
            </a:extLst>
          </p:cNvPr>
          <p:cNvSpPr txBox="1">
            <a:spLocks/>
          </p:cNvSpPr>
          <p:nvPr/>
        </p:nvSpPr>
        <p:spPr>
          <a:xfrm>
            <a:off x="2584105" y="2563078"/>
            <a:ext cx="2486883"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Delegate to Fortinet</a:t>
            </a:r>
            <a:endParaRPr lang="en-US" sz="1800" b="0" kern="100" spc="-40" dirty="0">
              <a:solidFill>
                <a:schemeClr val="tx1"/>
              </a:solidFill>
              <a:ea typeface="+mn-ea"/>
              <a:cs typeface="+mn-cs"/>
            </a:endParaRPr>
          </a:p>
        </p:txBody>
      </p:sp>
      <p:sp>
        <p:nvSpPr>
          <p:cNvPr id="9" name="Title 2">
            <a:extLst>
              <a:ext uri="{FF2B5EF4-FFF2-40B4-BE49-F238E27FC236}">
                <a16:creationId xmlns:a16="http://schemas.microsoft.com/office/drawing/2014/main" id="{E7BFBB08-43F9-6D78-29A4-6F9A304A8C8B}"/>
              </a:ext>
            </a:extLst>
          </p:cNvPr>
          <p:cNvSpPr txBox="1">
            <a:spLocks/>
          </p:cNvSpPr>
          <p:nvPr/>
        </p:nvSpPr>
        <p:spPr>
          <a:xfrm>
            <a:off x="3573440" y="1688512"/>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A</a:t>
            </a:r>
            <a:endParaRPr lang="en-US" sz="4000" b="0" kern="100" spc="-40" dirty="0">
              <a:solidFill>
                <a:schemeClr val="tx1"/>
              </a:solidFill>
              <a:ea typeface="+mn-ea"/>
              <a:cs typeface="+mn-cs"/>
            </a:endParaRPr>
          </a:p>
        </p:txBody>
      </p:sp>
      <p:sp>
        <p:nvSpPr>
          <p:cNvPr id="11" name="Rectangle 10">
            <a:extLst>
              <a:ext uri="{FF2B5EF4-FFF2-40B4-BE49-F238E27FC236}">
                <a16:creationId xmlns:a16="http://schemas.microsoft.com/office/drawing/2014/main" id="{FF4A334D-728F-4C25-ADCD-DA9023EE9F8A}"/>
              </a:ext>
            </a:extLst>
          </p:cNvPr>
          <p:cNvSpPr/>
          <p:nvPr/>
        </p:nvSpPr>
        <p:spPr>
          <a:xfrm>
            <a:off x="3670384" y="2934436"/>
            <a:ext cx="314325" cy="4571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B1B0C9F0-22AE-DE28-59B9-2E46339A9CC5}"/>
              </a:ext>
            </a:extLst>
          </p:cNvPr>
          <p:cNvPicPr>
            <a:picLocks noChangeAspect="1"/>
          </p:cNvPicPr>
          <p:nvPr/>
        </p:nvPicPr>
        <p:blipFill>
          <a:blip r:embed="rId10"/>
          <a:srcRect/>
          <a:stretch/>
        </p:blipFill>
        <p:spPr>
          <a:xfrm>
            <a:off x="5774297" y="1706037"/>
            <a:ext cx="526984" cy="526984"/>
          </a:xfrm>
          <a:prstGeom prst="rect">
            <a:avLst/>
          </a:prstGeom>
        </p:spPr>
      </p:pic>
      <p:sp>
        <p:nvSpPr>
          <p:cNvPr id="36" name="Title 2">
            <a:extLst>
              <a:ext uri="{FF2B5EF4-FFF2-40B4-BE49-F238E27FC236}">
                <a16:creationId xmlns:a16="http://schemas.microsoft.com/office/drawing/2014/main" id="{28D86AF5-FDA2-2238-9F5B-3BAAB269FA0B}"/>
              </a:ext>
            </a:extLst>
          </p:cNvPr>
          <p:cNvSpPr txBox="1">
            <a:spLocks/>
          </p:cNvSpPr>
          <p:nvPr/>
        </p:nvSpPr>
        <p:spPr>
          <a:xfrm>
            <a:off x="6551896" y="2280540"/>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No Upfront Investment</a:t>
            </a:r>
          </a:p>
          <a:p>
            <a:pPr defTabSz="259723">
              <a:tabLst>
                <a:tab pos="1341569" algn="l"/>
              </a:tabLst>
              <a:defRPr sz="4956"/>
            </a:pPr>
            <a:r>
              <a:rPr lang="en-GB" sz="1100" b="0" kern="100" spc="-40" dirty="0">
                <a:solidFill>
                  <a:schemeClr val="tx1"/>
                </a:solidFill>
                <a:ea typeface="+mn-ea"/>
                <a:cs typeface="+mn-cs"/>
              </a:rPr>
              <a:t>+ Immediately Actionable</a:t>
            </a:r>
            <a:endParaRPr lang="en-US" sz="1100" b="0" kern="100" spc="-40" dirty="0">
              <a:solidFill>
                <a:schemeClr val="tx1"/>
              </a:solidFill>
              <a:ea typeface="+mn-ea"/>
              <a:cs typeface="+mn-cs"/>
              <a:sym typeface="Arial"/>
            </a:endParaRPr>
          </a:p>
        </p:txBody>
      </p:sp>
      <p:pic>
        <p:nvPicPr>
          <p:cNvPr id="62" name="Graphic 2">
            <a:extLst>
              <a:ext uri="{FF2B5EF4-FFF2-40B4-BE49-F238E27FC236}">
                <a16:creationId xmlns:a16="http://schemas.microsoft.com/office/drawing/2014/main" id="{41DF5379-8D28-C2EA-E99D-2F8E0BE08467}"/>
              </a:ext>
            </a:extLst>
          </p:cNvPr>
          <p:cNvPicPr/>
          <p:nvPr/>
        </p:nvPicPr>
        <p:blipFill>
          <a:blip r:embed="rId11"/>
          <a:stretch/>
        </p:blipFill>
        <p:spPr>
          <a:xfrm rot="5400000">
            <a:off x="-94424" y="785021"/>
            <a:ext cx="988560" cy="105840"/>
          </a:xfrm>
          <a:prstGeom prst="rect">
            <a:avLst/>
          </a:prstGeom>
          <a:ln w="0">
            <a:noFill/>
          </a:ln>
        </p:spPr>
      </p:pic>
      <p:sp>
        <p:nvSpPr>
          <p:cNvPr id="63" name="Content Placeholder 3">
            <a:extLst>
              <a:ext uri="{FF2B5EF4-FFF2-40B4-BE49-F238E27FC236}">
                <a16:creationId xmlns:a16="http://schemas.microsoft.com/office/drawing/2014/main" id="{84F0B5BF-E369-3C0B-EB8D-8C8E71EB7A0C}"/>
              </a:ext>
            </a:extLst>
          </p:cNvPr>
          <p:cNvSpPr txBox="1">
            <a:spLocks/>
          </p:cNvSpPr>
          <p:nvPr/>
        </p:nvSpPr>
        <p:spPr>
          <a:xfrm>
            <a:off x="538544" y="698619"/>
            <a:ext cx="10635215" cy="341632"/>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Options and Steps forward: from the easiest to the most profitable</a:t>
            </a:r>
          </a:p>
        </p:txBody>
      </p:sp>
      <p:sp>
        <p:nvSpPr>
          <p:cNvPr id="64" name="Title 1">
            <a:extLst>
              <a:ext uri="{FF2B5EF4-FFF2-40B4-BE49-F238E27FC236}">
                <a16:creationId xmlns:a16="http://schemas.microsoft.com/office/drawing/2014/main" id="{88F43F94-F8FA-1391-44F7-B895905393CF}"/>
              </a:ext>
            </a:extLst>
          </p:cNvPr>
          <p:cNvSpPr txBox="1">
            <a:spLocks/>
          </p:cNvSpPr>
          <p:nvPr/>
        </p:nvSpPr>
        <p:spPr>
          <a:xfrm>
            <a:off x="515568" y="248141"/>
            <a:ext cx="10766757" cy="507831"/>
          </a:xfrm>
          <a:prstGeom prst="rect">
            <a:avLst/>
          </a:prstGeom>
        </p:spPr>
        <p:txBody>
          <a:bodyPr>
            <a:sp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000" spc="-60" dirty="0">
                <a:cs typeface="Arial Black" panose="020B0604020202020204" pitchFamily="34" charset="0"/>
              </a:rPr>
              <a:t>Fortinet makes MSSP Easy! </a:t>
            </a:r>
          </a:p>
        </p:txBody>
      </p:sp>
      <p:grpSp>
        <p:nvGrpSpPr>
          <p:cNvPr id="2" name="Group 1">
            <a:extLst>
              <a:ext uri="{FF2B5EF4-FFF2-40B4-BE49-F238E27FC236}">
                <a16:creationId xmlns:a16="http://schemas.microsoft.com/office/drawing/2014/main" id="{93B76652-90E7-468E-9820-43273252AAC0}"/>
              </a:ext>
            </a:extLst>
          </p:cNvPr>
          <p:cNvGrpSpPr/>
          <p:nvPr/>
        </p:nvGrpSpPr>
        <p:grpSpPr>
          <a:xfrm>
            <a:off x="10229258" y="1745078"/>
            <a:ext cx="1962742" cy="946032"/>
            <a:chOff x="10229258" y="1745078"/>
            <a:chExt cx="1962742" cy="946032"/>
          </a:xfrm>
        </p:grpSpPr>
        <p:sp>
          <p:nvSpPr>
            <p:cNvPr id="67" name="Title 2">
              <a:extLst>
                <a:ext uri="{FF2B5EF4-FFF2-40B4-BE49-F238E27FC236}">
                  <a16:creationId xmlns:a16="http://schemas.microsoft.com/office/drawing/2014/main" id="{D617060E-61E4-9A8F-A4DB-B26AFC56F8B5}"/>
                </a:ext>
              </a:extLst>
            </p:cNvPr>
            <p:cNvSpPr txBox="1">
              <a:spLocks/>
            </p:cNvSpPr>
            <p:nvPr/>
          </p:nvSpPr>
          <p:spPr>
            <a:xfrm>
              <a:off x="10406851" y="1748941"/>
              <a:ext cx="1785149"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best option </a:t>
              </a:r>
              <a:br>
                <a:rPr lang="en-GB" sz="1100" kern="100" cap="all" spc="-60" dirty="0">
                  <a:solidFill>
                    <a:schemeClr val="accent6"/>
                  </a:solidFill>
                  <a:ea typeface="+mn-ea"/>
                  <a:cs typeface="+mn-cs"/>
                </a:rPr>
              </a:br>
              <a:r>
                <a:rPr lang="en-GB" sz="1100" kern="100" cap="all" spc="-60" dirty="0">
                  <a:solidFill>
                    <a:schemeClr val="accent6"/>
                  </a:solidFill>
                  <a:ea typeface="+mn-ea"/>
                  <a:cs typeface="+mn-cs"/>
                </a:rPr>
                <a:t>to quickly test the MSSP market</a:t>
              </a:r>
            </a:p>
          </p:txBody>
        </p:sp>
        <p:pic>
          <p:nvPicPr>
            <p:cNvPr id="4" name="Picture 3">
              <a:extLst>
                <a:ext uri="{FF2B5EF4-FFF2-40B4-BE49-F238E27FC236}">
                  <a16:creationId xmlns:a16="http://schemas.microsoft.com/office/drawing/2014/main" id="{3CA4B6C8-BDC4-51FD-76F7-1A61D97902F7}"/>
                </a:ext>
              </a:extLst>
            </p:cNvPr>
            <p:cNvPicPr>
              <a:picLocks noChangeAspect="1"/>
            </p:cNvPicPr>
            <p:nvPr/>
          </p:nvPicPr>
          <p:blipFill>
            <a:blip r:embed="rId6"/>
            <a:srcRect/>
            <a:stretch/>
          </p:blipFill>
          <p:spPr>
            <a:xfrm>
              <a:off x="10229258" y="1745078"/>
              <a:ext cx="114286" cy="946032"/>
            </a:xfrm>
            <a:prstGeom prst="rect">
              <a:avLst/>
            </a:prstGeom>
          </p:spPr>
        </p:pic>
      </p:grpSp>
      <p:sp>
        <p:nvSpPr>
          <p:cNvPr id="59" name="Title 2">
            <a:extLst>
              <a:ext uri="{FF2B5EF4-FFF2-40B4-BE49-F238E27FC236}">
                <a16:creationId xmlns:a16="http://schemas.microsoft.com/office/drawing/2014/main" id="{D7571B37-D33E-462E-AC14-0F92281155FA}"/>
              </a:ext>
            </a:extLst>
          </p:cNvPr>
          <p:cNvSpPr txBox="1">
            <a:spLocks/>
          </p:cNvSpPr>
          <p:nvPr/>
        </p:nvSpPr>
        <p:spPr>
          <a:xfrm>
            <a:off x="6551896" y="1668713"/>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Test the MSSP Market</a:t>
            </a:r>
            <a:endParaRPr lang="en-US" sz="1650" b="0" kern="100" spc="-60" dirty="0">
              <a:solidFill>
                <a:srgbClr val="13595C"/>
              </a:solidFill>
              <a:ea typeface="+mn-ea"/>
              <a:cs typeface="+mn-cs"/>
            </a:endParaRPr>
          </a:p>
        </p:txBody>
      </p:sp>
      <p:cxnSp>
        <p:nvCxnSpPr>
          <p:cNvPr id="60" name="Straight Connector 59">
            <a:extLst>
              <a:ext uri="{FF2B5EF4-FFF2-40B4-BE49-F238E27FC236}">
                <a16:creationId xmlns:a16="http://schemas.microsoft.com/office/drawing/2014/main" id="{8E9D9525-EAA8-4061-AE1E-7E8A2830F13A}"/>
              </a:ext>
            </a:extLst>
          </p:cNvPr>
          <p:cNvCxnSpPr>
            <a:cxnSpLocks/>
          </p:cNvCxnSpPr>
          <p:nvPr/>
        </p:nvCxnSpPr>
        <p:spPr>
          <a:xfrm>
            <a:off x="6577360" y="1971418"/>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itle 2">
            <a:extLst>
              <a:ext uri="{FF2B5EF4-FFF2-40B4-BE49-F238E27FC236}">
                <a16:creationId xmlns:a16="http://schemas.microsoft.com/office/drawing/2014/main" id="{96D09A05-1C03-4B90-9ECD-F367B3AD9DC9}"/>
              </a:ext>
            </a:extLst>
          </p:cNvPr>
          <p:cNvSpPr txBox="1">
            <a:spLocks/>
          </p:cNvSpPr>
          <p:nvPr/>
        </p:nvSpPr>
        <p:spPr>
          <a:xfrm>
            <a:off x="6551896" y="2005685"/>
            <a:ext cx="3401283"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Resell Fortinet Managed FortiGate Service</a:t>
            </a:r>
            <a:endParaRPr lang="en-US" sz="1200" b="0" kern="100" spc="-40" dirty="0">
              <a:solidFill>
                <a:schemeClr val="tx1"/>
              </a:solidFill>
              <a:ea typeface="+mn-ea"/>
              <a:cs typeface="+mn-cs"/>
            </a:endParaRPr>
          </a:p>
        </p:txBody>
      </p:sp>
      <p:sp>
        <p:nvSpPr>
          <p:cNvPr id="58" name="Rectangle 57">
            <a:extLst>
              <a:ext uri="{FF2B5EF4-FFF2-40B4-BE49-F238E27FC236}">
                <a16:creationId xmlns:a16="http://schemas.microsoft.com/office/drawing/2014/main" id="{62A39FC7-895A-4DAE-A872-F1344BECD375}"/>
              </a:ext>
            </a:extLst>
          </p:cNvPr>
          <p:cNvSpPr/>
          <p:nvPr/>
        </p:nvSpPr>
        <p:spPr>
          <a:xfrm>
            <a:off x="1805906" y="1332220"/>
            <a:ext cx="10267031" cy="4266880"/>
          </a:xfrm>
          <a:prstGeom prst="rect">
            <a:avLst/>
          </a:prstGeom>
          <a:solidFill>
            <a:schemeClr val="tx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17" name="Title 2">
            <a:extLst>
              <a:ext uri="{FF2B5EF4-FFF2-40B4-BE49-F238E27FC236}">
                <a16:creationId xmlns:a16="http://schemas.microsoft.com/office/drawing/2014/main" id="{F2BD2E26-EC77-A495-350C-009B3274B27F}"/>
              </a:ext>
            </a:extLst>
          </p:cNvPr>
          <p:cNvSpPr txBox="1">
            <a:spLocks/>
          </p:cNvSpPr>
          <p:nvPr/>
        </p:nvSpPr>
        <p:spPr>
          <a:xfrm>
            <a:off x="662694" y="2694542"/>
            <a:ext cx="1400834"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Integrator</a:t>
            </a:r>
            <a:endParaRPr lang="en-US" sz="1800" b="0" kern="100" spc="-40" dirty="0">
              <a:solidFill>
                <a:schemeClr val="tx1"/>
              </a:solidFill>
              <a:ea typeface="+mn-ea"/>
              <a:cs typeface="+mn-cs"/>
            </a:endParaRPr>
          </a:p>
        </p:txBody>
      </p:sp>
      <p:pic>
        <p:nvPicPr>
          <p:cNvPr id="21" name="Picture 20">
            <a:extLst>
              <a:ext uri="{FF2B5EF4-FFF2-40B4-BE49-F238E27FC236}">
                <a16:creationId xmlns:a16="http://schemas.microsoft.com/office/drawing/2014/main" id="{276E2CFD-D842-1E90-B9C2-BBC569703692}"/>
              </a:ext>
            </a:extLst>
          </p:cNvPr>
          <p:cNvPicPr>
            <a:picLocks noChangeAspect="1"/>
          </p:cNvPicPr>
          <p:nvPr/>
        </p:nvPicPr>
        <p:blipFill>
          <a:blip r:embed="rId12"/>
          <a:srcRect/>
          <a:stretch/>
        </p:blipFill>
        <p:spPr>
          <a:xfrm>
            <a:off x="1231789" y="3859715"/>
            <a:ext cx="1930159" cy="1619048"/>
          </a:xfrm>
          <a:prstGeom prst="rect">
            <a:avLst/>
          </a:prstGeom>
        </p:spPr>
      </p:pic>
      <p:pic>
        <p:nvPicPr>
          <p:cNvPr id="3" name="Picture 2">
            <a:extLst>
              <a:ext uri="{FF2B5EF4-FFF2-40B4-BE49-F238E27FC236}">
                <a16:creationId xmlns:a16="http://schemas.microsoft.com/office/drawing/2014/main" id="{AF000C93-170E-BD77-9B39-637A49B0A3BD}"/>
              </a:ext>
            </a:extLst>
          </p:cNvPr>
          <p:cNvPicPr>
            <a:picLocks noChangeAspect="1"/>
          </p:cNvPicPr>
          <p:nvPr/>
        </p:nvPicPr>
        <p:blipFill>
          <a:blip r:embed="rId13"/>
          <a:stretch>
            <a:fillRect/>
          </a:stretch>
        </p:blipFill>
        <p:spPr>
          <a:xfrm>
            <a:off x="342900" y="3458244"/>
            <a:ext cx="1777778" cy="1625397"/>
          </a:xfrm>
          <a:prstGeom prst="rect">
            <a:avLst/>
          </a:prstGeom>
        </p:spPr>
      </p:pic>
      <p:pic>
        <p:nvPicPr>
          <p:cNvPr id="30" name="Picture 29">
            <a:extLst>
              <a:ext uri="{FF2B5EF4-FFF2-40B4-BE49-F238E27FC236}">
                <a16:creationId xmlns:a16="http://schemas.microsoft.com/office/drawing/2014/main" id="{7AE9355B-8A0C-F3DC-1587-587BF99260C7}"/>
              </a:ext>
            </a:extLst>
          </p:cNvPr>
          <p:cNvPicPr>
            <a:picLocks noChangeAspect="1"/>
          </p:cNvPicPr>
          <p:nvPr/>
        </p:nvPicPr>
        <p:blipFill>
          <a:blip r:embed="rId7"/>
          <a:srcRect/>
          <a:stretch/>
        </p:blipFill>
        <p:spPr>
          <a:xfrm>
            <a:off x="4361598" y="5610760"/>
            <a:ext cx="1676191" cy="25397"/>
          </a:xfrm>
          <a:prstGeom prst="rect">
            <a:avLst/>
          </a:prstGeom>
        </p:spPr>
      </p:pic>
      <p:pic>
        <p:nvPicPr>
          <p:cNvPr id="26" name="Picture 25">
            <a:extLst>
              <a:ext uri="{FF2B5EF4-FFF2-40B4-BE49-F238E27FC236}">
                <a16:creationId xmlns:a16="http://schemas.microsoft.com/office/drawing/2014/main" id="{2B3C50EB-FC2E-6E16-591A-9062441E0D84}"/>
              </a:ext>
            </a:extLst>
          </p:cNvPr>
          <p:cNvPicPr>
            <a:picLocks noChangeAspect="1"/>
          </p:cNvPicPr>
          <p:nvPr/>
        </p:nvPicPr>
        <p:blipFill>
          <a:blip r:embed="rId14"/>
          <a:srcRect/>
          <a:stretch/>
        </p:blipFill>
        <p:spPr>
          <a:xfrm>
            <a:off x="5774297" y="5373896"/>
            <a:ext cx="526984" cy="526984"/>
          </a:xfrm>
          <a:prstGeom prst="rect">
            <a:avLst/>
          </a:prstGeom>
        </p:spPr>
      </p:pic>
      <p:sp>
        <p:nvSpPr>
          <p:cNvPr id="54" name="Title 2">
            <a:extLst>
              <a:ext uri="{FF2B5EF4-FFF2-40B4-BE49-F238E27FC236}">
                <a16:creationId xmlns:a16="http://schemas.microsoft.com/office/drawing/2014/main" id="{1271B90A-43C2-AA07-BA19-FBA38FE5A628}"/>
              </a:ext>
            </a:extLst>
          </p:cNvPr>
          <p:cNvSpPr txBox="1">
            <a:spLocks/>
          </p:cNvSpPr>
          <p:nvPr/>
        </p:nvSpPr>
        <p:spPr>
          <a:xfrm>
            <a:off x="6551897" y="5337490"/>
            <a:ext cx="3401283" cy="261610"/>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650" kern="100" spc="-60" dirty="0">
                <a:solidFill>
                  <a:srgbClr val="13595C"/>
                </a:solidFill>
                <a:ea typeface="+mn-ea"/>
                <a:cs typeface="+mn-cs"/>
              </a:rPr>
              <a:t>Develop additional Services</a:t>
            </a:r>
            <a:endParaRPr lang="en-US" sz="1650" b="0" kern="100" spc="-60" dirty="0">
              <a:solidFill>
                <a:srgbClr val="13595C"/>
              </a:solidFill>
              <a:ea typeface="+mn-ea"/>
              <a:cs typeface="+mn-cs"/>
            </a:endParaRPr>
          </a:p>
        </p:txBody>
      </p:sp>
      <p:cxnSp>
        <p:nvCxnSpPr>
          <p:cNvPr id="55" name="Straight Connector 54">
            <a:extLst>
              <a:ext uri="{FF2B5EF4-FFF2-40B4-BE49-F238E27FC236}">
                <a16:creationId xmlns:a16="http://schemas.microsoft.com/office/drawing/2014/main" id="{6912376D-DBA1-FB51-6C83-7CC7BEA800E1}"/>
              </a:ext>
            </a:extLst>
          </p:cNvPr>
          <p:cNvCxnSpPr>
            <a:cxnSpLocks/>
          </p:cNvCxnSpPr>
          <p:nvPr/>
        </p:nvCxnSpPr>
        <p:spPr>
          <a:xfrm>
            <a:off x="6577361" y="5640195"/>
            <a:ext cx="3762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itle 2">
            <a:extLst>
              <a:ext uri="{FF2B5EF4-FFF2-40B4-BE49-F238E27FC236}">
                <a16:creationId xmlns:a16="http://schemas.microsoft.com/office/drawing/2014/main" id="{DD989E64-98E3-F19B-12D1-324C28CEC922}"/>
              </a:ext>
            </a:extLst>
          </p:cNvPr>
          <p:cNvSpPr txBox="1">
            <a:spLocks/>
          </p:cNvSpPr>
          <p:nvPr/>
        </p:nvSpPr>
        <p:spPr>
          <a:xfrm>
            <a:off x="6551897" y="5677605"/>
            <a:ext cx="3401283" cy="369332"/>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00000"/>
              </a:lnSpc>
              <a:spcBef>
                <a:spcPts val="1400"/>
              </a:spcBef>
            </a:pPr>
            <a:r>
              <a:rPr lang="en-GB" sz="1200" kern="100" spc="-40" dirty="0">
                <a:solidFill>
                  <a:schemeClr val="tx1"/>
                </a:solidFill>
                <a:ea typeface="+mn-ea"/>
                <a:cs typeface="+mn-cs"/>
              </a:rPr>
              <a:t>Unlock Services &amp; </a:t>
            </a:r>
            <a:br>
              <a:rPr lang="en-GB" sz="1200" kern="100" spc="-40" dirty="0">
                <a:solidFill>
                  <a:schemeClr val="tx1"/>
                </a:solidFill>
                <a:ea typeface="+mn-ea"/>
                <a:cs typeface="+mn-cs"/>
              </a:rPr>
            </a:br>
            <a:r>
              <a:rPr lang="en-GB" sz="1200" kern="100" spc="-40" dirty="0">
                <a:solidFill>
                  <a:schemeClr val="tx1"/>
                </a:solidFill>
                <a:ea typeface="+mn-ea"/>
                <a:cs typeface="+mn-cs"/>
              </a:rPr>
              <a:t>Free Trials with FortiCloud Premium</a:t>
            </a:r>
            <a:endParaRPr lang="en-US" sz="1200" b="0" kern="100" spc="-40" dirty="0">
              <a:solidFill>
                <a:schemeClr val="tx1"/>
              </a:solidFill>
              <a:ea typeface="+mn-ea"/>
              <a:cs typeface="+mn-cs"/>
            </a:endParaRPr>
          </a:p>
        </p:txBody>
      </p:sp>
      <p:pic>
        <p:nvPicPr>
          <p:cNvPr id="12" name="Picture 11">
            <a:extLst>
              <a:ext uri="{FF2B5EF4-FFF2-40B4-BE49-F238E27FC236}">
                <a16:creationId xmlns:a16="http://schemas.microsoft.com/office/drawing/2014/main" id="{C3BF4A19-5A17-EEF6-6D9A-F04DDF039E89}"/>
              </a:ext>
            </a:extLst>
          </p:cNvPr>
          <p:cNvPicPr>
            <a:picLocks noChangeAspect="1"/>
          </p:cNvPicPr>
          <p:nvPr/>
        </p:nvPicPr>
        <p:blipFill>
          <a:blip r:embed="rId15"/>
          <a:srcRect/>
          <a:stretch/>
        </p:blipFill>
        <p:spPr>
          <a:xfrm>
            <a:off x="3017608" y="4858345"/>
            <a:ext cx="1720635" cy="984127"/>
          </a:xfrm>
          <a:prstGeom prst="rect">
            <a:avLst/>
          </a:prstGeom>
        </p:spPr>
      </p:pic>
      <p:sp>
        <p:nvSpPr>
          <p:cNvPr id="13" name="Title 2">
            <a:extLst>
              <a:ext uri="{FF2B5EF4-FFF2-40B4-BE49-F238E27FC236}">
                <a16:creationId xmlns:a16="http://schemas.microsoft.com/office/drawing/2014/main" id="{E92EC04A-0055-D9D9-685F-36CA99F033A1}"/>
              </a:ext>
            </a:extLst>
          </p:cNvPr>
          <p:cNvSpPr txBox="1">
            <a:spLocks/>
          </p:cNvSpPr>
          <p:nvPr/>
        </p:nvSpPr>
        <p:spPr>
          <a:xfrm>
            <a:off x="3430356" y="5579348"/>
            <a:ext cx="794380" cy="184666"/>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200" kern="100" spc="-40" dirty="0">
                <a:solidFill>
                  <a:schemeClr val="tx1"/>
                </a:solidFill>
                <a:ea typeface="+mn-ea"/>
                <a:cs typeface="+mn-cs"/>
              </a:rPr>
              <a:t>OPTION</a:t>
            </a:r>
            <a:endParaRPr lang="en-US" sz="1200" b="0" kern="100" spc="-40" dirty="0">
              <a:solidFill>
                <a:schemeClr val="tx1"/>
              </a:solidFill>
              <a:ea typeface="+mn-ea"/>
              <a:cs typeface="+mn-cs"/>
            </a:endParaRPr>
          </a:p>
        </p:txBody>
      </p:sp>
      <p:sp>
        <p:nvSpPr>
          <p:cNvPr id="14" name="Title 2">
            <a:extLst>
              <a:ext uri="{FF2B5EF4-FFF2-40B4-BE49-F238E27FC236}">
                <a16:creationId xmlns:a16="http://schemas.microsoft.com/office/drawing/2014/main" id="{1EBC6D92-628F-0686-029C-8C0EDA6B7270}"/>
              </a:ext>
            </a:extLst>
          </p:cNvPr>
          <p:cNvSpPr txBox="1">
            <a:spLocks/>
          </p:cNvSpPr>
          <p:nvPr/>
        </p:nvSpPr>
        <p:spPr>
          <a:xfrm>
            <a:off x="2331063" y="5930694"/>
            <a:ext cx="2992968" cy="276999"/>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1800" kern="100" spc="-40" dirty="0">
                <a:solidFill>
                  <a:schemeClr val="tx1"/>
                </a:solidFill>
                <a:ea typeface="+mn-ea"/>
                <a:cs typeface="+mn-cs"/>
              </a:rPr>
              <a:t>Manage Services Yourself</a:t>
            </a:r>
            <a:endParaRPr lang="en-US" sz="1800" b="0" kern="100" spc="-40" dirty="0">
              <a:solidFill>
                <a:schemeClr val="tx1"/>
              </a:solidFill>
              <a:ea typeface="+mn-ea"/>
              <a:cs typeface="+mn-cs"/>
            </a:endParaRPr>
          </a:p>
        </p:txBody>
      </p:sp>
      <p:sp>
        <p:nvSpPr>
          <p:cNvPr id="15" name="Title 2">
            <a:extLst>
              <a:ext uri="{FF2B5EF4-FFF2-40B4-BE49-F238E27FC236}">
                <a16:creationId xmlns:a16="http://schemas.microsoft.com/office/drawing/2014/main" id="{C4C5677C-99E9-9E87-99F6-4735FFEC3722}"/>
              </a:ext>
            </a:extLst>
          </p:cNvPr>
          <p:cNvSpPr txBox="1">
            <a:spLocks/>
          </p:cNvSpPr>
          <p:nvPr/>
        </p:nvSpPr>
        <p:spPr>
          <a:xfrm>
            <a:off x="3573440" y="5056128"/>
            <a:ext cx="508212" cy="615553"/>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gn="ctr">
              <a:lnSpc>
                <a:spcPct val="100000"/>
              </a:lnSpc>
              <a:spcBef>
                <a:spcPts val="1400"/>
              </a:spcBef>
            </a:pPr>
            <a:r>
              <a:rPr lang="en-US" sz="4000" kern="100" spc="-40" dirty="0">
                <a:solidFill>
                  <a:schemeClr val="tx1"/>
                </a:solidFill>
                <a:ea typeface="+mn-ea"/>
                <a:cs typeface="+mn-cs"/>
              </a:rPr>
              <a:t>B</a:t>
            </a:r>
            <a:endParaRPr lang="en-US" sz="4000" b="0" kern="100" spc="-40" dirty="0">
              <a:solidFill>
                <a:schemeClr val="tx1"/>
              </a:solidFill>
              <a:ea typeface="+mn-ea"/>
              <a:cs typeface="+mn-cs"/>
            </a:endParaRPr>
          </a:p>
        </p:txBody>
      </p:sp>
      <p:sp>
        <p:nvSpPr>
          <p:cNvPr id="16" name="Rectangle 15">
            <a:extLst>
              <a:ext uri="{FF2B5EF4-FFF2-40B4-BE49-F238E27FC236}">
                <a16:creationId xmlns:a16="http://schemas.microsoft.com/office/drawing/2014/main" id="{C319EBB0-5496-E6C4-84ED-D152220FA60B}"/>
              </a:ext>
            </a:extLst>
          </p:cNvPr>
          <p:cNvSpPr/>
          <p:nvPr/>
        </p:nvSpPr>
        <p:spPr>
          <a:xfrm>
            <a:off x="3670384" y="6302052"/>
            <a:ext cx="314325" cy="457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2BBE8E2E-F770-4D3F-B4EE-E22ED82CE271}"/>
              </a:ext>
            </a:extLst>
          </p:cNvPr>
          <p:cNvGrpSpPr/>
          <p:nvPr/>
        </p:nvGrpSpPr>
        <p:grpSpPr>
          <a:xfrm>
            <a:off x="10229258" y="5399587"/>
            <a:ext cx="1629568" cy="948184"/>
            <a:chOff x="10229258" y="5399587"/>
            <a:chExt cx="1629568" cy="948184"/>
          </a:xfrm>
        </p:grpSpPr>
        <p:sp>
          <p:nvSpPr>
            <p:cNvPr id="70" name="Title 2">
              <a:extLst>
                <a:ext uri="{FF2B5EF4-FFF2-40B4-BE49-F238E27FC236}">
                  <a16:creationId xmlns:a16="http://schemas.microsoft.com/office/drawing/2014/main" id="{ABD20657-F090-4635-9EFA-B6A66F9327F4}"/>
                </a:ext>
              </a:extLst>
            </p:cNvPr>
            <p:cNvSpPr txBox="1">
              <a:spLocks/>
            </p:cNvSpPr>
            <p:nvPr/>
          </p:nvSpPr>
          <p:spPr>
            <a:xfrm>
              <a:off x="10406852" y="5399587"/>
              <a:ext cx="1451974" cy="544188"/>
            </a:xfrm>
            <a:prstGeom prst="rect">
              <a:avLst/>
            </a:prstGeom>
          </p:spPr>
          <p:txBody>
            <a:bodyPr wrap="square"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lvl="0">
                <a:lnSpc>
                  <a:spcPct val="110000"/>
                </a:lnSpc>
                <a:spcBef>
                  <a:spcPts val="1400"/>
                </a:spcBef>
              </a:pPr>
              <a:r>
                <a:rPr lang="en-GB" sz="1100" kern="100" cap="all" spc="-60" dirty="0">
                  <a:solidFill>
                    <a:schemeClr val="accent6"/>
                  </a:solidFill>
                  <a:ea typeface="+mn-ea"/>
                  <a:cs typeface="+mn-cs"/>
                </a:rPr>
                <a:t>Your MSSP tool for Business Development</a:t>
              </a:r>
            </a:p>
          </p:txBody>
        </p:sp>
        <p:pic>
          <p:nvPicPr>
            <p:cNvPr id="71" name="Picture 70">
              <a:extLst>
                <a:ext uri="{FF2B5EF4-FFF2-40B4-BE49-F238E27FC236}">
                  <a16:creationId xmlns:a16="http://schemas.microsoft.com/office/drawing/2014/main" id="{9671CC38-3C47-4BB6-8B28-AF701C0C6A25}"/>
                </a:ext>
              </a:extLst>
            </p:cNvPr>
            <p:cNvPicPr>
              <a:picLocks noChangeAspect="1"/>
            </p:cNvPicPr>
            <p:nvPr/>
          </p:nvPicPr>
          <p:blipFill>
            <a:blip r:embed="rId6"/>
            <a:srcRect/>
            <a:stretch/>
          </p:blipFill>
          <p:spPr>
            <a:xfrm>
              <a:off x="10229258" y="5401739"/>
              <a:ext cx="114286" cy="946032"/>
            </a:xfrm>
            <a:prstGeom prst="rect">
              <a:avLst/>
            </a:prstGeom>
          </p:spPr>
        </p:pic>
      </p:grpSp>
      <p:sp>
        <p:nvSpPr>
          <p:cNvPr id="72" name="Title 2">
            <a:extLst>
              <a:ext uri="{FF2B5EF4-FFF2-40B4-BE49-F238E27FC236}">
                <a16:creationId xmlns:a16="http://schemas.microsoft.com/office/drawing/2014/main" id="{95A4F02E-CAEF-4073-8BD8-D11145DB1E7A}"/>
              </a:ext>
            </a:extLst>
          </p:cNvPr>
          <p:cNvSpPr txBox="1">
            <a:spLocks/>
          </p:cNvSpPr>
          <p:nvPr/>
        </p:nvSpPr>
        <p:spPr>
          <a:xfrm>
            <a:off x="6551897" y="6105753"/>
            <a:ext cx="2919095" cy="304699"/>
          </a:xfrm>
          <a:prstGeom prst="rect">
            <a:avLst/>
          </a:prstGeom>
        </p:spPr>
        <p:txBody>
          <a:bodyPr lIns="0" tIns="0" rIns="0" bIns="0" anchor="ctr" anchorCtr="0">
            <a:spAutoFit/>
          </a:bodyPr>
          <a:lstStyle>
            <a:lvl1pPr algn="l" defTabSz="914400" rtl="0" eaLnBrk="1" latinLnBrk="0" hangingPunct="1">
              <a:lnSpc>
                <a:spcPct val="90000"/>
              </a:lnSpc>
              <a:spcBef>
                <a:spcPct val="0"/>
              </a:spcBef>
              <a:buNone/>
              <a:defRPr sz="3400" b="1" kern="1200" spc="-150">
                <a:solidFill>
                  <a:schemeClr val="bg1"/>
                </a:solidFill>
                <a:latin typeface="+mj-lt"/>
                <a:ea typeface="+mj-ea"/>
                <a:cs typeface="+mj-cs"/>
              </a:defRPr>
            </a:lvl1pPr>
          </a:lstStyle>
          <a:p>
            <a:pPr defTabSz="259723">
              <a:tabLst>
                <a:tab pos="1341569" algn="l"/>
              </a:tabLst>
              <a:defRPr sz="4956"/>
            </a:pPr>
            <a:r>
              <a:rPr lang="en-GB" sz="1100" b="0" kern="100" spc="-40" dirty="0">
                <a:solidFill>
                  <a:schemeClr val="tx1"/>
                </a:solidFill>
                <a:ea typeface="+mn-ea"/>
                <a:cs typeface="+mn-cs"/>
              </a:rPr>
              <a:t>+ Free Trials of Services</a:t>
            </a:r>
          </a:p>
          <a:p>
            <a:pPr defTabSz="259723">
              <a:tabLst>
                <a:tab pos="1341569" algn="l"/>
              </a:tabLst>
              <a:defRPr sz="4956"/>
            </a:pPr>
            <a:r>
              <a:rPr lang="en-GB" sz="1100" b="0" kern="100" spc="-40" dirty="0">
                <a:solidFill>
                  <a:schemeClr val="tx1"/>
                </a:solidFill>
                <a:ea typeface="+mn-ea"/>
                <a:cs typeface="+mn-cs"/>
              </a:rPr>
              <a:t>+ Advanced Services</a:t>
            </a:r>
            <a:endParaRPr lang="en-US" sz="1100" b="0" kern="100" spc="-40" dirty="0">
              <a:solidFill>
                <a:schemeClr val="tx1"/>
              </a:solidFill>
              <a:ea typeface="+mn-ea"/>
              <a:cs typeface="+mn-cs"/>
              <a:sym typeface="Arial"/>
            </a:endParaRPr>
          </a:p>
        </p:txBody>
      </p:sp>
    </p:spTree>
    <p:extLst>
      <p:ext uri="{BB962C8B-B14F-4D97-AF65-F5344CB8AC3E}">
        <p14:creationId xmlns:p14="http://schemas.microsoft.com/office/powerpoint/2010/main" val="3454835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1000"/>
                                        <p:tgtEl>
                                          <p:spTgt spid="72"/>
                                        </p:tgtEl>
                                      </p:cBhvr>
                                    </p:animEffect>
                                  </p:childTnLst>
                                </p:cTn>
                              </p:par>
                              <p:par>
                                <p:cTn id="8" presetID="22" presetClass="entr" presetSubtype="1" fill="hold"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AA486F5-7A97-42B6-8028-ABDC7D284ACE}"/>
              </a:ext>
            </a:extLst>
          </p:cNvPr>
          <p:cNvGrpSpPr/>
          <p:nvPr/>
        </p:nvGrpSpPr>
        <p:grpSpPr>
          <a:xfrm>
            <a:off x="0" y="-720"/>
            <a:ext cx="12192000" cy="6858000"/>
            <a:chOff x="1524000" y="-720"/>
            <a:chExt cx="9143640" cy="6858000"/>
          </a:xfrm>
        </p:grpSpPr>
        <p:sp>
          <p:nvSpPr>
            <p:cNvPr id="924" name="Rectangle 4"/>
            <p:cNvSpPr/>
            <p:nvPr/>
          </p:nvSpPr>
          <p:spPr>
            <a:xfrm>
              <a:off x="152400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5" name="Rectangle 5"/>
            <p:cNvSpPr/>
            <p:nvPr/>
          </p:nvSpPr>
          <p:spPr>
            <a:xfrm>
              <a:off x="1524000" y="-72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6" name="Rectangle 6"/>
            <p:cNvSpPr/>
            <p:nvPr/>
          </p:nvSpPr>
          <p:spPr>
            <a:xfrm>
              <a:off x="761988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7" name="Rectangle 7"/>
            <p:cNvSpPr/>
            <p:nvPr/>
          </p:nvSpPr>
          <p:spPr>
            <a:xfrm>
              <a:off x="7619880" y="-72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8" name="Rectangle 8"/>
            <p:cNvSpPr/>
            <p:nvPr/>
          </p:nvSpPr>
          <p:spPr>
            <a:xfrm>
              <a:off x="4572120" y="342828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929" name="Rectangle 9"/>
            <p:cNvSpPr/>
            <p:nvPr/>
          </p:nvSpPr>
          <p:spPr>
            <a:xfrm>
              <a:off x="4572120" y="-72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pic>
          <p:nvPicPr>
            <p:cNvPr id="954" name="Picture 10"/>
            <p:cNvPicPr/>
            <p:nvPr/>
          </p:nvPicPr>
          <p:blipFill>
            <a:blip r:embed="rId3"/>
            <a:stretch/>
          </p:blipFill>
          <p:spPr>
            <a:xfrm rot="10800000">
              <a:off x="1524360" y="4733280"/>
              <a:ext cx="1602000" cy="2124000"/>
            </a:xfrm>
            <a:prstGeom prst="rect">
              <a:avLst/>
            </a:prstGeom>
            <a:ln w="0">
              <a:noFill/>
            </a:ln>
          </p:spPr>
        </p:pic>
      </p:grpSp>
      <p:sp>
        <p:nvSpPr>
          <p:cNvPr id="34" name="PlaceHolder 1">
            <a:extLst>
              <a:ext uri="{FF2B5EF4-FFF2-40B4-BE49-F238E27FC236}">
                <a16:creationId xmlns:a16="http://schemas.microsoft.com/office/drawing/2014/main" id="{A778A31D-75ED-4B75-BF9B-46A61C2EA17E}"/>
              </a:ext>
            </a:extLst>
          </p:cNvPr>
          <p:cNvSpPr txBox="1">
            <a:spLocks/>
          </p:cNvSpPr>
          <p:nvPr/>
        </p:nvSpPr>
        <p:spPr>
          <a:xfrm>
            <a:off x="596010" y="241200"/>
            <a:ext cx="3278760" cy="2011320"/>
          </a:xfrm>
          <a:prstGeom prst="rect">
            <a:avLst/>
          </a:prstGeom>
          <a:noFill/>
          <a:ln w="0">
            <a:noFill/>
          </a:ln>
        </p:spPr>
        <p:txBody>
          <a:bodyPr lIns="0" tIns="36000" rIns="0" bIns="3600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b="1" spc="-60" dirty="0">
                <a:solidFill>
                  <a:srgbClr val="000000"/>
                </a:solidFill>
                <a:latin typeface="Arial"/>
              </a:rPr>
              <a:t>Summary </a:t>
            </a:r>
          </a:p>
          <a:p>
            <a:pPr>
              <a:lnSpc>
                <a:spcPct val="100000"/>
              </a:lnSpc>
            </a:pPr>
            <a:r>
              <a:rPr lang="en-US" sz="2800" b="1" spc="-60" dirty="0">
                <a:solidFill>
                  <a:srgbClr val="000000"/>
                </a:solidFill>
                <a:latin typeface="Arial"/>
              </a:rPr>
              <a:t>       -</a:t>
            </a:r>
          </a:p>
          <a:p>
            <a:pPr>
              <a:lnSpc>
                <a:spcPct val="100000"/>
              </a:lnSpc>
            </a:pPr>
            <a:r>
              <a:rPr lang="en-US" sz="2800" b="1" spc="-60" dirty="0">
                <a:solidFill>
                  <a:srgbClr val="000000"/>
                </a:solidFill>
                <a:latin typeface="Arial"/>
              </a:rPr>
              <a:t>Benefits </a:t>
            </a:r>
          </a:p>
          <a:p>
            <a:pPr>
              <a:lnSpc>
                <a:spcPct val="100000"/>
              </a:lnSpc>
            </a:pPr>
            <a:r>
              <a:rPr lang="en-US" sz="2800" b="1" spc="-60" dirty="0">
                <a:solidFill>
                  <a:srgbClr val="000000"/>
                </a:solidFill>
                <a:latin typeface="Arial"/>
              </a:rPr>
              <a:t>for MSSPs</a:t>
            </a:r>
            <a:endParaRPr lang="en-US" sz="2800" spc="-60" dirty="0">
              <a:solidFill>
                <a:srgbClr val="000000"/>
              </a:solidFill>
              <a:latin typeface="Arial"/>
            </a:endParaRPr>
          </a:p>
        </p:txBody>
      </p:sp>
      <p:pic>
        <p:nvPicPr>
          <p:cNvPr id="35" name="Graphic 2">
            <a:extLst>
              <a:ext uri="{FF2B5EF4-FFF2-40B4-BE49-F238E27FC236}">
                <a16:creationId xmlns:a16="http://schemas.microsoft.com/office/drawing/2014/main" id="{C910AAF9-B459-4864-B086-9FD43D9323B3}"/>
              </a:ext>
            </a:extLst>
          </p:cNvPr>
          <p:cNvPicPr/>
          <p:nvPr/>
        </p:nvPicPr>
        <p:blipFill>
          <a:blip r:embed="rId4"/>
          <a:stretch/>
        </p:blipFill>
        <p:spPr>
          <a:xfrm rot="5400000">
            <a:off x="-1029750" y="1675440"/>
            <a:ext cx="2822040" cy="105840"/>
          </a:xfrm>
          <a:prstGeom prst="rect">
            <a:avLst/>
          </a:prstGeom>
          <a:ln w="0">
            <a:noFill/>
          </a:ln>
        </p:spPr>
      </p:pic>
      <p:sp>
        <p:nvSpPr>
          <p:cNvPr id="37" name="Rectangle 32">
            <a:extLst>
              <a:ext uri="{FF2B5EF4-FFF2-40B4-BE49-F238E27FC236}">
                <a16:creationId xmlns:a16="http://schemas.microsoft.com/office/drawing/2014/main" id="{64473037-23A0-42F9-8151-D071CCC420EB}"/>
              </a:ext>
            </a:extLst>
          </p:cNvPr>
          <p:cNvSpPr/>
          <p:nvPr/>
        </p:nvSpPr>
        <p:spPr>
          <a:xfrm>
            <a:off x="3219870" y="3088800"/>
            <a:ext cx="212400" cy="6789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8" name="Rectangle 25">
            <a:extLst>
              <a:ext uri="{FF2B5EF4-FFF2-40B4-BE49-F238E27FC236}">
                <a16:creationId xmlns:a16="http://schemas.microsoft.com/office/drawing/2014/main" id="{101A12B4-1D7B-44C9-9862-DEDA96FCBE46}"/>
              </a:ext>
            </a:extLst>
          </p:cNvPr>
          <p:cNvSpPr/>
          <p:nvPr/>
        </p:nvSpPr>
        <p:spPr>
          <a:xfrm rot="5400000">
            <a:off x="3382500" y="4603230"/>
            <a:ext cx="168480" cy="1614240"/>
          </a:xfrm>
          <a:prstGeom prst="rect">
            <a:avLst/>
          </a:prstGeom>
          <a:solidFill>
            <a:schemeClr val="accent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9" name="Rectangle 28">
            <a:extLst>
              <a:ext uri="{FF2B5EF4-FFF2-40B4-BE49-F238E27FC236}">
                <a16:creationId xmlns:a16="http://schemas.microsoft.com/office/drawing/2014/main" id="{42D73E3E-80CB-4BDB-830B-5FB61D5AB503}"/>
              </a:ext>
            </a:extLst>
          </p:cNvPr>
          <p:cNvSpPr/>
          <p:nvPr/>
        </p:nvSpPr>
        <p:spPr>
          <a:xfrm rot="5400000">
            <a:off x="3286020" y="4940190"/>
            <a:ext cx="592200" cy="1735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sp>
        <p:nvSpPr>
          <p:cNvPr id="40" name="Rectangle 29">
            <a:extLst>
              <a:ext uri="{FF2B5EF4-FFF2-40B4-BE49-F238E27FC236}">
                <a16:creationId xmlns:a16="http://schemas.microsoft.com/office/drawing/2014/main" id="{2239BD33-93DD-4FCC-ADF5-364E909B0CA5}"/>
              </a:ext>
            </a:extLst>
          </p:cNvPr>
          <p:cNvSpPr/>
          <p:nvPr/>
        </p:nvSpPr>
        <p:spPr>
          <a:xfrm rot="5400000">
            <a:off x="2909820" y="4874670"/>
            <a:ext cx="592200" cy="3049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1" name="Rectangle 30">
            <a:extLst>
              <a:ext uri="{FF2B5EF4-FFF2-40B4-BE49-F238E27FC236}">
                <a16:creationId xmlns:a16="http://schemas.microsoft.com/office/drawing/2014/main" id="{8717C00D-BEAE-4026-9C18-4B477513079A}"/>
              </a:ext>
            </a:extLst>
          </p:cNvPr>
          <p:cNvSpPr/>
          <p:nvPr/>
        </p:nvSpPr>
        <p:spPr>
          <a:xfrm rot="5400000">
            <a:off x="2184060" y="4558230"/>
            <a:ext cx="592200" cy="937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2" name="Rectangle 31">
            <a:extLst>
              <a:ext uri="{FF2B5EF4-FFF2-40B4-BE49-F238E27FC236}">
                <a16:creationId xmlns:a16="http://schemas.microsoft.com/office/drawing/2014/main" id="{994D496A-E811-4019-A7B6-4743FC58F4FF}"/>
              </a:ext>
            </a:extLst>
          </p:cNvPr>
          <p:cNvSpPr/>
          <p:nvPr/>
        </p:nvSpPr>
        <p:spPr>
          <a:xfrm rot="5400000">
            <a:off x="2699580" y="4965030"/>
            <a:ext cx="592200" cy="1238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pic>
        <p:nvPicPr>
          <p:cNvPr id="43" name="Picture 27">
            <a:extLst>
              <a:ext uri="{FF2B5EF4-FFF2-40B4-BE49-F238E27FC236}">
                <a16:creationId xmlns:a16="http://schemas.microsoft.com/office/drawing/2014/main" id="{721A4880-3A6A-4CBD-BE5E-6F67664C1F58}"/>
              </a:ext>
            </a:extLst>
          </p:cNvPr>
          <p:cNvPicPr/>
          <p:nvPr/>
        </p:nvPicPr>
        <p:blipFill>
          <a:blip r:embed="rId5">
            <a:lum bright="75000"/>
          </a:blip>
          <a:srcRect l="26518" t="9088" r="30846" b="69758"/>
          <a:stretch/>
        </p:blipFill>
        <p:spPr>
          <a:xfrm>
            <a:off x="473970" y="4320540"/>
            <a:ext cx="2035440" cy="855720"/>
          </a:xfrm>
          <a:prstGeom prst="rect">
            <a:avLst/>
          </a:prstGeom>
          <a:ln w="0">
            <a:noFill/>
          </a:ln>
        </p:spPr>
      </p:pic>
      <p:sp>
        <p:nvSpPr>
          <p:cNvPr id="44" name="Rectangle 24">
            <a:extLst>
              <a:ext uri="{FF2B5EF4-FFF2-40B4-BE49-F238E27FC236}">
                <a16:creationId xmlns:a16="http://schemas.microsoft.com/office/drawing/2014/main" id="{00A23FA6-B800-4365-90EC-8E4B3FC21BEE}"/>
              </a:ext>
            </a:extLst>
          </p:cNvPr>
          <p:cNvSpPr/>
          <p:nvPr/>
        </p:nvSpPr>
        <p:spPr>
          <a:xfrm rot="5400000">
            <a:off x="1830900" y="5618070"/>
            <a:ext cx="212400" cy="683280"/>
          </a:xfrm>
          <a:prstGeom prst="rect">
            <a:avLst/>
          </a:prstGeom>
          <a:solidFill>
            <a:srgbClr val="125356"/>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pic>
        <p:nvPicPr>
          <p:cNvPr id="46" name="Picture 10">
            <a:extLst>
              <a:ext uri="{FF2B5EF4-FFF2-40B4-BE49-F238E27FC236}">
                <a16:creationId xmlns:a16="http://schemas.microsoft.com/office/drawing/2014/main" id="{B7849CED-5300-4EA0-83C0-1BD1847AD48D}"/>
              </a:ext>
            </a:extLst>
          </p:cNvPr>
          <p:cNvPicPr/>
          <p:nvPr/>
        </p:nvPicPr>
        <p:blipFill>
          <a:blip r:embed="rId3"/>
          <a:stretch/>
        </p:blipFill>
        <p:spPr>
          <a:xfrm rot="10800000" flipH="1" flipV="1">
            <a:off x="10055916" y="4049"/>
            <a:ext cx="2136084" cy="2124000"/>
          </a:xfrm>
          <a:prstGeom prst="rect">
            <a:avLst/>
          </a:prstGeom>
          <a:ln w="0">
            <a:noFill/>
          </a:ln>
        </p:spPr>
      </p:pic>
      <p:sp>
        <p:nvSpPr>
          <p:cNvPr id="47" name="TextBox 17">
            <a:extLst>
              <a:ext uri="{FF2B5EF4-FFF2-40B4-BE49-F238E27FC236}">
                <a16:creationId xmlns:a16="http://schemas.microsoft.com/office/drawing/2014/main" id="{6988E5C9-3A2D-4DB8-A703-5ECD56FF7C8F}"/>
              </a:ext>
            </a:extLst>
          </p:cNvPr>
          <p:cNvSpPr/>
          <p:nvPr/>
        </p:nvSpPr>
        <p:spPr>
          <a:xfrm>
            <a:off x="5173320" y="1612981"/>
            <a:ext cx="184140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Simpler Operations</a:t>
            </a:r>
            <a:endParaRPr lang="en-US" sz="2200" spc="-1" dirty="0">
              <a:solidFill>
                <a:srgbClr val="000000"/>
              </a:solidFill>
              <a:latin typeface="Calibri"/>
            </a:endParaRPr>
          </a:p>
        </p:txBody>
      </p:sp>
      <p:sp>
        <p:nvSpPr>
          <p:cNvPr id="54" name="Straight Connector 12">
            <a:extLst>
              <a:ext uri="{FF2B5EF4-FFF2-40B4-BE49-F238E27FC236}">
                <a16:creationId xmlns:a16="http://schemas.microsoft.com/office/drawing/2014/main" id="{AFEA6DFE-6943-48BA-A86F-20CCAE5D70E4}"/>
              </a:ext>
            </a:extLst>
          </p:cNvPr>
          <p:cNvSpPr/>
          <p:nvPr/>
        </p:nvSpPr>
        <p:spPr>
          <a:xfrm flipH="1">
            <a:off x="5739240" y="275598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6" name="Straight Connector 18">
            <a:extLst>
              <a:ext uri="{FF2B5EF4-FFF2-40B4-BE49-F238E27FC236}">
                <a16:creationId xmlns:a16="http://schemas.microsoft.com/office/drawing/2014/main" id="{B29718C6-BDB7-4BAD-ABDA-D4F2904145B2}"/>
              </a:ext>
            </a:extLst>
          </p:cNvPr>
          <p:cNvSpPr/>
          <p:nvPr/>
        </p:nvSpPr>
        <p:spPr>
          <a:xfrm flipH="1">
            <a:off x="9796800" y="6207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7" name="Straight Connector 22">
            <a:extLst>
              <a:ext uri="{FF2B5EF4-FFF2-40B4-BE49-F238E27FC236}">
                <a16:creationId xmlns:a16="http://schemas.microsoft.com/office/drawing/2014/main" id="{49D703DD-C138-43F6-9B14-D6FF70D3DBA6}"/>
              </a:ext>
            </a:extLst>
          </p:cNvPr>
          <p:cNvSpPr/>
          <p:nvPr/>
        </p:nvSpPr>
        <p:spPr>
          <a:xfrm flipH="1">
            <a:off x="5739240" y="6207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grpSp>
        <p:nvGrpSpPr>
          <p:cNvPr id="3" name="Group 2">
            <a:extLst>
              <a:ext uri="{FF2B5EF4-FFF2-40B4-BE49-F238E27FC236}">
                <a16:creationId xmlns:a16="http://schemas.microsoft.com/office/drawing/2014/main" id="{33D93C5C-910E-470B-B6E7-131DFD24D2A1}"/>
              </a:ext>
            </a:extLst>
          </p:cNvPr>
          <p:cNvGrpSpPr/>
          <p:nvPr/>
        </p:nvGrpSpPr>
        <p:grpSpPr>
          <a:xfrm>
            <a:off x="5726280" y="649800"/>
            <a:ext cx="746280" cy="746280"/>
            <a:chOff x="5726280" y="649800"/>
            <a:chExt cx="746280" cy="746280"/>
          </a:xfrm>
        </p:grpSpPr>
        <p:sp>
          <p:nvSpPr>
            <p:cNvPr id="33" name="Oval 4">
              <a:extLst>
                <a:ext uri="{FF2B5EF4-FFF2-40B4-BE49-F238E27FC236}">
                  <a16:creationId xmlns:a16="http://schemas.microsoft.com/office/drawing/2014/main" id="{18F95943-C656-4555-8C43-5FD5BE399AD6}"/>
                </a:ext>
              </a:extLst>
            </p:cNvPr>
            <p:cNvSpPr/>
            <p:nvPr/>
          </p:nvSpPr>
          <p:spPr>
            <a:xfrm>
              <a:off x="5726280" y="649800"/>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36" name="Picture 35">
              <a:extLst>
                <a:ext uri="{FF2B5EF4-FFF2-40B4-BE49-F238E27FC236}">
                  <a16:creationId xmlns:a16="http://schemas.microsoft.com/office/drawing/2014/main" id="{CBA15402-4C9A-4B7E-83BF-4616F9E32187}"/>
                </a:ext>
              </a:extLst>
            </p:cNvPr>
            <p:cNvPicPr>
              <a:picLocks noChangeAspect="1"/>
            </p:cNvPicPr>
            <p:nvPr/>
          </p:nvPicPr>
          <p:blipFill>
            <a:blip r:embed="rId6">
              <a:clrChange>
                <a:clrFrom>
                  <a:srgbClr val="FFFFFF"/>
                </a:clrFrom>
                <a:clrTo>
                  <a:srgbClr val="FFFFFF">
                    <a:alpha val="0"/>
                  </a:srgbClr>
                </a:clrTo>
              </a:clrChange>
              <a:biLevel thresh="50000"/>
            </a:blip>
            <a:stretch>
              <a:fillRect/>
            </a:stretch>
          </p:blipFill>
          <p:spPr>
            <a:xfrm>
              <a:off x="5832842" y="761832"/>
              <a:ext cx="521978" cy="515836"/>
            </a:xfrm>
            <a:prstGeom prst="rect">
              <a:avLst/>
            </a:prstGeom>
          </p:spPr>
        </p:pic>
      </p:grpSp>
      <p:sp>
        <p:nvSpPr>
          <p:cNvPr id="55" name="Straight Connector 15">
            <a:extLst>
              <a:ext uri="{FF2B5EF4-FFF2-40B4-BE49-F238E27FC236}">
                <a16:creationId xmlns:a16="http://schemas.microsoft.com/office/drawing/2014/main" id="{67FA0DA0-29AA-4D39-BAA3-BABC605B5E8E}"/>
              </a:ext>
            </a:extLst>
          </p:cNvPr>
          <p:cNvSpPr/>
          <p:nvPr/>
        </p:nvSpPr>
        <p:spPr>
          <a:xfrm flipH="1">
            <a:off x="9796800" y="27788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grpSp>
        <p:nvGrpSpPr>
          <p:cNvPr id="5" name="Group 4">
            <a:extLst>
              <a:ext uri="{FF2B5EF4-FFF2-40B4-BE49-F238E27FC236}">
                <a16:creationId xmlns:a16="http://schemas.microsoft.com/office/drawing/2014/main" id="{82260472-A159-425A-848A-478B3EAE6645}"/>
              </a:ext>
            </a:extLst>
          </p:cNvPr>
          <p:cNvGrpSpPr/>
          <p:nvPr/>
        </p:nvGrpSpPr>
        <p:grpSpPr>
          <a:xfrm>
            <a:off x="8734800" y="723009"/>
            <a:ext cx="2804400" cy="1613109"/>
            <a:chOff x="8734800" y="723009"/>
            <a:chExt cx="2804400" cy="1613109"/>
          </a:xfrm>
        </p:grpSpPr>
        <p:sp>
          <p:nvSpPr>
            <p:cNvPr id="49" name="TextBox 36">
              <a:extLst>
                <a:ext uri="{FF2B5EF4-FFF2-40B4-BE49-F238E27FC236}">
                  <a16:creationId xmlns:a16="http://schemas.microsoft.com/office/drawing/2014/main" id="{6D8F0C44-244F-4171-9C7D-1C33EE1EDC57}"/>
                </a:ext>
              </a:extLst>
            </p:cNvPr>
            <p:cNvSpPr/>
            <p:nvPr/>
          </p:nvSpPr>
          <p:spPr>
            <a:xfrm>
              <a:off x="8734800" y="1635841"/>
              <a:ext cx="280440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Scalability</a:t>
              </a:r>
              <a:br>
                <a:rPr lang="en-US" sz="2200" b="1" spc="-1" dirty="0">
                  <a:solidFill>
                    <a:srgbClr val="000000"/>
                  </a:solidFill>
                  <a:latin typeface="Arial"/>
                </a:rPr>
              </a:br>
              <a:r>
                <a:rPr lang="en-US" sz="2200" b="1" spc="-1" dirty="0">
                  <a:solidFill>
                    <a:srgbClr val="000000"/>
                  </a:solidFill>
                  <a:latin typeface="Arial"/>
                </a:rPr>
                <a:t>&amp; Flexibility</a:t>
              </a:r>
              <a:endParaRPr lang="en-US" sz="2200" spc="-1" dirty="0">
                <a:solidFill>
                  <a:srgbClr val="000000"/>
                </a:solidFill>
                <a:latin typeface="Calibri"/>
              </a:endParaRPr>
            </a:p>
          </p:txBody>
        </p:sp>
        <p:grpSp>
          <p:nvGrpSpPr>
            <p:cNvPr id="59" name="Group 58">
              <a:extLst>
                <a:ext uri="{FF2B5EF4-FFF2-40B4-BE49-F238E27FC236}">
                  <a16:creationId xmlns:a16="http://schemas.microsoft.com/office/drawing/2014/main" id="{DB71F607-826F-40B4-A9C0-19DADDE81AB3}"/>
                </a:ext>
              </a:extLst>
            </p:cNvPr>
            <p:cNvGrpSpPr/>
            <p:nvPr/>
          </p:nvGrpSpPr>
          <p:grpSpPr>
            <a:xfrm>
              <a:off x="9713640" y="723009"/>
              <a:ext cx="746280" cy="746280"/>
              <a:chOff x="4481957" y="1856891"/>
              <a:chExt cx="746280" cy="746280"/>
            </a:xfrm>
          </p:grpSpPr>
          <p:sp>
            <p:nvSpPr>
              <p:cNvPr id="60" name="Oval 4">
                <a:extLst>
                  <a:ext uri="{FF2B5EF4-FFF2-40B4-BE49-F238E27FC236}">
                    <a16:creationId xmlns:a16="http://schemas.microsoft.com/office/drawing/2014/main" id="{64C2D1E1-AD51-470D-A755-8B08B53F4C92}"/>
                  </a:ext>
                </a:extLst>
              </p:cNvPr>
              <p:cNvSpPr/>
              <p:nvPr/>
            </p:nvSpPr>
            <p:spPr>
              <a:xfrm>
                <a:off x="4481957" y="1856891"/>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sp>
            <p:nvSpPr>
              <p:cNvPr id="61" name="Freeform 217">
                <a:extLst>
                  <a:ext uri="{FF2B5EF4-FFF2-40B4-BE49-F238E27FC236}">
                    <a16:creationId xmlns:a16="http://schemas.microsoft.com/office/drawing/2014/main" id="{E8A54E37-D324-46CD-AAFF-A0BFA6BC001C}"/>
                  </a:ext>
                </a:extLst>
              </p:cNvPr>
              <p:cNvSpPr>
                <a:spLocks noEditPoints="1"/>
              </p:cNvSpPr>
              <p:nvPr/>
            </p:nvSpPr>
            <p:spPr bwMode="auto">
              <a:xfrm>
                <a:off x="4685067" y="2068285"/>
                <a:ext cx="414580" cy="332096"/>
              </a:xfrm>
              <a:custGeom>
                <a:avLst/>
                <a:gdLst>
                  <a:gd name="T0" fmla="*/ 911908846 w 78"/>
                  <a:gd name="T1" fmla="*/ 689827597 h 58"/>
                  <a:gd name="T2" fmla="*/ 0 w 78"/>
                  <a:gd name="T3" fmla="*/ 689827597 h 58"/>
                  <a:gd name="T4" fmla="*/ 0 w 78"/>
                  <a:gd name="T5" fmla="*/ 0 h 58"/>
                  <a:gd name="T6" fmla="*/ 58455169 w 78"/>
                  <a:gd name="T7" fmla="*/ 0 h 58"/>
                  <a:gd name="T8" fmla="*/ 58455169 w 78"/>
                  <a:gd name="T9" fmla="*/ 630358095 h 58"/>
                  <a:gd name="T10" fmla="*/ 911908846 w 78"/>
                  <a:gd name="T11" fmla="*/ 630358095 h 58"/>
                  <a:gd name="T12" fmla="*/ 911908846 w 78"/>
                  <a:gd name="T13" fmla="*/ 689827597 h 58"/>
                  <a:gd name="T14" fmla="*/ 853453677 w 78"/>
                  <a:gd name="T15" fmla="*/ 261660290 h 58"/>
                  <a:gd name="T16" fmla="*/ 830069558 w 78"/>
                  <a:gd name="T17" fmla="*/ 273551431 h 58"/>
                  <a:gd name="T18" fmla="*/ 771614388 w 78"/>
                  <a:gd name="T19" fmla="*/ 214085378 h 58"/>
                  <a:gd name="T20" fmla="*/ 491028892 w 78"/>
                  <a:gd name="T21" fmla="*/ 499531399 h 58"/>
                  <a:gd name="T22" fmla="*/ 467644773 w 78"/>
                  <a:gd name="T23" fmla="*/ 499531399 h 58"/>
                  <a:gd name="T24" fmla="*/ 362424785 w 78"/>
                  <a:gd name="T25" fmla="*/ 404381576 h 58"/>
                  <a:gd name="T26" fmla="*/ 187059277 w 78"/>
                  <a:gd name="T27" fmla="*/ 582786632 h 58"/>
                  <a:gd name="T28" fmla="*/ 93529638 w 78"/>
                  <a:gd name="T29" fmla="*/ 499531399 h 58"/>
                  <a:gd name="T30" fmla="*/ 350734435 w 78"/>
                  <a:gd name="T31" fmla="*/ 237871109 h 58"/>
                  <a:gd name="T32" fmla="*/ 374115135 w 78"/>
                  <a:gd name="T33" fmla="*/ 237871109 h 58"/>
                  <a:gd name="T34" fmla="*/ 479335123 w 78"/>
                  <a:gd name="T35" fmla="*/ 344915523 h 58"/>
                  <a:gd name="T36" fmla="*/ 689778519 w 78"/>
                  <a:gd name="T37" fmla="*/ 130830145 h 58"/>
                  <a:gd name="T38" fmla="*/ 631319931 w 78"/>
                  <a:gd name="T39" fmla="*/ 71360643 h 58"/>
                  <a:gd name="T40" fmla="*/ 643013700 w 78"/>
                  <a:gd name="T41" fmla="*/ 47574912 h 58"/>
                  <a:gd name="T42" fmla="*/ 830069558 w 78"/>
                  <a:gd name="T43" fmla="*/ 47574912 h 58"/>
                  <a:gd name="T44" fmla="*/ 853453677 w 78"/>
                  <a:gd name="T45" fmla="*/ 71360643 h 58"/>
                  <a:gd name="T46" fmla="*/ 853453677 w 78"/>
                  <a:gd name="T47" fmla="*/ 261660290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tx1"/>
              </a:solidFill>
              <a:ln>
                <a:noFill/>
              </a:ln>
            </p:spPr>
            <p:txBody>
              <a:bodyPr/>
              <a:lstStyle/>
              <a:p>
                <a:endParaRPr lang="en-GB"/>
              </a:p>
            </p:txBody>
          </p:sp>
        </p:grpSp>
      </p:grpSp>
      <p:grpSp>
        <p:nvGrpSpPr>
          <p:cNvPr id="6" name="Group 5">
            <a:extLst>
              <a:ext uri="{FF2B5EF4-FFF2-40B4-BE49-F238E27FC236}">
                <a16:creationId xmlns:a16="http://schemas.microsoft.com/office/drawing/2014/main" id="{DFE6615B-3D65-4AC6-A292-6C7E77012A6A}"/>
              </a:ext>
            </a:extLst>
          </p:cNvPr>
          <p:cNvGrpSpPr/>
          <p:nvPr/>
        </p:nvGrpSpPr>
        <p:grpSpPr>
          <a:xfrm>
            <a:off x="4582200" y="4192560"/>
            <a:ext cx="3023640" cy="1571118"/>
            <a:chOff x="4582200" y="4192560"/>
            <a:chExt cx="3023640" cy="1571118"/>
          </a:xfrm>
        </p:grpSpPr>
        <p:sp>
          <p:nvSpPr>
            <p:cNvPr id="58" name="TextBox 38">
              <a:extLst>
                <a:ext uri="{FF2B5EF4-FFF2-40B4-BE49-F238E27FC236}">
                  <a16:creationId xmlns:a16="http://schemas.microsoft.com/office/drawing/2014/main" id="{8E9C420B-8BED-4D89-8290-443E84B7FC2D}"/>
                </a:ext>
              </a:extLst>
            </p:cNvPr>
            <p:cNvSpPr/>
            <p:nvPr/>
          </p:nvSpPr>
          <p:spPr>
            <a:xfrm>
              <a:off x="4582200" y="5063401"/>
              <a:ext cx="302364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Better Customer</a:t>
              </a:r>
              <a:br>
                <a:rPr lang="en-US" sz="2200" b="1" spc="-1" dirty="0">
                  <a:solidFill>
                    <a:srgbClr val="000000"/>
                  </a:solidFill>
                  <a:latin typeface="Arial"/>
                </a:rPr>
              </a:br>
              <a:r>
                <a:rPr lang="en-US" sz="2200" b="1" spc="-1" dirty="0">
                  <a:solidFill>
                    <a:srgbClr val="000000"/>
                  </a:solidFill>
                  <a:latin typeface="Arial"/>
                </a:rPr>
                <a:t>Experience</a:t>
              </a:r>
              <a:endParaRPr lang="en-US" sz="2200" spc="-1" dirty="0">
                <a:solidFill>
                  <a:srgbClr val="000000"/>
                </a:solidFill>
                <a:latin typeface="Calibri"/>
              </a:endParaRPr>
            </a:p>
          </p:txBody>
        </p:sp>
        <p:grpSp>
          <p:nvGrpSpPr>
            <p:cNvPr id="62" name="Group 61">
              <a:extLst>
                <a:ext uri="{FF2B5EF4-FFF2-40B4-BE49-F238E27FC236}">
                  <a16:creationId xmlns:a16="http://schemas.microsoft.com/office/drawing/2014/main" id="{59E43D1E-3EDC-4DC0-9FEA-DA50D7DA1D26}"/>
                </a:ext>
              </a:extLst>
            </p:cNvPr>
            <p:cNvGrpSpPr/>
            <p:nvPr/>
          </p:nvGrpSpPr>
          <p:grpSpPr>
            <a:xfrm>
              <a:off x="5778560" y="4192560"/>
              <a:ext cx="746280" cy="746280"/>
              <a:chOff x="8674704" y="1378493"/>
              <a:chExt cx="746280" cy="746280"/>
            </a:xfrm>
          </p:grpSpPr>
          <p:sp>
            <p:nvSpPr>
              <p:cNvPr id="64" name="Oval 4">
                <a:extLst>
                  <a:ext uri="{FF2B5EF4-FFF2-40B4-BE49-F238E27FC236}">
                    <a16:creationId xmlns:a16="http://schemas.microsoft.com/office/drawing/2014/main" id="{ADFC4EC4-6590-47DA-9895-86A68EA42C3F}"/>
                  </a:ext>
                </a:extLst>
              </p:cNvPr>
              <p:cNvSpPr/>
              <p:nvPr/>
            </p:nvSpPr>
            <p:spPr>
              <a:xfrm>
                <a:off x="8674704" y="1378493"/>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65" name="Picture 33">
                <a:extLst>
                  <a:ext uri="{FF2B5EF4-FFF2-40B4-BE49-F238E27FC236}">
                    <a16:creationId xmlns:a16="http://schemas.microsoft.com/office/drawing/2014/main" id="{E0C535C4-888D-4D4B-954A-7CFBA0AA7B9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32123" y="1523033"/>
                <a:ext cx="457200" cy="457200"/>
              </a:xfrm>
              <a:prstGeom prst="rect">
                <a:avLst/>
              </a:prstGeom>
            </p:spPr>
          </p:pic>
        </p:grpSp>
      </p:grpSp>
      <p:grpSp>
        <p:nvGrpSpPr>
          <p:cNvPr id="7" name="Group 6">
            <a:extLst>
              <a:ext uri="{FF2B5EF4-FFF2-40B4-BE49-F238E27FC236}">
                <a16:creationId xmlns:a16="http://schemas.microsoft.com/office/drawing/2014/main" id="{ADD0D80A-4938-415B-9B69-D82EC9C1EAE8}"/>
              </a:ext>
            </a:extLst>
          </p:cNvPr>
          <p:cNvGrpSpPr/>
          <p:nvPr/>
        </p:nvGrpSpPr>
        <p:grpSpPr>
          <a:xfrm>
            <a:off x="9045480" y="4199132"/>
            <a:ext cx="2212200" cy="1564546"/>
            <a:chOff x="9045480" y="4199132"/>
            <a:chExt cx="2212200" cy="1564546"/>
          </a:xfrm>
        </p:grpSpPr>
        <p:sp>
          <p:nvSpPr>
            <p:cNvPr id="50" name="TextBox 40">
              <a:extLst>
                <a:ext uri="{FF2B5EF4-FFF2-40B4-BE49-F238E27FC236}">
                  <a16:creationId xmlns:a16="http://schemas.microsoft.com/office/drawing/2014/main" id="{FC08BE49-F2B1-422D-A3FA-428E42F09C60}"/>
                </a:ext>
              </a:extLst>
            </p:cNvPr>
            <p:cNvSpPr/>
            <p:nvPr/>
          </p:nvSpPr>
          <p:spPr>
            <a:xfrm>
              <a:off x="9045480" y="5063401"/>
              <a:ext cx="2212200" cy="7002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spcAft>
                  <a:spcPts val="601"/>
                </a:spcAft>
              </a:pPr>
              <a:r>
                <a:rPr lang="en-US" sz="2200" b="1" spc="-1" dirty="0">
                  <a:solidFill>
                    <a:srgbClr val="000000"/>
                  </a:solidFill>
                  <a:latin typeface="Arial"/>
                </a:rPr>
                <a:t>More </a:t>
              </a:r>
              <a:br>
                <a:rPr lang="en-US" sz="2200" b="1" spc="-1" dirty="0">
                  <a:solidFill>
                    <a:srgbClr val="000000"/>
                  </a:solidFill>
                  <a:latin typeface="Arial"/>
                </a:rPr>
              </a:br>
              <a:r>
                <a:rPr lang="en-US" sz="2200" b="1" spc="-1" dirty="0">
                  <a:solidFill>
                    <a:srgbClr val="000000"/>
                  </a:solidFill>
                  <a:latin typeface="Arial"/>
                </a:rPr>
                <a:t>Profitability</a:t>
              </a:r>
              <a:endParaRPr lang="en-US" sz="2200" spc="-1" dirty="0">
                <a:solidFill>
                  <a:srgbClr val="000000"/>
                </a:solidFill>
                <a:latin typeface="Calibri"/>
              </a:endParaRPr>
            </a:p>
          </p:txBody>
        </p:sp>
        <p:grpSp>
          <p:nvGrpSpPr>
            <p:cNvPr id="66" name="Group 65">
              <a:extLst>
                <a:ext uri="{FF2B5EF4-FFF2-40B4-BE49-F238E27FC236}">
                  <a16:creationId xmlns:a16="http://schemas.microsoft.com/office/drawing/2014/main" id="{ABAF246A-8853-43F5-BA87-41D2ED45BEFF}"/>
                </a:ext>
              </a:extLst>
            </p:cNvPr>
            <p:cNvGrpSpPr/>
            <p:nvPr/>
          </p:nvGrpSpPr>
          <p:grpSpPr>
            <a:xfrm>
              <a:off x="9796800" y="4199132"/>
              <a:ext cx="782565" cy="746280"/>
              <a:chOff x="9883561" y="1909143"/>
              <a:chExt cx="782565" cy="746280"/>
            </a:xfrm>
          </p:grpSpPr>
          <p:sp>
            <p:nvSpPr>
              <p:cNvPr id="67" name="Oval 4">
                <a:extLst>
                  <a:ext uri="{FF2B5EF4-FFF2-40B4-BE49-F238E27FC236}">
                    <a16:creationId xmlns:a16="http://schemas.microsoft.com/office/drawing/2014/main" id="{271E9B43-163D-474B-B3A6-3F89E73D8B81}"/>
                  </a:ext>
                </a:extLst>
              </p:cNvPr>
              <p:cNvSpPr/>
              <p:nvPr/>
            </p:nvSpPr>
            <p:spPr>
              <a:xfrm>
                <a:off x="9883561" y="1909143"/>
                <a:ext cx="746280" cy="746280"/>
              </a:xfrm>
              <a:prstGeom prst="ellipse">
                <a:avLst/>
              </a:prstGeom>
              <a:solidFill>
                <a:schemeClr val="bg1"/>
              </a:solidFill>
              <a:ln w="19050">
                <a:solidFill>
                  <a:schemeClr val="tx1">
                    <a:lumMod val="65000"/>
                    <a:lumOff val="35000"/>
                  </a:schemeClr>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68" name="Picture 53">
                <a:extLst>
                  <a:ext uri="{FF2B5EF4-FFF2-40B4-BE49-F238E27FC236}">
                    <a16:creationId xmlns:a16="http://schemas.microsoft.com/office/drawing/2014/main" id="{38B461BA-FE4D-47F5-AAE7-C5B1326DBB5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3085" y="1948947"/>
                <a:ext cx="673041" cy="673041"/>
              </a:xfrm>
              <a:prstGeom prst="rect">
                <a:avLst/>
              </a:prstGeom>
            </p:spPr>
          </p:pic>
        </p:grpSp>
      </p:grpSp>
    </p:spTree>
    <p:extLst>
      <p:ext uri="{BB962C8B-B14F-4D97-AF65-F5344CB8AC3E}">
        <p14:creationId xmlns:p14="http://schemas.microsoft.com/office/powerpoint/2010/main" val="47412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fill="hold" nodeType="withEffect">
                                  <p:stCondLst>
                                    <p:cond delay="25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fade">
                                      <p:cBhvr additive="repl">
                                        <p:cTn id="7" dur="750"/>
                                        <p:tgtEl>
                                          <p:spTgt spid="47">
                                            <p:txEl>
                                              <p:pRg st="0" end="0"/>
                                            </p:txEl>
                                          </p:spTgt>
                                        </p:tgtEl>
                                      </p:cBhvr>
                                    </p:animEffect>
                                    <p:anim calcmode="lin" valueType="num">
                                      <p:cBhvr additive="repl">
                                        <p:cTn id="8" dur="75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repl">
                                        <p:cTn id="9" dur="750" fill="hold"/>
                                        <p:tgtEl>
                                          <p:spTgt spid="4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arn(outVertical)">
                                      <p:cBhvr additive="repl">
                                        <p:cTn id="18" dur="750"/>
                                        <p:tgtEl>
                                          <p:spTgt spid="5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anim calcmode="lin" valueType="num">
                                      <p:cBhvr>
                                        <p:cTn id="24" dur="750" fill="hold"/>
                                        <p:tgtEl>
                                          <p:spTgt spid="5"/>
                                        </p:tgtEl>
                                        <p:attrNameLst>
                                          <p:attrName>ppt_x</p:attrName>
                                        </p:attrNameLst>
                                      </p:cBhvr>
                                      <p:tavLst>
                                        <p:tav tm="0">
                                          <p:val>
                                            <p:strVal val="#ppt_x"/>
                                          </p:val>
                                        </p:tav>
                                        <p:tav tm="100000">
                                          <p:val>
                                            <p:strVal val="#ppt_x"/>
                                          </p:val>
                                        </p:tav>
                                      </p:tavLst>
                                    </p:anim>
                                    <p:anim calcmode="lin" valueType="num">
                                      <p:cBhvr>
                                        <p:cTn id="25" dur="7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16" presetClass="entr" presetSubtype="37"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barn(outVertical)">
                                      <p:cBhvr>
                                        <p:cTn id="29" dur="75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750"/>
                                        <p:tgtEl>
                                          <p:spTgt spid="6"/>
                                        </p:tgtEl>
                                      </p:cBhvr>
                                    </p:animEffect>
                                    <p:anim calcmode="lin" valueType="num">
                                      <p:cBhvr>
                                        <p:cTn id="35" dur="750" fill="hold"/>
                                        <p:tgtEl>
                                          <p:spTgt spid="6"/>
                                        </p:tgtEl>
                                        <p:attrNameLst>
                                          <p:attrName>ppt_x</p:attrName>
                                        </p:attrNameLst>
                                      </p:cBhvr>
                                      <p:tavLst>
                                        <p:tav tm="0">
                                          <p:val>
                                            <p:strVal val="#ppt_x"/>
                                          </p:val>
                                        </p:tav>
                                        <p:tav tm="100000">
                                          <p:val>
                                            <p:strVal val="#ppt_x"/>
                                          </p:val>
                                        </p:tav>
                                      </p:tavLst>
                                    </p:anim>
                                    <p:anim calcmode="lin" valueType="num">
                                      <p:cBhvr>
                                        <p:cTn id="36" dur="75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750"/>
                            </p:stCondLst>
                            <p:childTnLst>
                              <p:par>
                                <p:cTn id="38" presetID="16" presetClass="entr" presetSubtype="37"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barn(outVertical)">
                                      <p:cBhvr additive="repl">
                                        <p:cTn id="40" dur="750"/>
                                        <p:tgtEl>
                                          <p:spTgt spid="5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750"/>
                                        <p:tgtEl>
                                          <p:spTgt spid="7"/>
                                        </p:tgtEl>
                                      </p:cBhvr>
                                    </p:animEffect>
                                    <p:anim calcmode="lin" valueType="num">
                                      <p:cBhvr>
                                        <p:cTn id="46" dur="750" fill="hold"/>
                                        <p:tgtEl>
                                          <p:spTgt spid="7"/>
                                        </p:tgtEl>
                                        <p:attrNameLst>
                                          <p:attrName>ppt_x</p:attrName>
                                        </p:attrNameLst>
                                      </p:cBhvr>
                                      <p:tavLst>
                                        <p:tav tm="0">
                                          <p:val>
                                            <p:strVal val="#ppt_x"/>
                                          </p:val>
                                        </p:tav>
                                        <p:tav tm="100000">
                                          <p:val>
                                            <p:strVal val="#ppt_x"/>
                                          </p:val>
                                        </p:tav>
                                      </p:tavLst>
                                    </p:anim>
                                    <p:anim calcmode="lin" valueType="num">
                                      <p:cBhvr>
                                        <p:cTn id="47" dur="750" fill="hold"/>
                                        <p:tgtEl>
                                          <p:spTgt spid="7"/>
                                        </p:tgtEl>
                                        <p:attrNameLst>
                                          <p:attrName>ppt_y</p:attrName>
                                        </p:attrNameLst>
                                      </p:cBhvr>
                                      <p:tavLst>
                                        <p:tav tm="0">
                                          <p:val>
                                            <p:strVal val="#ppt_y+.1"/>
                                          </p:val>
                                        </p:tav>
                                        <p:tav tm="100000">
                                          <p:val>
                                            <p:strVal val="#ppt_y"/>
                                          </p:val>
                                        </p:tav>
                                      </p:tavLst>
                                    </p:anim>
                                  </p:childTnLst>
                                </p:cTn>
                              </p:par>
                            </p:childTnLst>
                          </p:cTn>
                        </p:par>
                        <p:par>
                          <p:cTn id="48" fill="hold">
                            <p:stCondLst>
                              <p:cond delay="750"/>
                            </p:stCondLst>
                            <p:childTnLst>
                              <p:par>
                                <p:cTn id="49" presetID="16" presetClass="entr" presetSubtype="37"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barn(outVertical)">
                                      <p:cBhvr additive="repl">
                                        <p:cTn id="51"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 name="Straight Connector 3"/>
          <p:cNvSpPr/>
          <p:nvPr/>
        </p:nvSpPr>
        <p:spPr>
          <a:xfrm flipH="1">
            <a:off x="0" y="4828872"/>
            <a:ext cx="12192000" cy="7621"/>
          </a:xfrm>
          <a:prstGeom prst="line">
            <a:avLst/>
          </a:prstGeom>
          <a:ln w="19050">
            <a:solidFill>
              <a:srgbClr val="FFFFFF">
                <a:lumMod val="50000"/>
              </a:srgbClr>
            </a:solidFill>
            <a:prstDash val="sysDot"/>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1053" name="Oval 4"/>
          <p:cNvSpPr/>
          <p:nvPr/>
        </p:nvSpPr>
        <p:spPr>
          <a:xfrm>
            <a:off x="1274343" y="4491551"/>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sp>
        <p:nvSpPr>
          <p:cNvPr id="1054" name="Oval 5"/>
          <p:cNvSpPr/>
          <p:nvPr/>
        </p:nvSpPr>
        <p:spPr>
          <a:xfrm>
            <a:off x="5705659" y="4491551"/>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1055" name="Picture 6"/>
          <p:cNvPicPr/>
          <p:nvPr/>
        </p:nvPicPr>
        <p:blipFill>
          <a:blip r:embed="rId3"/>
          <a:stretch/>
        </p:blipFill>
        <p:spPr>
          <a:xfrm>
            <a:off x="1424103" y="4689191"/>
            <a:ext cx="446040" cy="340200"/>
          </a:xfrm>
          <a:prstGeom prst="rect">
            <a:avLst/>
          </a:prstGeom>
          <a:ln w="0">
            <a:noFill/>
          </a:ln>
        </p:spPr>
      </p:pic>
      <p:pic>
        <p:nvPicPr>
          <p:cNvPr id="1056" name="Picture 7"/>
          <p:cNvPicPr/>
          <p:nvPr/>
        </p:nvPicPr>
        <p:blipFill>
          <a:blip r:embed="rId4"/>
          <a:stretch/>
        </p:blipFill>
        <p:spPr>
          <a:xfrm>
            <a:off x="5872238" y="4651031"/>
            <a:ext cx="427320" cy="427320"/>
          </a:xfrm>
          <a:prstGeom prst="rect">
            <a:avLst/>
          </a:prstGeom>
          <a:ln w="0">
            <a:noFill/>
          </a:ln>
        </p:spPr>
      </p:pic>
      <p:sp>
        <p:nvSpPr>
          <p:cNvPr id="1057" name="Chevron 2"/>
          <p:cNvSpPr/>
          <p:nvPr/>
        </p:nvSpPr>
        <p:spPr>
          <a:xfrm rot="5400000">
            <a:off x="4282680" y="2627631"/>
            <a:ext cx="218880" cy="392400"/>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tabLst>
                <a:tab pos="0" algn="l"/>
              </a:tabLst>
            </a:pPr>
            <a:endParaRPr lang="en-US" spc="-1">
              <a:solidFill>
                <a:schemeClr val="lt1"/>
              </a:solidFill>
              <a:latin typeface="Arial"/>
            </a:endParaRPr>
          </a:p>
        </p:txBody>
      </p:sp>
      <p:sp>
        <p:nvSpPr>
          <p:cNvPr id="1058" name="Oval 10"/>
          <p:cNvSpPr/>
          <p:nvPr/>
        </p:nvSpPr>
        <p:spPr>
          <a:xfrm>
            <a:off x="10136974" y="4491551"/>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1059" name="Picture 11"/>
          <p:cNvPicPr/>
          <p:nvPr/>
        </p:nvPicPr>
        <p:blipFill>
          <a:blip r:embed="rId5"/>
          <a:stretch/>
        </p:blipFill>
        <p:spPr>
          <a:xfrm>
            <a:off x="10350454" y="4652831"/>
            <a:ext cx="318960" cy="403560"/>
          </a:xfrm>
          <a:prstGeom prst="rect">
            <a:avLst/>
          </a:prstGeom>
          <a:ln w="0">
            <a:noFill/>
          </a:ln>
        </p:spPr>
      </p:pic>
      <p:sp>
        <p:nvSpPr>
          <p:cNvPr id="1060" name="Oval 12"/>
          <p:cNvSpPr/>
          <p:nvPr/>
        </p:nvSpPr>
        <p:spPr>
          <a:xfrm>
            <a:off x="7921317" y="4491551"/>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1061" name="Picture 13"/>
          <p:cNvPicPr/>
          <p:nvPr/>
        </p:nvPicPr>
        <p:blipFill>
          <a:blip r:embed="rId6"/>
          <a:stretch/>
        </p:blipFill>
        <p:spPr>
          <a:xfrm>
            <a:off x="8099271" y="4645271"/>
            <a:ext cx="428400" cy="418680"/>
          </a:xfrm>
          <a:prstGeom prst="rect">
            <a:avLst/>
          </a:prstGeom>
          <a:ln w="0">
            <a:noFill/>
          </a:ln>
        </p:spPr>
      </p:pic>
      <p:sp>
        <p:nvSpPr>
          <p:cNvPr id="1062" name="Oval 14"/>
          <p:cNvSpPr/>
          <p:nvPr/>
        </p:nvSpPr>
        <p:spPr>
          <a:xfrm>
            <a:off x="3490001" y="4491551"/>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1063" name="Picture 15"/>
          <p:cNvPicPr/>
          <p:nvPr/>
        </p:nvPicPr>
        <p:blipFill>
          <a:blip r:embed="rId7"/>
          <a:stretch/>
        </p:blipFill>
        <p:spPr>
          <a:xfrm>
            <a:off x="3720736" y="4694591"/>
            <a:ext cx="319680" cy="361440"/>
          </a:xfrm>
          <a:prstGeom prst="rect">
            <a:avLst/>
          </a:prstGeom>
          <a:ln w="0">
            <a:noFill/>
          </a:ln>
        </p:spPr>
      </p:pic>
      <p:sp>
        <p:nvSpPr>
          <p:cNvPr id="1064" name="Content Placeholder 3"/>
          <p:cNvSpPr/>
          <p:nvPr/>
        </p:nvSpPr>
        <p:spPr>
          <a:xfrm>
            <a:off x="5133420" y="5501712"/>
            <a:ext cx="1865736" cy="515901"/>
          </a:xfrm>
          <a:prstGeom prst="rect">
            <a:avLst/>
          </a:prstGeom>
          <a:noFill/>
          <a:ln w="0">
            <a:noFill/>
          </a:ln>
        </p:spPr>
        <p:style>
          <a:lnRef idx="0">
            <a:scrgbClr r="0" g="0" b="0"/>
          </a:lnRef>
          <a:fillRef idx="0">
            <a:scrgbClr r="0" g="0" b="0"/>
          </a:fillRef>
          <a:effectRef idx="0">
            <a:scrgbClr r="0" g="0" b="0"/>
          </a:effectRef>
          <a:fontRef idx="minor"/>
        </p:style>
        <p:txBody>
          <a:bodyPr wrap="square" lIns="0" tIns="36000" rIns="0" bIns="36000" anchor="t">
            <a:spAutoFit/>
          </a:bodyPr>
          <a:lstStyle/>
          <a:p>
            <a:pPr algn="ctr">
              <a:lnSpc>
                <a:spcPct val="90000"/>
              </a:lnSpc>
              <a:spcBef>
                <a:spcPts val="1001"/>
              </a:spcBef>
              <a:tabLst>
                <a:tab pos="0" algn="l"/>
              </a:tabLst>
            </a:pPr>
            <a:r>
              <a:rPr lang="en-US" sz="1600" spc="-52" dirty="0">
                <a:solidFill>
                  <a:srgbClr val="000000"/>
                </a:solidFill>
                <a:latin typeface="Arial"/>
              </a:rPr>
              <a:t>Built on the power of </a:t>
            </a:r>
            <a:br>
              <a:rPr sz="1600" dirty="0"/>
            </a:br>
            <a:r>
              <a:rPr lang="en-US" sz="1600" spc="-52" dirty="0">
                <a:solidFill>
                  <a:srgbClr val="000000"/>
                </a:solidFill>
                <a:latin typeface="Arial"/>
              </a:rPr>
              <a:t>Fabric platform </a:t>
            </a:r>
            <a:endParaRPr lang="en-US" sz="1600" spc="-1" dirty="0">
              <a:solidFill>
                <a:srgbClr val="000000"/>
              </a:solidFill>
              <a:latin typeface="Calibri"/>
            </a:endParaRPr>
          </a:p>
        </p:txBody>
      </p:sp>
      <p:sp>
        <p:nvSpPr>
          <p:cNvPr id="1065" name="Content Placeholder 3"/>
          <p:cNvSpPr/>
          <p:nvPr/>
        </p:nvSpPr>
        <p:spPr>
          <a:xfrm>
            <a:off x="805263" y="5501712"/>
            <a:ext cx="1639800" cy="515901"/>
          </a:xfrm>
          <a:prstGeom prst="rect">
            <a:avLst/>
          </a:prstGeom>
          <a:noFill/>
          <a:ln w="0">
            <a:noFill/>
          </a:ln>
        </p:spPr>
        <p:style>
          <a:lnRef idx="0">
            <a:scrgbClr r="0" g="0" b="0"/>
          </a:lnRef>
          <a:fillRef idx="0">
            <a:scrgbClr r="0" g="0" b="0"/>
          </a:fillRef>
          <a:effectRef idx="0">
            <a:scrgbClr r="0" g="0" b="0"/>
          </a:effectRef>
          <a:fontRef idx="minor"/>
        </p:style>
        <p:txBody>
          <a:bodyPr lIns="0" tIns="36000" rIns="0" bIns="36000" anchor="t">
            <a:spAutoFit/>
          </a:bodyPr>
          <a:lstStyle/>
          <a:p>
            <a:pPr algn="ctr">
              <a:lnSpc>
                <a:spcPct val="90000"/>
              </a:lnSpc>
              <a:spcBef>
                <a:spcPts val="1001"/>
              </a:spcBef>
              <a:tabLst>
                <a:tab pos="0" algn="l"/>
              </a:tabLst>
            </a:pPr>
            <a:r>
              <a:rPr lang="en-US" sz="1600" spc="-52">
                <a:solidFill>
                  <a:srgbClr val="000000"/>
                </a:solidFill>
                <a:latin typeface="Arial"/>
              </a:rPr>
              <a:t>100% Channel &amp; </a:t>
            </a:r>
            <a:br>
              <a:rPr sz="1600"/>
            </a:br>
            <a:r>
              <a:rPr lang="en-US" sz="1600" spc="-52">
                <a:solidFill>
                  <a:srgbClr val="000000"/>
                </a:solidFill>
                <a:latin typeface="Arial"/>
              </a:rPr>
              <a:t>dedicated team </a:t>
            </a:r>
            <a:endParaRPr lang="en-US" sz="1600" spc="-1">
              <a:solidFill>
                <a:srgbClr val="000000"/>
              </a:solidFill>
              <a:latin typeface="Calibri"/>
            </a:endParaRPr>
          </a:p>
        </p:txBody>
      </p:sp>
      <p:sp>
        <p:nvSpPr>
          <p:cNvPr id="1066" name="Content Placeholder 3"/>
          <p:cNvSpPr/>
          <p:nvPr/>
        </p:nvSpPr>
        <p:spPr>
          <a:xfrm>
            <a:off x="7342679" y="5501712"/>
            <a:ext cx="1865736" cy="515901"/>
          </a:xfrm>
          <a:prstGeom prst="rect">
            <a:avLst/>
          </a:prstGeom>
          <a:noFill/>
          <a:ln w="0">
            <a:noFill/>
          </a:ln>
        </p:spPr>
        <p:style>
          <a:lnRef idx="0">
            <a:scrgbClr r="0" g="0" b="0"/>
          </a:lnRef>
          <a:fillRef idx="0">
            <a:scrgbClr r="0" g="0" b="0"/>
          </a:fillRef>
          <a:effectRef idx="0">
            <a:scrgbClr r="0" g="0" b="0"/>
          </a:effectRef>
          <a:fontRef idx="minor"/>
        </p:style>
        <p:txBody>
          <a:bodyPr wrap="square" lIns="0" tIns="36000" rIns="0" bIns="36000" anchor="t">
            <a:spAutoFit/>
          </a:bodyPr>
          <a:lstStyle/>
          <a:p>
            <a:pPr algn="ctr">
              <a:lnSpc>
                <a:spcPct val="90000"/>
              </a:lnSpc>
              <a:spcBef>
                <a:spcPts val="1001"/>
              </a:spcBef>
              <a:tabLst>
                <a:tab pos="0" algn="l"/>
              </a:tabLst>
            </a:pPr>
            <a:r>
              <a:rPr lang="en-US" sz="1600" spc="-52" dirty="0">
                <a:solidFill>
                  <a:srgbClr val="000000"/>
                </a:solidFill>
                <a:latin typeface="Arial"/>
              </a:rPr>
              <a:t>Operational efficiency &amp; sustainability</a:t>
            </a:r>
            <a:endParaRPr lang="en-US" sz="1600" spc="-1" dirty="0">
              <a:solidFill>
                <a:srgbClr val="000000"/>
              </a:solidFill>
              <a:latin typeface="Calibri"/>
            </a:endParaRPr>
          </a:p>
        </p:txBody>
      </p:sp>
      <p:sp>
        <p:nvSpPr>
          <p:cNvPr id="1067" name="Content Placeholder 3"/>
          <p:cNvSpPr/>
          <p:nvPr/>
        </p:nvSpPr>
        <p:spPr>
          <a:xfrm>
            <a:off x="9740614" y="5501712"/>
            <a:ext cx="1631520" cy="515901"/>
          </a:xfrm>
          <a:prstGeom prst="rect">
            <a:avLst/>
          </a:prstGeom>
          <a:noFill/>
          <a:ln w="0">
            <a:noFill/>
          </a:ln>
        </p:spPr>
        <p:style>
          <a:lnRef idx="0">
            <a:scrgbClr r="0" g="0" b="0"/>
          </a:lnRef>
          <a:fillRef idx="0">
            <a:scrgbClr r="0" g="0" b="0"/>
          </a:fillRef>
          <a:effectRef idx="0">
            <a:scrgbClr r="0" g="0" b="0"/>
          </a:effectRef>
          <a:fontRef idx="minor"/>
        </p:style>
        <p:txBody>
          <a:bodyPr lIns="0" tIns="36000" rIns="0" bIns="36000" anchor="t">
            <a:spAutoFit/>
          </a:bodyPr>
          <a:lstStyle/>
          <a:p>
            <a:pPr algn="ctr">
              <a:lnSpc>
                <a:spcPct val="90000"/>
              </a:lnSpc>
              <a:spcBef>
                <a:spcPts val="1001"/>
              </a:spcBef>
              <a:tabLst>
                <a:tab pos="0" algn="l"/>
              </a:tabLst>
            </a:pPr>
            <a:r>
              <a:rPr lang="en-US" sz="1600" spc="-52">
                <a:solidFill>
                  <a:srgbClr val="000000"/>
                </a:solidFill>
                <a:latin typeface="Arial"/>
              </a:rPr>
              <a:t>Flexible consumption</a:t>
            </a:r>
            <a:endParaRPr lang="en-US" sz="1600" spc="-1">
              <a:solidFill>
                <a:srgbClr val="000000"/>
              </a:solidFill>
              <a:latin typeface="Calibri"/>
            </a:endParaRPr>
          </a:p>
        </p:txBody>
      </p:sp>
      <p:sp>
        <p:nvSpPr>
          <p:cNvPr id="1068" name="Content Placeholder 3"/>
          <p:cNvSpPr/>
          <p:nvPr/>
        </p:nvSpPr>
        <p:spPr>
          <a:xfrm>
            <a:off x="3133620" y="5501711"/>
            <a:ext cx="1553760" cy="294302"/>
          </a:xfrm>
          <a:prstGeom prst="rect">
            <a:avLst/>
          </a:prstGeom>
          <a:noFill/>
          <a:ln w="0">
            <a:noFill/>
          </a:ln>
        </p:spPr>
        <p:style>
          <a:lnRef idx="0">
            <a:scrgbClr r="0" g="0" b="0"/>
          </a:lnRef>
          <a:fillRef idx="0">
            <a:scrgbClr r="0" g="0" b="0"/>
          </a:fillRef>
          <a:effectRef idx="0">
            <a:scrgbClr r="0" g="0" b="0"/>
          </a:effectRef>
          <a:fontRef idx="minor"/>
        </p:style>
        <p:txBody>
          <a:bodyPr lIns="0" tIns="36000" rIns="0" bIns="36000" anchor="t">
            <a:spAutoFit/>
          </a:bodyPr>
          <a:lstStyle/>
          <a:p>
            <a:pPr algn="ctr">
              <a:lnSpc>
                <a:spcPct val="90000"/>
              </a:lnSpc>
              <a:spcBef>
                <a:spcPts val="1001"/>
              </a:spcBef>
              <a:tabLst>
                <a:tab pos="0" algn="l"/>
              </a:tabLst>
            </a:pPr>
            <a:r>
              <a:rPr lang="en-US" sz="1600" spc="-52">
                <a:solidFill>
                  <a:srgbClr val="000000"/>
                </a:solidFill>
                <a:latin typeface="Arial"/>
              </a:rPr>
              <a:t>Business mapping</a:t>
            </a:r>
            <a:endParaRPr lang="en-US" sz="1600" spc="-1">
              <a:solidFill>
                <a:srgbClr val="000000"/>
              </a:solidFill>
              <a:latin typeface="Calibri"/>
            </a:endParaRPr>
          </a:p>
        </p:txBody>
      </p:sp>
      <p:sp>
        <p:nvSpPr>
          <p:cNvPr id="1069" name="TextBox 26"/>
          <p:cNvSpPr/>
          <p:nvPr/>
        </p:nvSpPr>
        <p:spPr>
          <a:xfrm>
            <a:off x="2692560" y="3045952"/>
            <a:ext cx="3404880" cy="4729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85000"/>
              </a:lnSpc>
              <a:spcAft>
                <a:spcPts val="601"/>
              </a:spcAft>
            </a:pPr>
            <a:r>
              <a:rPr lang="en-US" b="1" spc="-52" dirty="0">
                <a:solidFill>
                  <a:srgbClr val="000000"/>
                </a:solidFill>
                <a:latin typeface="Arial Black"/>
              </a:rPr>
              <a:t>Cybersecurity Company</a:t>
            </a:r>
            <a:br>
              <a:rPr lang="en-US" b="1" spc="-52" dirty="0">
                <a:solidFill>
                  <a:srgbClr val="000000"/>
                </a:solidFill>
                <a:latin typeface="Arial Black"/>
              </a:rPr>
            </a:br>
            <a:r>
              <a:rPr lang="en-US" b="1" spc="-52" dirty="0">
                <a:solidFill>
                  <a:srgbClr val="000000"/>
                </a:solidFill>
                <a:latin typeface="Arial Black"/>
              </a:rPr>
              <a:t>in the World </a:t>
            </a:r>
            <a:endParaRPr lang="en-US" spc="-1" dirty="0">
              <a:solidFill>
                <a:srgbClr val="000000"/>
              </a:solidFill>
              <a:latin typeface="Calibri"/>
            </a:endParaRPr>
          </a:p>
        </p:txBody>
      </p:sp>
      <p:sp>
        <p:nvSpPr>
          <p:cNvPr id="1070" name="Rectangle 27"/>
          <p:cNvSpPr/>
          <p:nvPr/>
        </p:nvSpPr>
        <p:spPr>
          <a:xfrm>
            <a:off x="3614880" y="2556711"/>
            <a:ext cx="4957560" cy="453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tabLst>
                <a:tab pos="0" algn="l"/>
              </a:tabLst>
            </a:pPr>
            <a:endParaRPr lang="en-US" sz="7600" spc="-1">
              <a:solidFill>
                <a:schemeClr val="lt1"/>
              </a:solidFill>
              <a:latin typeface="Arial"/>
            </a:endParaRPr>
          </a:p>
        </p:txBody>
      </p:sp>
      <p:sp>
        <p:nvSpPr>
          <p:cNvPr id="1071" name="Content Placeholder 3"/>
          <p:cNvSpPr/>
          <p:nvPr/>
        </p:nvSpPr>
        <p:spPr>
          <a:xfrm>
            <a:off x="3617760" y="3713919"/>
            <a:ext cx="1553760" cy="294302"/>
          </a:xfrm>
          <a:prstGeom prst="rect">
            <a:avLst/>
          </a:prstGeom>
          <a:noFill/>
          <a:ln w="0">
            <a:noFill/>
          </a:ln>
        </p:spPr>
        <p:style>
          <a:lnRef idx="0">
            <a:scrgbClr r="0" g="0" b="0"/>
          </a:lnRef>
          <a:fillRef idx="0">
            <a:scrgbClr r="0" g="0" b="0"/>
          </a:fillRef>
          <a:effectRef idx="0">
            <a:scrgbClr r="0" g="0" b="0"/>
          </a:effectRef>
          <a:fontRef idx="minor"/>
        </p:style>
        <p:txBody>
          <a:bodyPr lIns="0" tIns="36000" rIns="0" bIns="36000" anchor="t">
            <a:spAutoFit/>
          </a:bodyPr>
          <a:lstStyle/>
          <a:p>
            <a:pPr algn="ctr">
              <a:lnSpc>
                <a:spcPct val="90000"/>
              </a:lnSpc>
              <a:spcBef>
                <a:spcPts val="1001"/>
              </a:spcBef>
              <a:tabLst>
                <a:tab pos="0" algn="l"/>
              </a:tabLst>
            </a:pPr>
            <a:r>
              <a:rPr lang="en-US" sz="1600" spc="-52" dirty="0">
                <a:solidFill>
                  <a:srgbClr val="000000"/>
                </a:solidFill>
                <a:latin typeface="Arial"/>
              </a:rPr>
              <a:t>Assisting MSSPs</a:t>
            </a:r>
            <a:endParaRPr lang="en-US" sz="1600" spc="-1" dirty="0">
              <a:solidFill>
                <a:srgbClr val="000000"/>
              </a:solidFill>
              <a:latin typeface="Calibri"/>
            </a:endParaRPr>
          </a:p>
        </p:txBody>
      </p:sp>
      <p:sp>
        <p:nvSpPr>
          <p:cNvPr id="1072" name="TextBox 29"/>
          <p:cNvSpPr/>
          <p:nvPr/>
        </p:nvSpPr>
        <p:spPr>
          <a:xfrm>
            <a:off x="6091320" y="3045951"/>
            <a:ext cx="3404880" cy="4729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85000"/>
              </a:lnSpc>
              <a:spcAft>
                <a:spcPts val="601"/>
              </a:spcAft>
            </a:pPr>
            <a:r>
              <a:rPr lang="en-US" b="1" spc="-52" dirty="0">
                <a:solidFill>
                  <a:srgbClr val="000000"/>
                </a:solidFill>
                <a:latin typeface="Arial Black"/>
              </a:rPr>
              <a:t>Cybersecurity Company </a:t>
            </a:r>
            <a:br>
              <a:rPr dirty="0"/>
            </a:br>
            <a:r>
              <a:rPr lang="en-US" b="1" spc="-52" dirty="0">
                <a:solidFill>
                  <a:srgbClr val="000000"/>
                </a:solidFill>
                <a:latin typeface="Arial Black"/>
              </a:rPr>
              <a:t>in the World</a:t>
            </a:r>
            <a:endParaRPr lang="en-US" spc="-1" dirty="0">
              <a:solidFill>
                <a:srgbClr val="000000"/>
              </a:solidFill>
              <a:latin typeface="Calibri"/>
            </a:endParaRPr>
          </a:p>
        </p:txBody>
      </p:sp>
      <p:sp>
        <p:nvSpPr>
          <p:cNvPr id="1073" name="Content Placeholder 3"/>
          <p:cNvSpPr/>
          <p:nvPr/>
        </p:nvSpPr>
        <p:spPr>
          <a:xfrm>
            <a:off x="6345480" y="3564352"/>
            <a:ext cx="2896200" cy="515901"/>
          </a:xfrm>
          <a:prstGeom prst="rect">
            <a:avLst/>
          </a:prstGeom>
          <a:noFill/>
          <a:ln w="0">
            <a:noFill/>
          </a:ln>
        </p:spPr>
        <p:style>
          <a:lnRef idx="0">
            <a:scrgbClr r="0" g="0" b="0"/>
          </a:lnRef>
          <a:fillRef idx="0">
            <a:scrgbClr r="0" g="0" b="0"/>
          </a:fillRef>
          <a:effectRef idx="0">
            <a:scrgbClr r="0" g="0" b="0"/>
          </a:effectRef>
          <a:fontRef idx="minor"/>
        </p:style>
        <p:txBody>
          <a:bodyPr lIns="0" tIns="36000" rIns="0" bIns="36000" anchor="t">
            <a:spAutoFit/>
          </a:bodyPr>
          <a:lstStyle/>
          <a:p>
            <a:pPr algn="ctr">
              <a:lnSpc>
                <a:spcPct val="90000"/>
              </a:lnSpc>
              <a:spcBef>
                <a:spcPts val="1001"/>
              </a:spcBef>
              <a:tabLst>
                <a:tab pos="0" algn="l"/>
              </a:tabLst>
            </a:pPr>
            <a:r>
              <a:rPr lang="en-US" sz="1600" spc="-52" dirty="0">
                <a:solidFill>
                  <a:srgbClr val="000000"/>
                </a:solidFill>
                <a:latin typeface="Arial"/>
              </a:rPr>
              <a:t>Leading every evolution of cybersecurity</a:t>
            </a:r>
            <a:endParaRPr lang="en-US" sz="1600" spc="-1" dirty="0">
              <a:solidFill>
                <a:srgbClr val="000000"/>
              </a:solidFill>
              <a:latin typeface="Calibri"/>
            </a:endParaRPr>
          </a:p>
        </p:txBody>
      </p:sp>
      <p:sp>
        <p:nvSpPr>
          <p:cNvPr id="1074" name="Chevron 2"/>
          <p:cNvSpPr/>
          <p:nvPr/>
        </p:nvSpPr>
        <p:spPr>
          <a:xfrm rot="5400000">
            <a:off x="7690800" y="2627631"/>
            <a:ext cx="218880" cy="392400"/>
          </a:xfrm>
          <a:prstGeom prst="chevron">
            <a:avLst>
              <a:gd name="adj" fmla="val 6603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tabLst>
                <a:tab pos="0" algn="l"/>
              </a:tabLst>
            </a:pPr>
            <a:endParaRPr lang="en-US" sz="1400" spc="-1">
              <a:solidFill>
                <a:srgbClr val="000000"/>
              </a:solidFill>
              <a:latin typeface="Arial"/>
            </a:endParaRPr>
          </a:p>
        </p:txBody>
      </p:sp>
      <p:sp>
        <p:nvSpPr>
          <p:cNvPr id="1075" name="TextBox 100"/>
          <p:cNvSpPr/>
          <p:nvPr/>
        </p:nvSpPr>
        <p:spPr>
          <a:xfrm>
            <a:off x="5549880" y="1697391"/>
            <a:ext cx="1082520" cy="711720"/>
          </a:xfrm>
          <a:custGeom>
            <a:avLst/>
            <a:gdLst/>
            <a:ahLst/>
            <a:cxnLst/>
            <a:rect l="l" t="t" r="r" b="b"/>
            <a:pathLst>
              <a:path w="1083017" h="712124">
                <a:moveTo>
                  <a:pt x="247809" y="297814"/>
                </a:moveTo>
                <a:lnTo>
                  <a:pt x="223727" y="417128"/>
                </a:lnTo>
                <a:lnTo>
                  <a:pt x="327136" y="417128"/>
                </a:lnTo>
                <a:lnTo>
                  <a:pt x="351063" y="297814"/>
                </a:lnTo>
                <a:close/>
                <a:moveTo>
                  <a:pt x="924715" y="0"/>
                </a:moveTo>
                <a:lnTo>
                  <a:pt x="1083017" y="0"/>
                </a:lnTo>
                <a:lnTo>
                  <a:pt x="1083017" y="700380"/>
                </a:lnTo>
                <a:lnTo>
                  <a:pt x="889485" y="700380"/>
                </a:lnTo>
                <a:lnTo>
                  <a:pt x="889485" y="241445"/>
                </a:lnTo>
                <a:cubicBezTo>
                  <a:pt x="858169" y="265245"/>
                  <a:pt x="827871" y="284505"/>
                  <a:pt x="798590" y="299223"/>
                </a:cubicBezTo>
                <a:cubicBezTo>
                  <a:pt x="769310" y="313942"/>
                  <a:pt x="732592" y="328034"/>
                  <a:pt x="688437" y="341500"/>
                </a:cubicBezTo>
                <a:lnTo>
                  <a:pt x="688437" y="184607"/>
                </a:lnTo>
                <a:cubicBezTo>
                  <a:pt x="753574" y="163625"/>
                  <a:pt x="804149" y="138416"/>
                  <a:pt x="840162" y="108979"/>
                </a:cubicBezTo>
                <a:cubicBezTo>
                  <a:pt x="876176" y="79542"/>
                  <a:pt x="904360" y="43216"/>
                  <a:pt x="924715" y="0"/>
                </a:cubicBezTo>
                <a:close/>
                <a:moveTo>
                  <a:pt x="174273" y="0"/>
                </a:moveTo>
                <a:lnTo>
                  <a:pt x="307921" y="0"/>
                </a:lnTo>
                <a:lnTo>
                  <a:pt x="273975" y="168166"/>
                </a:lnTo>
                <a:lnTo>
                  <a:pt x="377060" y="168166"/>
                </a:lnTo>
                <a:lnTo>
                  <a:pt x="410786" y="0"/>
                </a:lnTo>
                <a:lnTo>
                  <a:pt x="543957" y="0"/>
                </a:lnTo>
                <a:lnTo>
                  <a:pt x="510349" y="168166"/>
                </a:lnTo>
                <a:lnTo>
                  <a:pt x="575430" y="168166"/>
                </a:lnTo>
                <a:lnTo>
                  <a:pt x="575430" y="297814"/>
                </a:lnTo>
                <a:lnTo>
                  <a:pt x="484432" y="297814"/>
                </a:lnTo>
                <a:lnTo>
                  <a:pt x="460586" y="417128"/>
                </a:lnTo>
                <a:lnTo>
                  <a:pt x="575430" y="417128"/>
                </a:lnTo>
                <a:lnTo>
                  <a:pt x="575430" y="546776"/>
                </a:lnTo>
                <a:lnTo>
                  <a:pt x="434677" y="546776"/>
                </a:lnTo>
                <a:lnTo>
                  <a:pt x="401626" y="712124"/>
                </a:lnTo>
                <a:lnTo>
                  <a:pt x="267978" y="712124"/>
                </a:lnTo>
                <a:lnTo>
                  <a:pt x="301139" y="546776"/>
                </a:lnTo>
                <a:lnTo>
                  <a:pt x="197554" y="546776"/>
                </a:lnTo>
                <a:lnTo>
                  <a:pt x="164181" y="712124"/>
                </a:lnTo>
                <a:lnTo>
                  <a:pt x="31472" y="712124"/>
                </a:lnTo>
                <a:lnTo>
                  <a:pt x="64625" y="546776"/>
                </a:lnTo>
                <a:lnTo>
                  <a:pt x="0" y="546776"/>
                </a:lnTo>
                <a:lnTo>
                  <a:pt x="0" y="417128"/>
                </a:lnTo>
                <a:lnTo>
                  <a:pt x="90630" y="417128"/>
                </a:lnTo>
                <a:lnTo>
                  <a:pt x="114550" y="297814"/>
                </a:lnTo>
                <a:lnTo>
                  <a:pt x="0" y="297814"/>
                </a:lnTo>
                <a:lnTo>
                  <a:pt x="0" y="168166"/>
                </a:lnTo>
                <a:lnTo>
                  <a:pt x="140554" y="168166"/>
                </a:lnTo>
                <a:close/>
              </a:path>
            </a:pathLst>
          </a:custGeom>
          <a:solidFill>
            <a:schemeClr val="accent6"/>
          </a:solidFill>
          <a:ln w="0">
            <a:noFill/>
          </a:ln>
        </p:spPr>
        <p:style>
          <a:lnRef idx="0">
            <a:scrgbClr r="0" g="0" b="0"/>
          </a:lnRef>
          <a:fillRef idx="0">
            <a:scrgbClr r="0" g="0" b="0"/>
          </a:fillRef>
          <a:effectRef idx="0">
            <a:scrgbClr r="0" g="0" b="0"/>
          </a:effectRef>
          <a:fontRef idx="minor"/>
        </p:style>
        <p:txBody>
          <a:bodyPr vertOverflow="overflow" horzOverflow="overflow" numCol="1" spcCol="0" anchor="t">
            <a:noAutofit/>
          </a:bodyPr>
          <a:lstStyle/>
          <a:p>
            <a:pPr algn="ctr">
              <a:lnSpc>
                <a:spcPct val="90000"/>
              </a:lnSpc>
              <a:buNone/>
            </a:pPr>
            <a:endParaRPr lang="en-US" sz="7600" b="1" spc="-1">
              <a:solidFill>
                <a:schemeClr val="accent6"/>
              </a:solidFill>
              <a:latin typeface="Arial Black"/>
            </a:endParaRPr>
          </a:p>
        </p:txBody>
      </p:sp>
      <p:sp>
        <p:nvSpPr>
          <p:cNvPr id="29" name="Content Placeholder 3">
            <a:extLst>
              <a:ext uri="{FF2B5EF4-FFF2-40B4-BE49-F238E27FC236}">
                <a16:creationId xmlns:a16="http://schemas.microsoft.com/office/drawing/2014/main" id="{1312961E-29B1-4C2F-8F16-EF9CE55808B2}"/>
              </a:ext>
            </a:extLst>
          </p:cNvPr>
          <p:cNvSpPr txBox="1">
            <a:spLocks/>
          </p:cNvSpPr>
          <p:nvPr/>
        </p:nvSpPr>
        <p:spPr>
          <a:xfrm>
            <a:off x="650463" y="836110"/>
            <a:ext cx="11389916" cy="5563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spc="-40" dirty="0">
                <a:solidFill>
                  <a:srgbClr val="595959"/>
                </a:solidFill>
              </a:rPr>
              <a:t>Take your MSSP ambitions to the next level with the Fortinet MSSP Team</a:t>
            </a:r>
            <a:endParaRPr lang="en-US" sz="1800" b="1" spc="-40" dirty="0">
              <a:solidFill>
                <a:srgbClr val="595959"/>
              </a:solidFill>
              <a:latin typeface="Arial"/>
            </a:endParaRPr>
          </a:p>
        </p:txBody>
      </p:sp>
      <p:sp>
        <p:nvSpPr>
          <p:cNvPr id="30" name="Title 1">
            <a:extLst>
              <a:ext uri="{FF2B5EF4-FFF2-40B4-BE49-F238E27FC236}">
                <a16:creationId xmlns:a16="http://schemas.microsoft.com/office/drawing/2014/main" id="{0299DBCA-8C44-470E-A1F6-6DB4F81F106A}"/>
              </a:ext>
            </a:extLst>
          </p:cNvPr>
          <p:cNvSpPr txBox="1">
            <a:spLocks/>
          </p:cNvSpPr>
          <p:nvPr/>
        </p:nvSpPr>
        <p:spPr>
          <a:xfrm>
            <a:off x="661109" y="311532"/>
            <a:ext cx="11243169" cy="5563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spc="-60" dirty="0">
                <a:solidFill>
                  <a:srgbClr val="000000"/>
                </a:solidFill>
                <a:ea typeface="Inter" panose="020B0502030000000004" pitchFamily="34" charset="0"/>
              </a:rPr>
              <a:t>What’s next for </a:t>
            </a:r>
            <a:r>
              <a:rPr lang="en-US" sz="3000" b="1" spc="-60" dirty="0">
                <a:solidFill>
                  <a:schemeClr val="accent2"/>
                </a:solidFill>
                <a:ea typeface="Inter" panose="020B0502030000000004" pitchFamily="34" charset="0"/>
              </a:rPr>
              <a:t>SELECT MSSPs</a:t>
            </a:r>
            <a:r>
              <a:rPr lang="en-US" sz="3000" b="1" spc="-60" dirty="0">
                <a:solidFill>
                  <a:srgbClr val="000000"/>
                </a:solidFill>
                <a:ea typeface="Inter" panose="020B0502030000000004" pitchFamily="34" charset="0"/>
              </a:rPr>
              <a:t>:  Fortinet MSSP Team Support</a:t>
            </a:r>
          </a:p>
        </p:txBody>
      </p:sp>
      <p:pic>
        <p:nvPicPr>
          <p:cNvPr id="32" name="Graphic 2">
            <a:extLst>
              <a:ext uri="{FF2B5EF4-FFF2-40B4-BE49-F238E27FC236}">
                <a16:creationId xmlns:a16="http://schemas.microsoft.com/office/drawing/2014/main" id="{005B55A5-51CB-47BE-BAA2-C5EE67C85924}"/>
              </a:ext>
            </a:extLst>
          </p:cNvPr>
          <p:cNvPicPr/>
          <p:nvPr/>
        </p:nvPicPr>
        <p:blipFill>
          <a:blip r:embed="rId8"/>
          <a:stretch/>
        </p:blipFill>
        <p:spPr>
          <a:xfrm rot="5400000">
            <a:off x="-94424" y="758880"/>
            <a:ext cx="988560" cy="1058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1075"/>
                                        </p:tgtEl>
                                        <p:attrNameLst>
                                          <p:attrName>style.visibility</p:attrName>
                                        </p:attrNameLst>
                                      </p:cBhvr>
                                      <p:to>
                                        <p:strVal val="visible"/>
                                      </p:to>
                                    </p:set>
                                    <p:animEffect transition="in" filter="fade">
                                      <p:cBhvr additive="repl">
                                        <p:cTn id="7" dur="1000"/>
                                        <p:tgtEl>
                                          <p:spTgt spid="1075"/>
                                        </p:tgtEl>
                                      </p:cBhvr>
                                    </p:animEffect>
                                  </p:childTnLst>
                                </p:cTn>
                              </p:par>
                            </p:childTnLst>
                          </p:cTn>
                        </p:par>
                        <p:par>
                          <p:cTn id="8" fill="hold">
                            <p:stCondLst>
                              <p:cond delay="1000"/>
                            </p:stCondLst>
                            <p:childTnLst>
                              <p:par>
                                <p:cTn id="9" presetID="42" presetClass="entr" fill="hold" nodeType="afterEffect">
                                  <p:stCondLst>
                                    <p:cond delay="0"/>
                                  </p:stCondLst>
                                  <p:childTnLst>
                                    <p:set>
                                      <p:cBhvr>
                                        <p:cTn id="10" dur="1" fill="hold">
                                          <p:stCondLst>
                                            <p:cond delay="0"/>
                                          </p:stCondLst>
                                        </p:cTn>
                                        <p:tgtEl>
                                          <p:spTgt spid="1070"/>
                                        </p:tgtEl>
                                        <p:attrNameLst>
                                          <p:attrName>style.visibility</p:attrName>
                                        </p:attrNameLst>
                                      </p:cBhvr>
                                      <p:to>
                                        <p:strVal val="visible"/>
                                      </p:to>
                                    </p:set>
                                    <p:animEffect transition="in" filter="fade">
                                      <p:cBhvr additive="repl">
                                        <p:cTn id="11" dur="500"/>
                                        <p:tgtEl>
                                          <p:spTgt spid="1070"/>
                                        </p:tgtEl>
                                      </p:cBhvr>
                                    </p:animEffect>
                                    <p:anim calcmode="lin" valueType="num">
                                      <p:cBhvr additive="repl">
                                        <p:cTn id="12" dur="500" fill="hold"/>
                                        <p:tgtEl>
                                          <p:spTgt spid="1070"/>
                                        </p:tgtEl>
                                        <p:attrNameLst>
                                          <p:attrName>ppt_x</p:attrName>
                                        </p:attrNameLst>
                                      </p:cBhvr>
                                      <p:tavLst>
                                        <p:tav tm="0">
                                          <p:val>
                                            <p:strVal val="#ppt_x"/>
                                          </p:val>
                                        </p:tav>
                                        <p:tav tm="100000">
                                          <p:val>
                                            <p:strVal val="#ppt_x"/>
                                          </p:val>
                                        </p:tav>
                                      </p:tavLst>
                                    </p:anim>
                                    <p:anim calcmode="lin" valueType="num">
                                      <p:cBhvr additive="repl">
                                        <p:cTn id="13" dur="500" fill="hold"/>
                                        <p:tgtEl>
                                          <p:spTgt spid="107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fill="hold" nodeType="afterEffect">
                                  <p:stCondLst>
                                    <p:cond delay="0"/>
                                  </p:stCondLst>
                                  <p:childTnLst>
                                    <p:set>
                                      <p:cBhvr>
                                        <p:cTn id="16" dur="1" fill="hold">
                                          <p:stCondLst>
                                            <p:cond delay="0"/>
                                          </p:stCondLst>
                                        </p:cTn>
                                        <p:tgtEl>
                                          <p:spTgt spid="1057"/>
                                        </p:tgtEl>
                                        <p:attrNameLst>
                                          <p:attrName>style.visibility</p:attrName>
                                        </p:attrNameLst>
                                      </p:cBhvr>
                                      <p:to>
                                        <p:strVal val="visible"/>
                                      </p:to>
                                    </p:set>
                                    <p:animEffect transition="in" filter="fade">
                                      <p:cBhvr additive="repl">
                                        <p:cTn id="17" dur="500"/>
                                        <p:tgtEl>
                                          <p:spTgt spid="1057"/>
                                        </p:tgtEl>
                                      </p:cBhvr>
                                    </p:animEffect>
                                  </p:childTnLst>
                                </p:cTn>
                              </p:par>
                            </p:childTnLst>
                          </p:cTn>
                        </p:par>
                        <p:par>
                          <p:cTn id="18" fill="hold">
                            <p:stCondLst>
                              <p:cond delay="2000"/>
                            </p:stCondLst>
                            <p:childTnLst>
                              <p:par>
                                <p:cTn id="19" presetID="42" presetClass="entr" fill="hold" nodeType="afterEffect">
                                  <p:stCondLst>
                                    <p:cond delay="0"/>
                                  </p:stCondLst>
                                  <p:childTnLst>
                                    <p:set>
                                      <p:cBhvr>
                                        <p:cTn id="20" dur="1" fill="hold">
                                          <p:stCondLst>
                                            <p:cond delay="0"/>
                                          </p:stCondLst>
                                        </p:cTn>
                                        <p:tgtEl>
                                          <p:spTgt spid="1069"/>
                                        </p:tgtEl>
                                        <p:attrNameLst>
                                          <p:attrName>style.visibility</p:attrName>
                                        </p:attrNameLst>
                                      </p:cBhvr>
                                      <p:to>
                                        <p:strVal val="visible"/>
                                      </p:to>
                                    </p:set>
                                    <p:animEffect transition="in" filter="fade">
                                      <p:cBhvr additive="repl">
                                        <p:cTn id="21" dur="1000"/>
                                        <p:tgtEl>
                                          <p:spTgt spid="1069"/>
                                        </p:tgtEl>
                                      </p:cBhvr>
                                    </p:animEffect>
                                    <p:anim calcmode="lin" valueType="num">
                                      <p:cBhvr additive="repl">
                                        <p:cTn id="22" dur="1000" fill="hold"/>
                                        <p:tgtEl>
                                          <p:spTgt spid="1069"/>
                                        </p:tgtEl>
                                        <p:attrNameLst>
                                          <p:attrName>ppt_x</p:attrName>
                                        </p:attrNameLst>
                                      </p:cBhvr>
                                      <p:tavLst>
                                        <p:tav tm="0">
                                          <p:val>
                                            <p:strVal val="#ppt_x"/>
                                          </p:val>
                                        </p:tav>
                                        <p:tav tm="100000">
                                          <p:val>
                                            <p:strVal val="#ppt_x"/>
                                          </p:val>
                                        </p:tav>
                                      </p:tavLst>
                                    </p:anim>
                                    <p:anim calcmode="lin" valueType="num">
                                      <p:cBhvr additive="repl">
                                        <p:cTn id="23" dur="1000" fill="hold"/>
                                        <p:tgtEl>
                                          <p:spTgt spid="106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fill="hold" nodeType="afterEffect">
                                  <p:stCondLst>
                                    <p:cond delay="0"/>
                                  </p:stCondLst>
                                  <p:childTnLst>
                                    <p:set>
                                      <p:cBhvr>
                                        <p:cTn id="26" dur="1" fill="hold">
                                          <p:stCondLst>
                                            <p:cond delay="0"/>
                                          </p:stCondLst>
                                        </p:cTn>
                                        <p:tgtEl>
                                          <p:spTgt spid="1071"/>
                                        </p:tgtEl>
                                        <p:attrNameLst>
                                          <p:attrName>style.visibility</p:attrName>
                                        </p:attrNameLst>
                                      </p:cBhvr>
                                      <p:to>
                                        <p:strVal val="visible"/>
                                      </p:to>
                                    </p:set>
                                    <p:animEffect transition="in" filter="fade">
                                      <p:cBhvr additive="repl">
                                        <p:cTn id="27" dur="500"/>
                                        <p:tgtEl>
                                          <p:spTgt spid="1071"/>
                                        </p:tgtEl>
                                      </p:cBhvr>
                                    </p:animEffect>
                                  </p:childTnLst>
                                </p:cTn>
                              </p:par>
                            </p:childTnLst>
                          </p:cTn>
                        </p:par>
                        <p:par>
                          <p:cTn id="28" fill="hold">
                            <p:stCondLst>
                              <p:cond delay="3500"/>
                            </p:stCondLst>
                            <p:childTnLst>
                              <p:par>
                                <p:cTn id="29" presetID="10" presetClass="entr" fill="hold" nodeType="afterEffect">
                                  <p:stCondLst>
                                    <p:cond delay="0"/>
                                  </p:stCondLst>
                                  <p:childTnLst>
                                    <p:set>
                                      <p:cBhvr>
                                        <p:cTn id="30" dur="1" fill="hold">
                                          <p:stCondLst>
                                            <p:cond delay="0"/>
                                          </p:stCondLst>
                                        </p:cTn>
                                        <p:tgtEl>
                                          <p:spTgt spid="1074"/>
                                        </p:tgtEl>
                                        <p:attrNameLst>
                                          <p:attrName>style.visibility</p:attrName>
                                        </p:attrNameLst>
                                      </p:cBhvr>
                                      <p:to>
                                        <p:strVal val="visible"/>
                                      </p:to>
                                    </p:set>
                                    <p:animEffect transition="in" filter="fade">
                                      <p:cBhvr additive="repl">
                                        <p:cTn id="31" dur="500"/>
                                        <p:tgtEl>
                                          <p:spTgt spid="1074"/>
                                        </p:tgtEl>
                                      </p:cBhvr>
                                    </p:animEffect>
                                  </p:childTnLst>
                                </p:cTn>
                              </p:par>
                            </p:childTnLst>
                          </p:cTn>
                        </p:par>
                        <p:par>
                          <p:cTn id="32" fill="hold">
                            <p:stCondLst>
                              <p:cond delay="4000"/>
                            </p:stCondLst>
                            <p:childTnLst>
                              <p:par>
                                <p:cTn id="33" presetID="42" presetClass="entr" fill="hold" nodeType="afterEffect">
                                  <p:stCondLst>
                                    <p:cond delay="0"/>
                                  </p:stCondLst>
                                  <p:childTnLst>
                                    <p:set>
                                      <p:cBhvr>
                                        <p:cTn id="34" dur="1" fill="hold">
                                          <p:stCondLst>
                                            <p:cond delay="0"/>
                                          </p:stCondLst>
                                        </p:cTn>
                                        <p:tgtEl>
                                          <p:spTgt spid="1072"/>
                                        </p:tgtEl>
                                        <p:attrNameLst>
                                          <p:attrName>style.visibility</p:attrName>
                                        </p:attrNameLst>
                                      </p:cBhvr>
                                      <p:to>
                                        <p:strVal val="visible"/>
                                      </p:to>
                                    </p:set>
                                    <p:animEffect transition="in" filter="fade">
                                      <p:cBhvr additive="repl">
                                        <p:cTn id="35" dur="1000"/>
                                        <p:tgtEl>
                                          <p:spTgt spid="1072"/>
                                        </p:tgtEl>
                                      </p:cBhvr>
                                    </p:animEffect>
                                    <p:anim calcmode="lin" valueType="num">
                                      <p:cBhvr additive="repl">
                                        <p:cTn id="36" dur="1000" fill="hold"/>
                                        <p:tgtEl>
                                          <p:spTgt spid="1072"/>
                                        </p:tgtEl>
                                        <p:attrNameLst>
                                          <p:attrName>ppt_x</p:attrName>
                                        </p:attrNameLst>
                                      </p:cBhvr>
                                      <p:tavLst>
                                        <p:tav tm="0">
                                          <p:val>
                                            <p:strVal val="#ppt_x"/>
                                          </p:val>
                                        </p:tav>
                                        <p:tav tm="100000">
                                          <p:val>
                                            <p:strVal val="#ppt_x"/>
                                          </p:val>
                                        </p:tav>
                                      </p:tavLst>
                                    </p:anim>
                                    <p:anim calcmode="lin" valueType="num">
                                      <p:cBhvr additive="repl">
                                        <p:cTn id="37" dur="1000" fill="hold"/>
                                        <p:tgtEl>
                                          <p:spTgt spid="1072"/>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10" presetClass="entr" fill="hold" nodeType="afterEffect">
                                  <p:stCondLst>
                                    <p:cond delay="0"/>
                                  </p:stCondLst>
                                  <p:childTnLst>
                                    <p:set>
                                      <p:cBhvr>
                                        <p:cTn id="40" dur="1" fill="hold">
                                          <p:stCondLst>
                                            <p:cond delay="0"/>
                                          </p:stCondLst>
                                        </p:cTn>
                                        <p:tgtEl>
                                          <p:spTgt spid="1073"/>
                                        </p:tgtEl>
                                        <p:attrNameLst>
                                          <p:attrName>style.visibility</p:attrName>
                                        </p:attrNameLst>
                                      </p:cBhvr>
                                      <p:to>
                                        <p:strVal val="visible"/>
                                      </p:to>
                                    </p:set>
                                    <p:animEffect transition="in" filter="fade">
                                      <p:cBhvr additive="repl">
                                        <p:cTn id="41" dur="500"/>
                                        <p:tgtEl>
                                          <p:spTgt spid="107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052"/>
                                        </p:tgtEl>
                                        <p:attrNameLst>
                                          <p:attrName>style.visibility</p:attrName>
                                        </p:attrNameLst>
                                      </p:cBhvr>
                                      <p:to>
                                        <p:strVal val="visible"/>
                                      </p:to>
                                    </p:set>
                                    <p:animEffect transition="in" filter="wipe(left)">
                                      <p:cBhvr additive="repl">
                                        <p:cTn id="46" dur="500"/>
                                        <p:tgtEl>
                                          <p:spTgt spid="1052"/>
                                        </p:tgtEl>
                                      </p:cBhvr>
                                    </p:animEffect>
                                  </p:childTnLst>
                                </p:cTn>
                              </p:par>
                            </p:childTnLst>
                          </p:cTn>
                        </p:par>
                        <p:par>
                          <p:cTn id="47" fill="hold">
                            <p:stCondLst>
                              <p:cond delay="500"/>
                            </p:stCondLst>
                            <p:childTnLst>
                              <p:par>
                                <p:cTn id="48" presetID="53" presetClass="entr" presetSubtype="16" fill="hold" nodeType="afterEffect">
                                  <p:stCondLst>
                                    <p:cond delay="0"/>
                                  </p:stCondLst>
                                  <p:childTnLst>
                                    <p:set>
                                      <p:cBhvr>
                                        <p:cTn id="49" dur="1" fill="hold">
                                          <p:stCondLst>
                                            <p:cond delay="0"/>
                                          </p:stCondLst>
                                        </p:cTn>
                                        <p:tgtEl>
                                          <p:spTgt spid="1053"/>
                                        </p:tgtEl>
                                        <p:attrNameLst>
                                          <p:attrName>style.visibility</p:attrName>
                                        </p:attrNameLst>
                                      </p:cBhvr>
                                      <p:to>
                                        <p:strVal val="visible"/>
                                      </p:to>
                                    </p:set>
                                    <p:anim calcmode="lin" valueType="num">
                                      <p:cBhvr additive="repl">
                                        <p:cTn id="50" dur="500" fill="hold"/>
                                        <p:tgtEl>
                                          <p:spTgt spid="1053"/>
                                        </p:tgtEl>
                                        <p:attrNameLst>
                                          <p:attrName>ppt_w</p:attrName>
                                        </p:attrNameLst>
                                      </p:cBhvr>
                                      <p:tavLst>
                                        <p:tav tm="0">
                                          <p:val>
                                            <p:fltVal val="0"/>
                                          </p:val>
                                        </p:tav>
                                        <p:tav tm="100000">
                                          <p:val>
                                            <p:strVal val="#ppt_w"/>
                                          </p:val>
                                        </p:tav>
                                      </p:tavLst>
                                    </p:anim>
                                    <p:anim calcmode="lin" valueType="num">
                                      <p:cBhvr additive="repl">
                                        <p:cTn id="51" dur="500" fill="hold"/>
                                        <p:tgtEl>
                                          <p:spTgt spid="1053"/>
                                        </p:tgtEl>
                                        <p:attrNameLst>
                                          <p:attrName>ppt_h</p:attrName>
                                        </p:attrNameLst>
                                      </p:cBhvr>
                                      <p:tavLst>
                                        <p:tav tm="0">
                                          <p:val>
                                            <p:fltVal val="0"/>
                                          </p:val>
                                        </p:tav>
                                        <p:tav tm="100000">
                                          <p:val>
                                            <p:strVal val="#ppt_h"/>
                                          </p:val>
                                        </p:tav>
                                      </p:tavLst>
                                    </p:anim>
                                    <p:animEffect transition="in" filter="fade">
                                      <p:cBhvr additive="repl">
                                        <p:cTn id="52" dur="500"/>
                                        <p:tgtEl>
                                          <p:spTgt spid="1053"/>
                                        </p:tgtEl>
                                      </p:cBhvr>
                                    </p:animEffect>
                                  </p:childTnLst>
                                </p:cTn>
                              </p:par>
                              <p:par>
                                <p:cTn id="53" presetID="53" presetClass="entr" presetSubtype="16" fill="hold" nodeType="withEffect">
                                  <p:stCondLst>
                                    <p:cond delay="250"/>
                                  </p:stCondLst>
                                  <p:childTnLst>
                                    <p:set>
                                      <p:cBhvr>
                                        <p:cTn id="54" dur="1" fill="hold">
                                          <p:stCondLst>
                                            <p:cond delay="0"/>
                                          </p:stCondLst>
                                        </p:cTn>
                                        <p:tgtEl>
                                          <p:spTgt spid="1055"/>
                                        </p:tgtEl>
                                        <p:attrNameLst>
                                          <p:attrName>style.visibility</p:attrName>
                                        </p:attrNameLst>
                                      </p:cBhvr>
                                      <p:to>
                                        <p:strVal val="visible"/>
                                      </p:to>
                                    </p:set>
                                    <p:anim calcmode="lin" valueType="num">
                                      <p:cBhvr additive="repl">
                                        <p:cTn id="55" dur="500" fill="hold"/>
                                        <p:tgtEl>
                                          <p:spTgt spid="1055"/>
                                        </p:tgtEl>
                                        <p:attrNameLst>
                                          <p:attrName>ppt_w</p:attrName>
                                        </p:attrNameLst>
                                      </p:cBhvr>
                                      <p:tavLst>
                                        <p:tav tm="0">
                                          <p:val>
                                            <p:fltVal val="0"/>
                                          </p:val>
                                        </p:tav>
                                        <p:tav tm="100000">
                                          <p:val>
                                            <p:strVal val="#ppt_w"/>
                                          </p:val>
                                        </p:tav>
                                      </p:tavLst>
                                    </p:anim>
                                    <p:anim calcmode="lin" valueType="num">
                                      <p:cBhvr additive="repl">
                                        <p:cTn id="56" dur="500" fill="hold"/>
                                        <p:tgtEl>
                                          <p:spTgt spid="1055"/>
                                        </p:tgtEl>
                                        <p:attrNameLst>
                                          <p:attrName>ppt_h</p:attrName>
                                        </p:attrNameLst>
                                      </p:cBhvr>
                                      <p:tavLst>
                                        <p:tav tm="0">
                                          <p:val>
                                            <p:fltVal val="0"/>
                                          </p:val>
                                        </p:tav>
                                        <p:tav tm="100000">
                                          <p:val>
                                            <p:strVal val="#ppt_h"/>
                                          </p:val>
                                        </p:tav>
                                      </p:tavLst>
                                    </p:anim>
                                    <p:animEffect transition="in" filter="fade">
                                      <p:cBhvr additive="repl">
                                        <p:cTn id="57" dur="500"/>
                                        <p:tgtEl>
                                          <p:spTgt spid="1055"/>
                                        </p:tgtEl>
                                      </p:cBhvr>
                                    </p:animEffect>
                                  </p:childTnLst>
                                </p:cTn>
                              </p:par>
                            </p:childTnLst>
                          </p:cTn>
                        </p:par>
                        <p:par>
                          <p:cTn id="58" fill="hold">
                            <p:stCondLst>
                              <p:cond delay="1250"/>
                            </p:stCondLst>
                            <p:childTnLst>
                              <p:par>
                                <p:cTn id="59" presetID="10" presetClass="entr" fill="hold" nodeType="afterEffect">
                                  <p:stCondLst>
                                    <p:cond delay="0"/>
                                  </p:stCondLst>
                                  <p:childTnLst>
                                    <p:set>
                                      <p:cBhvr>
                                        <p:cTn id="60" dur="1" fill="hold">
                                          <p:stCondLst>
                                            <p:cond delay="0"/>
                                          </p:stCondLst>
                                        </p:cTn>
                                        <p:tgtEl>
                                          <p:spTgt spid="1065"/>
                                        </p:tgtEl>
                                        <p:attrNameLst>
                                          <p:attrName>style.visibility</p:attrName>
                                        </p:attrNameLst>
                                      </p:cBhvr>
                                      <p:to>
                                        <p:strVal val="visible"/>
                                      </p:to>
                                    </p:set>
                                    <p:animEffect transition="in" filter="fade">
                                      <p:cBhvr additive="repl">
                                        <p:cTn id="61" dur="250"/>
                                        <p:tgtEl>
                                          <p:spTgt spid="1065"/>
                                        </p:tgtEl>
                                      </p:cBhvr>
                                    </p:animEffect>
                                  </p:childTnLst>
                                </p:cTn>
                              </p:par>
                            </p:childTnLst>
                          </p:cTn>
                        </p:par>
                        <p:par>
                          <p:cTn id="62" fill="hold">
                            <p:stCondLst>
                              <p:cond delay="1500"/>
                            </p:stCondLst>
                            <p:childTnLst>
                              <p:par>
                                <p:cTn id="63" presetID="53" presetClass="entr" presetSubtype="16" fill="hold" nodeType="afterEffect">
                                  <p:stCondLst>
                                    <p:cond delay="0"/>
                                  </p:stCondLst>
                                  <p:childTnLst>
                                    <p:set>
                                      <p:cBhvr>
                                        <p:cTn id="64" dur="1" fill="hold">
                                          <p:stCondLst>
                                            <p:cond delay="0"/>
                                          </p:stCondLst>
                                        </p:cTn>
                                        <p:tgtEl>
                                          <p:spTgt spid="1062"/>
                                        </p:tgtEl>
                                        <p:attrNameLst>
                                          <p:attrName>style.visibility</p:attrName>
                                        </p:attrNameLst>
                                      </p:cBhvr>
                                      <p:to>
                                        <p:strVal val="visible"/>
                                      </p:to>
                                    </p:set>
                                    <p:anim calcmode="lin" valueType="num">
                                      <p:cBhvr additive="repl">
                                        <p:cTn id="65" dur="500" fill="hold"/>
                                        <p:tgtEl>
                                          <p:spTgt spid="1062"/>
                                        </p:tgtEl>
                                        <p:attrNameLst>
                                          <p:attrName>ppt_w</p:attrName>
                                        </p:attrNameLst>
                                      </p:cBhvr>
                                      <p:tavLst>
                                        <p:tav tm="0">
                                          <p:val>
                                            <p:fltVal val="0"/>
                                          </p:val>
                                        </p:tav>
                                        <p:tav tm="100000">
                                          <p:val>
                                            <p:strVal val="#ppt_w"/>
                                          </p:val>
                                        </p:tav>
                                      </p:tavLst>
                                    </p:anim>
                                    <p:anim calcmode="lin" valueType="num">
                                      <p:cBhvr additive="repl">
                                        <p:cTn id="66" dur="500" fill="hold"/>
                                        <p:tgtEl>
                                          <p:spTgt spid="1062"/>
                                        </p:tgtEl>
                                        <p:attrNameLst>
                                          <p:attrName>ppt_h</p:attrName>
                                        </p:attrNameLst>
                                      </p:cBhvr>
                                      <p:tavLst>
                                        <p:tav tm="0">
                                          <p:val>
                                            <p:fltVal val="0"/>
                                          </p:val>
                                        </p:tav>
                                        <p:tav tm="100000">
                                          <p:val>
                                            <p:strVal val="#ppt_h"/>
                                          </p:val>
                                        </p:tav>
                                      </p:tavLst>
                                    </p:anim>
                                    <p:animEffect transition="in" filter="fade">
                                      <p:cBhvr additive="repl">
                                        <p:cTn id="67" dur="500"/>
                                        <p:tgtEl>
                                          <p:spTgt spid="1062"/>
                                        </p:tgtEl>
                                      </p:cBhvr>
                                    </p:animEffect>
                                  </p:childTnLst>
                                </p:cTn>
                              </p:par>
                              <p:par>
                                <p:cTn id="68" presetID="53" presetClass="entr" presetSubtype="16" fill="hold" nodeType="withEffect">
                                  <p:stCondLst>
                                    <p:cond delay="250"/>
                                  </p:stCondLst>
                                  <p:childTnLst>
                                    <p:set>
                                      <p:cBhvr>
                                        <p:cTn id="69" dur="1" fill="hold">
                                          <p:stCondLst>
                                            <p:cond delay="0"/>
                                          </p:stCondLst>
                                        </p:cTn>
                                        <p:tgtEl>
                                          <p:spTgt spid="1063"/>
                                        </p:tgtEl>
                                        <p:attrNameLst>
                                          <p:attrName>style.visibility</p:attrName>
                                        </p:attrNameLst>
                                      </p:cBhvr>
                                      <p:to>
                                        <p:strVal val="visible"/>
                                      </p:to>
                                    </p:set>
                                    <p:anim calcmode="lin" valueType="num">
                                      <p:cBhvr additive="repl">
                                        <p:cTn id="70" dur="500" fill="hold"/>
                                        <p:tgtEl>
                                          <p:spTgt spid="1063"/>
                                        </p:tgtEl>
                                        <p:attrNameLst>
                                          <p:attrName>ppt_w</p:attrName>
                                        </p:attrNameLst>
                                      </p:cBhvr>
                                      <p:tavLst>
                                        <p:tav tm="0">
                                          <p:val>
                                            <p:fltVal val="0"/>
                                          </p:val>
                                        </p:tav>
                                        <p:tav tm="100000">
                                          <p:val>
                                            <p:strVal val="#ppt_w"/>
                                          </p:val>
                                        </p:tav>
                                      </p:tavLst>
                                    </p:anim>
                                    <p:anim calcmode="lin" valueType="num">
                                      <p:cBhvr additive="repl">
                                        <p:cTn id="71" dur="500" fill="hold"/>
                                        <p:tgtEl>
                                          <p:spTgt spid="1063"/>
                                        </p:tgtEl>
                                        <p:attrNameLst>
                                          <p:attrName>ppt_h</p:attrName>
                                        </p:attrNameLst>
                                      </p:cBhvr>
                                      <p:tavLst>
                                        <p:tav tm="0">
                                          <p:val>
                                            <p:fltVal val="0"/>
                                          </p:val>
                                        </p:tav>
                                        <p:tav tm="100000">
                                          <p:val>
                                            <p:strVal val="#ppt_h"/>
                                          </p:val>
                                        </p:tav>
                                      </p:tavLst>
                                    </p:anim>
                                    <p:animEffect transition="in" filter="fade">
                                      <p:cBhvr additive="repl">
                                        <p:cTn id="72" dur="500"/>
                                        <p:tgtEl>
                                          <p:spTgt spid="1063"/>
                                        </p:tgtEl>
                                      </p:cBhvr>
                                    </p:animEffect>
                                  </p:childTnLst>
                                </p:cTn>
                              </p:par>
                            </p:childTnLst>
                          </p:cTn>
                        </p:par>
                        <p:par>
                          <p:cTn id="73" fill="hold">
                            <p:stCondLst>
                              <p:cond delay="2250"/>
                            </p:stCondLst>
                            <p:childTnLst>
                              <p:par>
                                <p:cTn id="74" presetID="10" presetClass="entr" fill="hold" nodeType="afterEffect">
                                  <p:stCondLst>
                                    <p:cond delay="0"/>
                                  </p:stCondLst>
                                  <p:childTnLst>
                                    <p:set>
                                      <p:cBhvr>
                                        <p:cTn id="75" dur="1" fill="hold">
                                          <p:stCondLst>
                                            <p:cond delay="0"/>
                                          </p:stCondLst>
                                        </p:cTn>
                                        <p:tgtEl>
                                          <p:spTgt spid="1068"/>
                                        </p:tgtEl>
                                        <p:attrNameLst>
                                          <p:attrName>style.visibility</p:attrName>
                                        </p:attrNameLst>
                                      </p:cBhvr>
                                      <p:to>
                                        <p:strVal val="visible"/>
                                      </p:to>
                                    </p:set>
                                    <p:animEffect transition="in" filter="fade">
                                      <p:cBhvr additive="repl">
                                        <p:cTn id="76" dur="250"/>
                                        <p:tgtEl>
                                          <p:spTgt spid="1068"/>
                                        </p:tgtEl>
                                      </p:cBhvr>
                                    </p:animEffect>
                                  </p:childTnLst>
                                </p:cTn>
                              </p:par>
                            </p:childTnLst>
                          </p:cTn>
                        </p:par>
                        <p:par>
                          <p:cTn id="77" fill="hold">
                            <p:stCondLst>
                              <p:cond delay="2500"/>
                            </p:stCondLst>
                            <p:childTnLst>
                              <p:par>
                                <p:cTn id="78" presetID="53" presetClass="entr" presetSubtype="16" fill="hold" nodeType="afterEffect">
                                  <p:stCondLst>
                                    <p:cond delay="0"/>
                                  </p:stCondLst>
                                  <p:childTnLst>
                                    <p:set>
                                      <p:cBhvr>
                                        <p:cTn id="79" dur="1" fill="hold">
                                          <p:stCondLst>
                                            <p:cond delay="0"/>
                                          </p:stCondLst>
                                        </p:cTn>
                                        <p:tgtEl>
                                          <p:spTgt spid="1054"/>
                                        </p:tgtEl>
                                        <p:attrNameLst>
                                          <p:attrName>style.visibility</p:attrName>
                                        </p:attrNameLst>
                                      </p:cBhvr>
                                      <p:to>
                                        <p:strVal val="visible"/>
                                      </p:to>
                                    </p:set>
                                    <p:anim calcmode="lin" valueType="num">
                                      <p:cBhvr additive="repl">
                                        <p:cTn id="80" dur="500" fill="hold"/>
                                        <p:tgtEl>
                                          <p:spTgt spid="1054"/>
                                        </p:tgtEl>
                                        <p:attrNameLst>
                                          <p:attrName>ppt_w</p:attrName>
                                        </p:attrNameLst>
                                      </p:cBhvr>
                                      <p:tavLst>
                                        <p:tav tm="0">
                                          <p:val>
                                            <p:fltVal val="0"/>
                                          </p:val>
                                        </p:tav>
                                        <p:tav tm="100000">
                                          <p:val>
                                            <p:strVal val="#ppt_w"/>
                                          </p:val>
                                        </p:tav>
                                      </p:tavLst>
                                    </p:anim>
                                    <p:anim calcmode="lin" valueType="num">
                                      <p:cBhvr additive="repl">
                                        <p:cTn id="81" dur="500" fill="hold"/>
                                        <p:tgtEl>
                                          <p:spTgt spid="1054"/>
                                        </p:tgtEl>
                                        <p:attrNameLst>
                                          <p:attrName>ppt_h</p:attrName>
                                        </p:attrNameLst>
                                      </p:cBhvr>
                                      <p:tavLst>
                                        <p:tav tm="0">
                                          <p:val>
                                            <p:fltVal val="0"/>
                                          </p:val>
                                        </p:tav>
                                        <p:tav tm="100000">
                                          <p:val>
                                            <p:strVal val="#ppt_h"/>
                                          </p:val>
                                        </p:tav>
                                      </p:tavLst>
                                    </p:anim>
                                    <p:animEffect transition="in" filter="fade">
                                      <p:cBhvr additive="repl">
                                        <p:cTn id="82" dur="500"/>
                                        <p:tgtEl>
                                          <p:spTgt spid="1054"/>
                                        </p:tgtEl>
                                      </p:cBhvr>
                                    </p:animEffect>
                                  </p:childTnLst>
                                </p:cTn>
                              </p:par>
                              <p:par>
                                <p:cTn id="83" presetID="53" presetClass="entr" presetSubtype="16" fill="hold" nodeType="withEffect">
                                  <p:stCondLst>
                                    <p:cond delay="250"/>
                                  </p:stCondLst>
                                  <p:childTnLst>
                                    <p:set>
                                      <p:cBhvr>
                                        <p:cTn id="84" dur="1" fill="hold">
                                          <p:stCondLst>
                                            <p:cond delay="0"/>
                                          </p:stCondLst>
                                        </p:cTn>
                                        <p:tgtEl>
                                          <p:spTgt spid="1056"/>
                                        </p:tgtEl>
                                        <p:attrNameLst>
                                          <p:attrName>style.visibility</p:attrName>
                                        </p:attrNameLst>
                                      </p:cBhvr>
                                      <p:to>
                                        <p:strVal val="visible"/>
                                      </p:to>
                                    </p:set>
                                    <p:anim calcmode="lin" valueType="num">
                                      <p:cBhvr additive="repl">
                                        <p:cTn id="85" dur="500" fill="hold"/>
                                        <p:tgtEl>
                                          <p:spTgt spid="1056"/>
                                        </p:tgtEl>
                                        <p:attrNameLst>
                                          <p:attrName>ppt_w</p:attrName>
                                        </p:attrNameLst>
                                      </p:cBhvr>
                                      <p:tavLst>
                                        <p:tav tm="0">
                                          <p:val>
                                            <p:fltVal val="0"/>
                                          </p:val>
                                        </p:tav>
                                        <p:tav tm="100000">
                                          <p:val>
                                            <p:strVal val="#ppt_w"/>
                                          </p:val>
                                        </p:tav>
                                      </p:tavLst>
                                    </p:anim>
                                    <p:anim calcmode="lin" valueType="num">
                                      <p:cBhvr additive="repl">
                                        <p:cTn id="86" dur="500" fill="hold"/>
                                        <p:tgtEl>
                                          <p:spTgt spid="1056"/>
                                        </p:tgtEl>
                                        <p:attrNameLst>
                                          <p:attrName>ppt_h</p:attrName>
                                        </p:attrNameLst>
                                      </p:cBhvr>
                                      <p:tavLst>
                                        <p:tav tm="0">
                                          <p:val>
                                            <p:fltVal val="0"/>
                                          </p:val>
                                        </p:tav>
                                        <p:tav tm="100000">
                                          <p:val>
                                            <p:strVal val="#ppt_h"/>
                                          </p:val>
                                        </p:tav>
                                      </p:tavLst>
                                    </p:anim>
                                    <p:animEffect transition="in" filter="fade">
                                      <p:cBhvr additive="repl">
                                        <p:cTn id="87" dur="500"/>
                                        <p:tgtEl>
                                          <p:spTgt spid="1056"/>
                                        </p:tgtEl>
                                      </p:cBhvr>
                                    </p:animEffect>
                                  </p:childTnLst>
                                </p:cTn>
                              </p:par>
                            </p:childTnLst>
                          </p:cTn>
                        </p:par>
                        <p:par>
                          <p:cTn id="88" fill="hold">
                            <p:stCondLst>
                              <p:cond delay="3250"/>
                            </p:stCondLst>
                            <p:childTnLst>
                              <p:par>
                                <p:cTn id="89" presetID="10" presetClass="entr" fill="hold" nodeType="afterEffect">
                                  <p:stCondLst>
                                    <p:cond delay="0"/>
                                  </p:stCondLst>
                                  <p:childTnLst>
                                    <p:set>
                                      <p:cBhvr>
                                        <p:cTn id="90" dur="1" fill="hold">
                                          <p:stCondLst>
                                            <p:cond delay="0"/>
                                          </p:stCondLst>
                                        </p:cTn>
                                        <p:tgtEl>
                                          <p:spTgt spid="1064"/>
                                        </p:tgtEl>
                                        <p:attrNameLst>
                                          <p:attrName>style.visibility</p:attrName>
                                        </p:attrNameLst>
                                      </p:cBhvr>
                                      <p:to>
                                        <p:strVal val="visible"/>
                                      </p:to>
                                    </p:set>
                                    <p:animEffect transition="in" filter="fade">
                                      <p:cBhvr additive="repl">
                                        <p:cTn id="91" dur="250"/>
                                        <p:tgtEl>
                                          <p:spTgt spid="1064"/>
                                        </p:tgtEl>
                                      </p:cBhvr>
                                    </p:animEffect>
                                  </p:childTnLst>
                                </p:cTn>
                              </p:par>
                            </p:childTnLst>
                          </p:cTn>
                        </p:par>
                        <p:par>
                          <p:cTn id="92" fill="hold">
                            <p:stCondLst>
                              <p:cond delay="3500"/>
                            </p:stCondLst>
                            <p:childTnLst>
                              <p:par>
                                <p:cTn id="93" presetID="53" presetClass="entr" presetSubtype="16" fill="hold" nodeType="afterEffect">
                                  <p:stCondLst>
                                    <p:cond delay="0"/>
                                  </p:stCondLst>
                                  <p:childTnLst>
                                    <p:set>
                                      <p:cBhvr>
                                        <p:cTn id="94" dur="1" fill="hold">
                                          <p:stCondLst>
                                            <p:cond delay="0"/>
                                          </p:stCondLst>
                                        </p:cTn>
                                        <p:tgtEl>
                                          <p:spTgt spid="1060"/>
                                        </p:tgtEl>
                                        <p:attrNameLst>
                                          <p:attrName>style.visibility</p:attrName>
                                        </p:attrNameLst>
                                      </p:cBhvr>
                                      <p:to>
                                        <p:strVal val="visible"/>
                                      </p:to>
                                    </p:set>
                                    <p:anim calcmode="lin" valueType="num">
                                      <p:cBhvr additive="repl">
                                        <p:cTn id="95" dur="500" fill="hold"/>
                                        <p:tgtEl>
                                          <p:spTgt spid="1060"/>
                                        </p:tgtEl>
                                        <p:attrNameLst>
                                          <p:attrName>ppt_w</p:attrName>
                                        </p:attrNameLst>
                                      </p:cBhvr>
                                      <p:tavLst>
                                        <p:tav tm="0">
                                          <p:val>
                                            <p:fltVal val="0"/>
                                          </p:val>
                                        </p:tav>
                                        <p:tav tm="100000">
                                          <p:val>
                                            <p:strVal val="#ppt_w"/>
                                          </p:val>
                                        </p:tav>
                                      </p:tavLst>
                                    </p:anim>
                                    <p:anim calcmode="lin" valueType="num">
                                      <p:cBhvr additive="repl">
                                        <p:cTn id="96" dur="500" fill="hold"/>
                                        <p:tgtEl>
                                          <p:spTgt spid="1060"/>
                                        </p:tgtEl>
                                        <p:attrNameLst>
                                          <p:attrName>ppt_h</p:attrName>
                                        </p:attrNameLst>
                                      </p:cBhvr>
                                      <p:tavLst>
                                        <p:tav tm="0">
                                          <p:val>
                                            <p:fltVal val="0"/>
                                          </p:val>
                                        </p:tav>
                                        <p:tav tm="100000">
                                          <p:val>
                                            <p:strVal val="#ppt_h"/>
                                          </p:val>
                                        </p:tav>
                                      </p:tavLst>
                                    </p:anim>
                                    <p:animEffect transition="in" filter="fade">
                                      <p:cBhvr additive="repl">
                                        <p:cTn id="97" dur="500"/>
                                        <p:tgtEl>
                                          <p:spTgt spid="1060"/>
                                        </p:tgtEl>
                                      </p:cBhvr>
                                    </p:animEffect>
                                  </p:childTnLst>
                                </p:cTn>
                              </p:par>
                              <p:par>
                                <p:cTn id="98" presetID="53" presetClass="entr" presetSubtype="16" fill="hold" nodeType="withEffect">
                                  <p:stCondLst>
                                    <p:cond delay="250"/>
                                  </p:stCondLst>
                                  <p:childTnLst>
                                    <p:set>
                                      <p:cBhvr>
                                        <p:cTn id="99" dur="1" fill="hold">
                                          <p:stCondLst>
                                            <p:cond delay="0"/>
                                          </p:stCondLst>
                                        </p:cTn>
                                        <p:tgtEl>
                                          <p:spTgt spid="1061"/>
                                        </p:tgtEl>
                                        <p:attrNameLst>
                                          <p:attrName>style.visibility</p:attrName>
                                        </p:attrNameLst>
                                      </p:cBhvr>
                                      <p:to>
                                        <p:strVal val="visible"/>
                                      </p:to>
                                    </p:set>
                                    <p:anim calcmode="lin" valueType="num">
                                      <p:cBhvr additive="repl">
                                        <p:cTn id="100" dur="500" fill="hold"/>
                                        <p:tgtEl>
                                          <p:spTgt spid="1061"/>
                                        </p:tgtEl>
                                        <p:attrNameLst>
                                          <p:attrName>ppt_w</p:attrName>
                                        </p:attrNameLst>
                                      </p:cBhvr>
                                      <p:tavLst>
                                        <p:tav tm="0">
                                          <p:val>
                                            <p:fltVal val="0"/>
                                          </p:val>
                                        </p:tav>
                                        <p:tav tm="100000">
                                          <p:val>
                                            <p:strVal val="#ppt_w"/>
                                          </p:val>
                                        </p:tav>
                                      </p:tavLst>
                                    </p:anim>
                                    <p:anim calcmode="lin" valueType="num">
                                      <p:cBhvr additive="repl">
                                        <p:cTn id="101" dur="500" fill="hold"/>
                                        <p:tgtEl>
                                          <p:spTgt spid="1061"/>
                                        </p:tgtEl>
                                        <p:attrNameLst>
                                          <p:attrName>ppt_h</p:attrName>
                                        </p:attrNameLst>
                                      </p:cBhvr>
                                      <p:tavLst>
                                        <p:tav tm="0">
                                          <p:val>
                                            <p:fltVal val="0"/>
                                          </p:val>
                                        </p:tav>
                                        <p:tav tm="100000">
                                          <p:val>
                                            <p:strVal val="#ppt_h"/>
                                          </p:val>
                                        </p:tav>
                                      </p:tavLst>
                                    </p:anim>
                                    <p:animEffect transition="in" filter="fade">
                                      <p:cBhvr additive="repl">
                                        <p:cTn id="102" dur="500"/>
                                        <p:tgtEl>
                                          <p:spTgt spid="1061"/>
                                        </p:tgtEl>
                                      </p:cBhvr>
                                    </p:animEffect>
                                  </p:childTnLst>
                                </p:cTn>
                              </p:par>
                            </p:childTnLst>
                          </p:cTn>
                        </p:par>
                        <p:par>
                          <p:cTn id="103" fill="hold">
                            <p:stCondLst>
                              <p:cond delay="4250"/>
                            </p:stCondLst>
                            <p:childTnLst>
                              <p:par>
                                <p:cTn id="104" presetID="10" presetClass="entr" fill="hold" nodeType="afterEffect">
                                  <p:stCondLst>
                                    <p:cond delay="0"/>
                                  </p:stCondLst>
                                  <p:childTnLst>
                                    <p:set>
                                      <p:cBhvr>
                                        <p:cTn id="105" dur="1" fill="hold">
                                          <p:stCondLst>
                                            <p:cond delay="0"/>
                                          </p:stCondLst>
                                        </p:cTn>
                                        <p:tgtEl>
                                          <p:spTgt spid="1066"/>
                                        </p:tgtEl>
                                        <p:attrNameLst>
                                          <p:attrName>style.visibility</p:attrName>
                                        </p:attrNameLst>
                                      </p:cBhvr>
                                      <p:to>
                                        <p:strVal val="visible"/>
                                      </p:to>
                                    </p:set>
                                    <p:animEffect transition="in" filter="fade">
                                      <p:cBhvr additive="repl">
                                        <p:cTn id="106" dur="250"/>
                                        <p:tgtEl>
                                          <p:spTgt spid="1066"/>
                                        </p:tgtEl>
                                      </p:cBhvr>
                                    </p:animEffect>
                                  </p:childTnLst>
                                </p:cTn>
                              </p:par>
                            </p:childTnLst>
                          </p:cTn>
                        </p:par>
                        <p:par>
                          <p:cTn id="107" fill="hold">
                            <p:stCondLst>
                              <p:cond delay="4500"/>
                            </p:stCondLst>
                            <p:childTnLst>
                              <p:par>
                                <p:cTn id="108" presetID="53" presetClass="entr" presetSubtype="16" fill="hold" nodeType="afterEffect">
                                  <p:stCondLst>
                                    <p:cond delay="0"/>
                                  </p:stCondLst>
                                  <p:childTnLst>
                                    <p:set>
                                      <p:cBhvr>
                                        <p:cTn id="109" dur="1" fill="hold">
                                          <p:stCondLst>
                                            <p:cond delay="0"/>
                                          </p:stCondLst>
                                        </p:cTn>
                                        <p:tgtEl>
                                          <p:spTgt spid="1058"/>
                                        </p:tgtEl>
                                        <p:attrNameLst>
                                          <p:attrName>style.visibility</p:attrName>
                                        </p:attrNameLst>
                                      </p:cBhvr>
                                      <p:to>
                                        <p:strVal val="visible"/>
                                      </p:to>
                                    </p:set>
                                    <p:anim calcmode="lin" valueType="num">
                                      <p:cBhvr additive="repl">
                                        <p:cTn id="110" dur="500" fill="hold"/>
                                        <p:tgtEl>
                                          <p:spTgt spid="1058"/>
                                        </p:tgtEl>
                                        <p:attrNameLst>
                                          <p:attrName>ppt_w</p:attrName>
                                        </p:attrNameLst>
                                      </p:cBhvr>
                                      <p:tavLst>
                                        <p:tav tm="0">
                                          <p:val>
                                            <p:fltVal val="0"/>
                                          </p:val>
                                        </p:tav>
                                        <p:tav tm="100000">
                                          <p:val>
                                            <p:strVal val="#ppt_w"/>
                                          </p:val>
                                        </p:tav>
                                      </p:tavLst>
                                    </p:anim>
                                    <p:anim calcmode="lin" valueType="num">
                                      <p:cBhvr additive="repl">
                                        <p:cTn id="111" dur="500" fill="hold"/>
                                        <p:tgtEl>
                                          <p:spTgt spid="1058"/>
                                        </p:tgtEl>
                                        <p:attrNameLst>
                                          <p:attrName>ppt_h</p:attrName>
                                        </p:attrNameLst>
                                      </p:cBhvr>
                                      <p:tavLst>
                                        <p:tav tm="0">
                                          <p:val>
                                            <p:fltVal val="0"/>
                                          </p:val>
                                        </p:tav>
                                        <p:tav tm="100000">
                                          <p:val>
                                            <p:strVal val="#ppt_h"/>
                                          </p:val>
                                        </p:tav>
                                      </p:tavLst>
                                    </p:anim>
                                    <p:animEffect transition="in" filter="fade">
                                      <p:cBhvr additive="repl">
                                        <p:cTn id="112" dur="500"/>
                                        <p:tgtEl>
                                          <p:spTgt spid="1058"/>
                                        </p:tgtEl>
                                      </p:cBhvr>
                                    </p:animEffect>
                                  </p:childTnLst>
                                </p:cTn>
                              </p:par>
                              <p:par>
                                <p:cTn id="113" presetID="53" presetClass="entr" presetSubtype="16" fill="hold" nodeType="withEffect">
                                  <p:stCondLst>
                                    <p:cond delay="250"/>
                                  </p:stCondLst>
                                  <p:childTnLst>
                                    <p:set>
                                      <p:cBhvr>
                                        <p:cTn id="114" dur="1" fill="hold">
                                          <p:stCondLst>
                                            <p:cond delay="0"/>
                                          </p:stCondLst>
                                        </p:cTn>
                                        <p:tgtEl>
                                          <p:spTgt spid="1059"/>
                                        </p:tgtEl>
                                        <p:attrNameLst>
                                          <p:attrName>style.visibility</p:attrName>
                                        </p:attrNameLst>
                                      </p:cBhvr>
                                      <p:to>
                                        <p:strVal val="visible"/>
                                      </p:to>
                                    </p:set>
                                    <p:anim calcmode="lin" valueType="num">
                                      <p:cBhvr additive="repl">
                                        <p:cTn id="115" dur="500" fill="hold"/>
                                        <p:tgtEl>
                                          <p:spTgt spid="1059"/>
                                        </p:tgtEl>
                                        <p:attrNameLst>
                                          <p:attrName>ppt_w</p:attrName>
                                        </p:attrNameLst>
                                      </p:cBhvr>
                                      <p:tavLst>
                                        <p:tav tm="0">
                                          <p:val>
                                            <p:fltVal val="0"/>
                                          </p:val>
                                        </p:tav>
                                        <p:tav tm="100000">
                                          <p:val>
                                            <p:strVal val="#ppt_w"/>
                                          </p:val>
                                        </p:tav>
                                      </p:tavLst>
                                    </p:anim>
                                    <p:anim calcmode="lin" valueType="num">
                                      <p:cBhvr additive="repl">
                                        <p:cTn id="116" dur="500" fill="hold"/>
                                        <p:tgtEl>
                                          <p:spTgt spid="1059"/>
                                        </p:tgtEl>
                                        <p:attrNameLst>
                                          <p:attrName>ppt_h</p:attrName>
                                        </p:attrNameLst>
                                      </p:cBhvr>
                                      <p:tavLst>
                                        <p:tav tm="0">
                                          <p:val>
                                            <p:fltVal val="0"/>
                                          </p:val>
                                        </p:tav>
                                        <p:tav tm="100000">
                                          <p:val>
                                            <p:strVal val="#ppt_h"/>
                                          </p:val>
                                        </p:tav>
                                      </p:tavLst>
                                    </p:anim>
                                    <p:animEffect transition="in" filter="fade">
                                      <p:cBhvr additive="repl">
                                        <p:cTn id="117" dur="500"/>
                                        <p:tgtEl>
                                          <p:spTgt spid="1059"/>
                                        </p:tgtEl>
                                      </p:cBhvr>
                                    </p:animEffect>
                                  </p:childTnLst>
                                </p:cTn>
                              </p:par>
                            </p:childTnLst>
                          </p:cTn>
                        </p:par>
                        <p:par>
                          <p:cTn id="118" fill="hold">
                            <p:stCondLst>
                              <p:cond delay="5250"/>
                            </p:stCondLst>
                            <p:childTnLst>
                              <p:par>
                                <p:cTn id="119" presetID="10" presetClass="entr" fill="hold" nodeType="afterEffect">
                                  <p:stCondLst>
                                    <p:cond delay="0"/>
                                  </p:stCondLst>
                                  <p:childTnLst>
                                    <p:set>
                                      <p:cBhvr>
                                        <p:cTn id="120" dur="1" fill="hold">
                                          <p:stCondLst>
                                            <p:cond delay="0"/>
                                          </p:stCondLst>
                                        </p:cTn>
                                        <p:tgtEl>
                                          <p:spTgt spid="1067"/>
                                        </p:tgtEl>
                                        <p:attrNameLst>
                                          <p:attrName>style.visibility</p:attrName>
                                        </p:attrNameLst>
                                      </p:cBhvr>
                                      <p:to>
                                        <p:strVal val="visible"/>
                                      </p:to>
                                    </p:set>
                                    <p:animEffect transition="in" filter="fade">
                                      <p:cBhvr additive="repl">
                                        <p:cTn id="121" dur="250"/>
                                        <p:tgtEl>
                                          <p:spTgt spid="1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B1263-6D37-578F-3C31-B8CAD2288B5A}"/>
              </a:ext>
            </a:extLst>
          </p:cNvPr>
          <p:cNvSpPr>
            <a:spLocks noGrp="1"/>
          </p:cNvSpPr>
          <p:nvPr>
            <p:ph type="ctrTitle"/>
          </p:nvPr>
        </p:nvSpPr>
        <p:spPr/>
        <p:txBody>
          <a:bodyPr/>
          <a:lstStyle/>
          <a:p>
            <a:r>
              <a:rPr lang="en-GB" sz="4200" dirty="0"/>
              <a:t>Bringing it all together!</a:t>
            </a:r>
          </a:p>
        </p:txBody>
      </p:sp>
      <p:sp>
        <p:nvSpPr>
          <p:cNvPr id="3" name="Subtitle 2">
            <a:extLst>
              <a:ext uri="{FF2B5EF4-FFF2-40B4-BE49-F238E27FC236}">
                <a16:creationId xmlns:a16="http://schemas.microsoft.com/office/drawing/2014/main" id="{11B0AA12-1D92-6AAF-EAE1-55313BBEB663}"/>
              </a:ext>
            </a:extLst>
          </p:cNvPr>
          <p:cNvSpPr>
            <a:spLocks noGrp="1"/>
          </p:cNvSpPr>
          <p:nvPr>
            <p:ph type="subTitle" idx="1"/>
          </p:nvPr>
        </p:nvSpPr>
        <p:spPr/>
        <p:txBody>
          <a:bodyPr/>
          <a:lstStyle/>
          <a:p>
            <a:r>
              <a:rPr lang="en-GB" dirty="0"/>
              <a:t>Supporting Resources &amp; Call To Action</a:t>
            </a:r>
          </a:p>
        </p:txBody>
      </p:sp>
    </p:spTree>
    <p:extLst>
      <p:ext uri="{BB962C8B-B14F-4D97-AF65-F5344CB8AC3E}">
        <p14:creationId xmlns:p14="http://schemas.microsoft.com/office/powerpoint/2010/main" val="195753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3854A5BA-65F6-B62A-11A5-2CCCB225BB65}"/>
              </a:ext>
            </a:extLst>
          </p:cNvPr>
          <p:cNvSpPr txBox="1">
            <a:spLocks/>
          </p:cNvSpPr>
          <p:nvPr/>
        </p:nvSpPr>
        <p:spPr>
          <a:xfrm>
            <a:off x="478140" y="677572"/>
            <a:ext cx="11325225" cy="4000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Managed Services Content</a:t>
            </a:r>
          </a:p>
        </p:txBody>
      </p:sp>
      <p:sp>
        <p:nvSpPr>
          <p:cNvPr id="8" name="Title 1">
            <a:extLst>
              <a:ext uri="{FF2B5EF4-FFF2-40B4-BE49-F238E27FC236}">
                <a16:creationId xmlns:a16="http://schemas.microsoft.com/office/drawing/2014/main" id="{E74140CA-00CC-9B35-873A-F0EF718FE335}"/>
              </a:ext>
            </a:extLst>
          </p:cNvPr>
          <p:cNvSpPr txBox="1">
            <a:spLocks/>
          </p:cNvSpPr>
          <p:nvPr/>
        </p:nvSpPr>
        <p:spPr>
          <a:xfrm>
            <a:off x="478139" y="222472"/>
            <a:ext cx="7689209" cy="535120"/>
          </a:xfrm>
          <a:prstGeom prst="rect">
            <a:avLst/>
          </a:prstGeom>
        </p:spPr>
        <p:txBody>
          <a:bodyPr anchor="ctr" anchorCtr="0">
            <a:noAutofit/>
          </a:bodyPr>
          <a:lstStyle>
            <a:lvl1pPr algn="l" defTabSz="914400" rtl="0" eaLnBrk="1" latinLnBrk="0" hangingPunct="1">
              <a:lnSpc>
                <a:spcPct val="90000"/>
              </a:lnSpc>
              <a:spcBef>
                <a:spcPct val="0"/>
              </a:spcBef>
              <a:buNone/>
              <a:defRPr sz="3400" b="1" kern="1200" spc="0" baseline="0">
                <a:solidFill>
                  <a:srgbClr val="000000"/>
                </a:solidFill>
                <a:latin typeface="+mj-lt"/>
                <a:ea typeface="Inter" panose="020B0502030000000004" pitchFamily="34" charset="0"/>
                <a:cs typeface="+mj-cs"/>
              </a:defRPr>
            </a:lvl1pPr>
          </a:lstStyle>
          <a:p>
            <a:r>
              <a:rPr lang="en-US" sz="3200" dirty="0">
                <a:cs typeface="Arial Black" panose="020B0604020202020204" pitchFamily="34" charset="0"/>
              </a:rPr>
              <a:t>Supporting Resources</a:t>
            </a:r>
          </a:p>
        </p:txBody>
      </p:sp>
      <p:pic>
        <p:nvPicPr>
          <p:cNvPr id="9" name="Graphic 2">
            <a:extLst>
              <a:ext uri="{FF2B5EF4-FFF2-40B4-BE49-F238E27FC236}">
                <a16:creationId xmlns:a16="http://schemas.microsoft.com/office/drawing/2014/main" id="{7BA804BA-1268-4C4F-8160-4F6DFF37B579}"/>
              </a:ext>
            </a:extLst>
          </p:cNvPr>
          <p:cNvPicPr/>
          <p:nvPr/>
        </p:nvPicPr>
        <p:blipFill>
          <a:blip r:embed="rId3"/>
          <a:stretch/>
        </p:blipFill>
        <p:spPr>
          <a:xfrm rot="5400000">
            <a:off x="-94424" y="758880"/>
            <a:ext cx="988560" cy="105840"/>
          </a:xfrm>
          <a:prstGeom prst="rect">
            <a:avLst/>
          </a:prstGeom>
          <a:ln w="0">
            <a:noFill/>
          </a:ln>
        </p:spPr>
      </p:pic>
      <p:pic>
        <p:nvPicPr>
          <p:cNvPr id="2" name="Picture 1" descr="A picture containing text&amp;#xA;&amp;#xA;Description automatically generated">
            <a:extLst>
              <a:ext uri="{FF2B5EF4-FFF2-40B4-BE49-F238E27FC236}">
                <a16:creationId xmlns:a16="http://schemas.microsoft.com/office/drawing/2014/main" id="{8EF97E40-5D2A-6C88-99E9-82E48FD9F85B}"/>
              </a:ext>
            </a:extLst>
          </p:cNvPr>
          <p:cNvPicPr>
            <a:picLocks noChangeAspect="1"/>
          </p:cNvPicPr>
          <p:nvPr/>
        </p:nvPicPr>
        <p:blipFill>
          <a:blip r:embed="rId4"/>
          <a:stretch>
            <a:fillRect/>
          </a:stretch>
        </p:blipFill>
        <p:spPr>
          <a:xfrm>
            <a:off x="563720" y="3027878"/>
            <a:ext cx="2024797" cy="2642400"/>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2DC95084-04AB-FAA2-7B85-B0CC00DC379D}"/>
              </a:ext>
            </a:extLst>
          </p:cNvPr>
          <p:cNvSpPr txBox="1"/>
          <p:nvPr/>
        </p:nvSpPr>
        <p:spPr>
          <a:xfrm>
            <a:off x="504790" y="2770145"/>
            <a:ext cx="2171046" cy="261610"/>
          </a:xfrm>
          <a:prstGeom prst="rect">
            <a:avLst/>
          </a:prstGeom>
          <a:noFill/>
        </p:spPr>
        <p:txBody>
          <a:bodyPr wrap="square" rtlCol="0">
            <a:spAutoFit/>
          </a:bodyPr>
          <a:lstStyle/>
          <a:p>
            <a:r>
              <a:rPr lang="en-GB" sz="1100" dirty="0">
                <a:solidFill>
                  <a:schemeClr val="accent6"/>
                </a:solidFill>
                <a:latin typeface="Inter" panose="02000503000000020004" pitchFamily="2" charset="0"/>
                <a:ea typeface="Inter" panose="02000503000000020004" pitchFamily="2" charset="0"/>
              </a:rPr>
              <a:t>White Paper</a:t>
            </a:r>
          </a:p>
        </p:txBody>
      </p:sp>
      <p:pic>
        <p:nvPicPr>
          <p:cNvPr id="12" name="Picture 11">
            <a:extLst>
              <a:ext uri="{FF2B5EF4-FFF2-40B4-BE49-F238E27FC236}">
                <a16:creationId xmlns:a16="http://schemas.microsoft.com/office/drawing/2014/main" id="{0C17B382-78B8-67F9-FF8A-2F81E2FA549D}"/>
              </a:ext>
            </a:extLst>
          </p:cNvPr>
          <p:cNvPicPr>
            <a:picLocks noChangeAspect="1"/>
          </p:cNvPicPr>
          <p:nvPr/>
        </p:nvPicPr>
        <p:blipFill>
          <a:blip r:embed="rId5"/>
          <a:stretch>
            <a:fillRect/>
          </a:stretch>
        </p:blipFill>
        <p:spPr>
          <a:xfrm>
            <a:off x="9861888" y="3028423"/>
            <a:ext cx="1875534" cy="2654117"/>
          </a:xfrm>
          <a:prstGeom prst="rect">
            <a:avLst/>
          </a:prstGeom>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2848C85D-FA21-01E1-A5D5-5E4A3885726B}"/>
              </a:ext>
            </a:extLst>
          </p:cNvPr>
          <p:cNvSpPr txBox="1"/>
          <p:nvPr/>
        </p:nvSpPr>
        <p:spPr>
          <a:xfrm>
            <a:off x="9769006" y="2770145"/>
            <a:ext cx="1694656" cy="261610"/>
          </a:xfrm>
          <a:prstGeom prst="rect">
            <a:avLst/>
          </a:prstGeom>
          <a:noFill/>
        </p:spPr>
        <p:txBody>
          <a:bodyPr wrap="square" rtlCol="0">
            <a:spAutoFit/>
          </a:bodyPr>
          <a:lstStyle/>
          <a:p>
            <a:r>
              <a:rPr lang="en-GB" sz="1100" dirty="0">
                <a:solidFill>
                  <a:schemeClr val="accent6"/>
                </a:solidFill>
                <a:latin typeface="Inter" panose="02000503000000020004" pitchFamily="2" charset="0"/>
                <a:ea typeface="Inter" panose="02000503000000020004" pitchFamily="2" charset="0"/>
              </a:rPr>
              <a:t>Support Pin Overview</a:t>
            </a:r>
          </a:p>
        </p:txBody>
      </p:sp>
      <p:pic>
        <p:nvPicPr>
          <p:cNvPr id="7" name="Picture 6" descr="A picture containing text, electronics, computer, screenshot&amp;#xA;&amp;#xA;Description automatically generated">
            <a:extLst>
              <a:ext uri="{FF2B5EF4-FFF2-40B4-BE49-F238E27FC236}">
                <a16:creationId xmlns:a16="http://schemas.microsoft.com/office/drawing/2014/main" id="{E80166DF-24C8-275C-CC07-D36B814C662A}"/>
              </a:ext>
            </a:extLst>
          </p:cNvPr>
          <p:cNvPicPr>
            <a:picLocks noChangeAspect="1"/>
          </p:cNvPicPr>
          <p:nvPr/>
        </p:nvPicPr>
        <p:blipFill>
          <a:blip r:embed="rId6"/>
          <a:stretch>
            <a:fillRect/>
          </a:stretch>
        </p:blipFill>
        <p:spPr>
          <a:xfrm>
            <a:off x="5214225" y="3028424"/>
            <a:ext cx="2074226" cy="2654117"/>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B7CBD0BC-45BC-A3AA-8CA5-99B0D162D130}"/>
              </a:ext>
            </a:extLst>
          </p:cNvPr>
          <p:cNvSpPr txBox="1"/>
          <p:nvPr/>
        </p:nvSpPr>
        <p:spPr>
          <a:xfrm>
            <a:off x="5125328" y="2770145"/>
            <a:ext cx="2171046" cy="261610"/>
          </a:xfrm>
          <a:prstGeom prst="rect">
            <a:avLst/>
          </a:prstGeom>
          <a:noFill/>
        </p:spPr>
        <p:txBody>
          <a:bodyPr wrap="square" rtlCol="0">
            <a:spAutoFit/>
          </a:bodyPr>
          <a:lstStyle/>
          <a:p>
            <a:r>
              <a:rPr lang="en-GB" sz="1100" dirty="0">
                <a:solidFill>
                  <a:schemeClr val="accent6"/>
                </a:solidFill>
                <a:latin typeface="Inter" panose="02000503000000020004" pitchFamily="2" charset="0"/>
                <a:ea typeface="Inter" panose="02000503000000020004" pitchFamily="2" charset="0"/>
              </a:rPr>
              <a:t>Data Sheet</a:t>
            </a:r>
          </a:p>
        </p:txBody>
      </p:sp>
      <p:pic>
        <p:nvPicPr>
          <p:cNvPr id="21" name="Picture 20">
            <a:extLst>
              <a:ext uri="{FF2B5EF4-FFF2-40B4-BE49-F238E27FC236}">
                <a16:creationId xmlns:a16="http://schemas.microsoft.com/office/drawing/2014/main" id="{98EEC44E-773F-482F-9F40-06347BC3A5DC}"/>
              </a:ext>
            </a:extLst>
          </p:cNvPr>
          <p:cNvPicPr>
            <a:picLocks noChangeAspect="1"/>
          </p:cNvPicPr>
          <p:nvPr/>
        </p:nvPicPr>
        <p:blipFill>
          <a:blip r:embed="rId7"/>
          <a:stretch>
            <a:fillRect/>
          </a:stretch>
        </p:blipFill>
        <p:spPr>
          <a:xfrm>
            <a:off x="7544701" y="3028422"/>
            <a:ext cx="2050910" cy="2654118"/>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D9FC0071-9242-4581-999A-9495D64CACC5}"/>
              </a:ext>
            </a:extLst>
          </p:cNvPr>
          <p:cNvPicPr>
            <a:picLocks noChangeAspect="1"/>
          </p:cNvPicPr>
          <p:nvPr/>
        </p:nvPicPr>
        <p:blipFill>
          <a:blip r:embed="rId8"/>
          <a:stretch>
            <a:fillRect/>
          </a:stretch>
        </p:blipFill>
        <p:spPr>
          <a:xfrm>
            <a:off x="2916405" y="3028422"/>
            <a:ext cx="2050909" cy="2654118"/>
          </a:xfrm>
          <a:prstGeom prst="rect">
            <a:avLst/>
          </a:prstGeom>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B493D2C2-503A-4C0B-B402-927C41E46506}"/>
              </a:ext>
            </a:extLst>
          </p:cNvPr>
          <p:cNvSpPr txBox="1"/>
          <p:nvPr/>
        </p:nvSpPr>
        <p:spPr>
          <a:xfrm>
            <a:off x="2856336" y="2770145"/>
            <a:ext cx="2171046" cy="261610"/>
          </a:xfrm>
          <a:prstGeom prst="rect">
            <a:avLst/>
          </a:prstGeom>
          <a:noFill/>
        </p:spPr>
        <p:txBody>
          <a:bodyPr wrap="square" rtlCol="0">
            <a:spAutoFit/>
          </a:bodyPr>
          <a:lstStyle/>
          <a:p>
            <a:r>
              <a:rPr lang="en-GB" sz="1100" dirty="0">
                <a:solidFill>
                  <a:schemeClr val="accent6"/>
                </a:solidFill>
                <a:latin typeface="Inter" panose="02000503000000020004" pitchFamily="2" charset="0"/>
                <a:ea typeface="Inter" panose="02000503000000020004" pitchFamily="2" charset="0"/>
              </a:rPr>
              <a:t>Data Sheet</a:t>
            </a:r>
          </a:p>
        </p:txBody>
      </p:sp>
      <p:sp>
        <p:nvSpPr>
          <p:cNvPr id="24" name="TextBox 23">
            <a:extLst>
              <a:ext uri="{FF2B5EF4-FFF2-40B4-BE49-F238E27FC236}">
                <a16:creationId xmlns:a16="http://schemas.microsoft.com/office/drawing/2014/main" id="{05332594-C859-401B-8BF2-7380C60F6D5E}"/>
              </a:ext>
            </a:extLst>
          </p:cNvPr>
          <p:cNvSpPr txBox="1"/>
          <p:nvPr/>
        </p:nvSpPr>
        <p:spPr>
          <a:xfrm>
            <a:off x="7424565" y="2770145"/>
            <a:ext cx="2171046" cy="261610"/>
          </a:xfrm>
          <a:prstGeom prst="rect">
            <a:avLst/>
          </a:prstGeom>
          <a:noFill/>
        </p:spPr>
        <p:txBody>
          <a:bodyPr wrap="square" rtlCol="0">
            <a:spAutoFit/>
          </a:bodyPr>
          <a:lstStyle/>
          <a:p>
            <a:r>
              <a:rPr lang="en-GB" sz="1100" dirty="0">
                <a:solidFill>
                  <a:schemeClr val="accent6"/>
                </a:solidFill>
                <a:latin typeface="Inter" panose="02000503000000020004" pitchFamily="2" charset="0"/>
                <a:ea typeface="Inter" panose="02000503000000020004" pitchFamily="2" charset="0"/>
              </a:rPr>
              <a:t>Data Sheet</a:t>
            </a:r>
          </a:p>
        </p:txBody>
      </p:sp>
      <p:grpSp>
        <p:nvGrpSpPr>
          <p:cNvPr id="3" name="Group 2">
            <a:extLst>
              <a:ext uri="{FF2B5EF4-FFF2-40B4-BE49-F238E27FC236}">
                <a16:creationId xmlns:a16="http://schemas.microsoft.com/office/drawing/2014/main" id="{0033DAEE-EEEA-42A6-8CDA-D5A3E5235809}"/>
              </a:ext>
            </a:extLst>
          </p:cNvPr>
          <p:cNvGrpSpPr/>
          <p:nvPr/>
        </p:nvGrpSpPr>
        <p:grpSpPr>
          <a:xfrm>
            <a:off x="2775560" y="2098308"/>
            <a:ext cx="6956682" cy="3946358"/>
            <a:chOff x="2775560" y="1418915"/>
            <a:chExt cx="6956682" cy="5042077"/>
          </a:xfrm>
        </p:grpSpPr>
        <p:cxnSp>
          <p:nvCxnSpPr>
            <p:cNvPr id="15" name="Straight Connector 14">
              <a:extLst>
                <a:ext uri="{FF2B5EF4-FFF2-40B4-BE49-F238E27FC236}">
                  <a16:creationId xmlns:a16="http://schemas.microsoft.com/office/drawing/2014/main" id="{20081DF3-C935-3AD0-21DF-34AAE4124D76}"/>
                </a:ext>
              </a:extLst>
            </p:cNvPr>
            <p:cNvCxnSpPr>
              <a:cxnSpLocks/>
            </p:cNvCxnSpPr>
            <p:nvPr/>
          </p:nvCxnSpPr>
          <p:spPr>
            <a:xfrm>
              <a:off x="2775560" y="1418915"/>
              <a:ext cx="0" cy="504207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B3735FE-4C13-AE0E-6F54-789DC998D1CF}"/>
                </a:ext>
              </a:extLst>
            </p:cNvPr>
            <p:cNvCxnSpPr>
              <a:cxnSpLocks/>
            </p:cNvCxnSpPr>
            <p:nvPr/>
          </p:nvCxnSpPr>
          <p:spPr>
            <a:xfrm>
              <a:off x="9732242" y="1418915"/>
              <a:ext cx="0" cy="504207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E3BBCD-76FD-433D-A7C3-537890640607}"/>
                </a:ext>
              </a:extLst>
            </p:cNvPr>
            <p:cNvCxnSpPr>
              <a:cxnSpLocks/>
            </p:cNvCxnSpPr>
            <p:nvPr/>
          </p:nvCxnSpPr>
          <p:spPr>
            <a:xfrm>
              <a:off x="5096453" y="1418915"/>
              <a:ext cx="0" cy="504207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C99679-87C8-4BE9-B928-E3FA1E10BCBD}"/>
                </a:ext>
              </a:extLst>
            </p:cNvPr>
            <p:cNvCxnSpPr>
              <a:cxnSpLocks/>
            </p:cNvCxnSpPr>
            <p:nvPr/>
          </p:nvCxnSpPr>
          <p:spPr>
            <a:xfrm>
              <a:off x="7434190" y="1418915"/>
              <a:ext cx="0" cy="504207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04B5E53-17CB-4A0F-BD22-B6EC5C869EF5}"/>
              </a:ext>
            </a:extLst>
          </p:cNvPr>
          <p:cNvGrpSpPr/>
          <p:nvPr/>
        </p:nvGrpSpPr>
        <p:grpSpPr>
          <a:xfrm>
            <a:off x="8131150" y="1405517"/>
            <a:ext cx="965329" cy="1059353"/>
            <a:chOff x="8131150" y="1164884"/>
            <a:chExt cx="965329" cy="1059353"/>
          </a:xfrm>
        </p:grpSpPr>
        <p:pic>
          <p:nvPicPr>
            <p:cNvPr id="27" name="Picture 26">
              <a:extLst>
                <a:ext uri="{FF2B5EF4-FFF2-40B4-BE49-F238E27FC236}">
                  <a16:creationId xmlns:a16="http://schemas.microsoft.com/office/drawing/2014/main" id="{EF6BDF99-5471-4F36-A410-DC460EECE33A}"/>
                </a:ext>
              </a:extLst>
            </p:cNvPr>
            <p:cNvPicPr>
              <a:picLocks noChangeAspect="1"/>
            </p:cNvPicPr>
            <p:nvPr/>
          </p:nvPicPr>
          <p:blipFill>
            <a:blip r:embed="rId9"/>
            <a:srcRect/>
            <a:stretch/>
          </p:blipFill>
          <p:spPr>
            <a:xfrm>
              <a:off x="8253814" y="1164884"/>
              <a:ext cx="720000" cy="720000"/>
            </a:xfrm>
            <a:prstGeom prst="rect">
              <a:avLst/>
            </a:prstGeom>
          </p:spPr>
        </p:pic>
        <p:sp>
          <p:nvSpPr>
            <p:cNvPr id="28" name="TextBox 27">
              <a:extLst>
                <a:ext uri="{FF2B5EF4-FFF2-40B4-BE49-F238E27FC236}">
                  <a16:creationId xmlns:a16="http://schemas.microsoft.com/office/drawing/2014/main" id="{A57C0685-161A-4675-A864-2BBEE6A2F718}"/>
                </a:ext>
              </a:extLst>
            </p:cNvPr>
            <p:cNvSpPr txBox="1"/>
            <p:nvPr/>
          </p:nvSpPr>
          <p:spPr>
            <a:xfrm>
              <a:off x="8131150" y="1965705"/>
              <a:ext cx="965329" cy="258532"/>
            </a:xfrm>
            <a:prstGeom prst="rect">
              <a:avLst/>
            </a:prstGeom>
            <a:noFill/>
          </p:spPr>
          <p:txBody>
            <a:bodyPr wrap="none" rtlCol="0">
              <a:spAutoFit/>
            </a:bodyPr>
            <a:lstStyle/>
            <a:p>
              <a:pPr algn="ctr" defTabSz="457189">
                <a:lnSpc>
                  <a:spcPct val="90000"/>
                </a:lnSpc>
                <a:spcBef>
                  <a:spcPts val="300"/>
                </a:spcBef>
              </a:pPr>
              <a:r>
                <a:rPr lang="fr-FR" sz="1200" b="1" dirty="0" err="1">
                  <a:cs typeface="Arial" panose="020B0604020202020204" pitchFamily="34" charset="0"/>
                </a:rPr>
                <a:t>FortiCloud</a:t>
              </a:r>
              <a:endParaRPr lang="en-US" sz="1200" b="1" dirty="0">
                <a:cs typeface="Arial" panose="020B0604020202020204" pitchFamily="34" charset="0"/>
              </a:endParaRPr>
            </a:p>
          </p:txBody>
        </p:sp>
      </p:grpSp>
      <p:grpSp>
        <p:nvGrpSpPr>
          <p:cNvPr id="5" name="Group 4">
            <a:extLst>
              <a:ext uri="{FF2B5EF4-FFF2-40B4-BE49-F238E27FC236}">
                <a16:creationId xmlns:a16="http://schemas.microsoft.com/office/drawing/2014/main" id="{66BCD159-9F6A-4ADD-B267-03CAC0F08700}"/>
              </a:ext>
            </a:extLst>
          </p:cNvPr>
          <p:cNvGrpSpPr/>
          <p:nvPr/>
        </p:nvGrpSpPr>
        <p:grpSpPr>
          <a:xfrm>
            <a:off x="3185882" y="1401547"/>
            <a:ext cx="1579278" cy="1194358"/>
            <a:chOff x="2820122" y="1160914"/>
            <a:chExt cx="1579278" cy="1194358"/>
          </a:xfrm>
        </p:grpSpPr>
        <p:sp>
          <p:nvSpPr>
            <p:cNvPr id="30" name="TextBox 29">
              <a:extLst>
                <a:ext uri="{FF2B5EF4-FFF2-40B4-BE49-F238E27FC236}">
                  <a16:creationId xmlns:a16="http://schemas.microsoft.com/office/drawing/2014/main" id="{C3C79DE3-F30B-4284-8CAE-C0735C682012}"/>
                </a:ext>
              </a:extLst>
            </p:cNvPr>
            <p:cNvSpPr txBox="1"/>
            <p:nvPr/>
          </p:nvSpPr>
          <p:spPr>
            <a:xfrm>
              <a:off x="2820122" y="1930540"/>
              <a:ext cx="1579278" cy="424732"/>
            </a:xfrm>
            <a:prstGeom prst="rect">
              <a:avLst/>
            </a:prstGeom>
            <a:noFill/>
          </p:spPr>
          <p:txBody>
            <a:bodyPr wrap="none" rtlCol="0">
              <a:spAutoFit/>
            </a:bodyPr>
            <a:lstStyle/>
            <a:p>
              <a:pPr algn="ctr" defTabSz="457189">
                <a:lnSpc>
                  <a:spcPct val="90000"/>
                </a:lnSpc>
                <a:spcBef>
                  <a:spcPts val="300"/>
                </a:spcBef>
              </a:pPr>
              <a:r>
                <a:rPr lang="fr-FR" sz="1200" b="1" dirty="0" err="1">
                  <a:cs typeface="Arial" panose="020B0604020202020204" pitchFamily="34" charset="0"/>
                </a:rPr>
                <a:t>Managed</a:t>
              </a:r>
              <a:r>
                <a:rPr lang="fr-FR" sz="1200" b="1" dirty="0">
                  <a:cs typeface="Arial" panose="020B0604020202020204" pitchFamily="34" charset="0"/>
                </a:rPr>
                <a:t> FortiGate</a:t>
              </a:r>
              <a:br>
                <a:rPr lang="fr-FR" sz="1200" b="1" dirty="0">
                  <a:cs typeface="Arial" panose="020B0604020202020204" pitchFamily="34" charset="0"/>
                </a:rPr>
              </a:br>
              <a:r>
                <a:rPr lang="fr-FR" sz="1200" b="1" dirty="0">
                  <a:cs typeface="Arial" panose="020B0604020202020204" pitchFamily="34" charset="0"/>
                </a:rPr>
                <a:t>Service</a:t>
              </a:r>
              <a:endParaRPr lang="en-US" sz="1200" b="1" dirty="0">
                <a:cs typeface="Arial" panose="020B0604020202020204" pitchFamily="34" charset="0"/>
              </a:endParaRPr>
            </a:p>
          </p:txBody>
        </p:sp>
        <p:pic>
          <p:nvPicPr>
            <p:cNvPr id="31" name="Picture 30">
              <a:extLst>
                <a:ext uri="{FF2B5EF4-FFF2-40B4-BE49-F238E27FC236}">
                  <a16:creationId xmlns:a16="http://schemas.microsoft.com/office/drawing/2014/main" id="{586FF772-4BF6-4D7A-B13B-E3382ECC050F}"/>
                </a:ext>
              </a:extLst>
            </p:cNvPr>
            <p:cNvPicPr>
              <a:picLocks noChangeAspect="1"/>
            </p:cNvPicPr>
            <p:nvPr/>
          </p:nvPicPr>
          <p:blipFill>
            <a:blip r:embed="rId10"/>
            <a:srcRect/>
            <a:stretch/>
          </p:blipFill>
          <p:spPr>
            <a:xfrm>
              <a:off x="3249761" y="1160914"/>
              <a:ext cx="720000" cy="720000"/>
            </a:xfrm>
            <a:prstGeom prst="rect">
              <a:avLst/>
            </a:prstGeom>
          </p:spPr>
        </p:pic>
      </p:grpSp>
      <p:grpSp>
        <p:nvGrpSpPr>
          <p:cNvPr id="11" name="Group 10">
            <a:extLst>
              <a:ext uri="{FF2B5EF4-FFF2-40B4-BE49-F238E27FC236}">
                <a16:creationId xmlns:a16="http://schemas.microsoft.com/office/drawing/2014/main" id="{CF8B68EB-47E5-493A-A57A-AC446DC76DBF}"/>
              </a:ext>
            </a:extLst>
          </p:cNvPr>
          <p:cNvGrpSpPr/>
          <p:nvPr/>
        </p:nvGrpSpPr>
        <p:grpSpPr>
          <a:xfrm>
            <a:off x="5672566" y="1401549"/>
            <a:ext cx="1350050" cy="1028156"/>
            <a:chOff x="5576313" y="1160916"/>
            <a:chExt cx="1350050" cy="1028156"/>
          </a:xfrm>
        </p:grpSpPr>
        <p:pic>
          <p:nvPicPr>
            <p:cNvPr id="29" name="Picture 28">
              <a:extLst>
                <a:ext uri="{FF2B5EF4-FFF2-40B4-BE49-F238E27FC236}">
                  <a16:creationId xmlns:a16="http://schemas.microsoft.com/office/drawing/2014/main" id="{936EFC3F-E95C-4448-8E8F-C68CAA0AC867}"/>
                </a:ext>
              </a:extLst>
            </p:cNvPr>
            <p:cNvPicPr>
              <a:picLocks noChangeAspect="1"/>
            </p:cNvPicPr>
            <p:nvPr/>
          </p:nvPicPr>
          <p:blipFill>
            <a:blip r:embed="rId11"/>
            <a:srcRect/>
            <a:stretch/>
          </p:blipFill>
          <p:spPr>
            <a:xfrm>
              <a:off x="5891338" y="1160916"/>
              <a:ext cx="720000" cy="720000"/>
            </a:xfrm>
            <a:prstGeom prst="rect">
              <a:avLst/>
            </a:prstGeom>
          </p:spPr>
        </p:pic>
        <p:sp>
          <p:nvSpPr>
            <p:cNvPr id="32" name="TextBox 31">
              <a:extLst>
                <a:ext uri="{FF2B5EF4-FFF2-40B4-BE49-F238E27FC236}">
                  <a16:creationId xmlns:a16="http://schemas.microsoft.com/office/drawing/2014/main" id="{7F3305A4-1243-484E-B0E9-7AE589E4317A}"/>
                </a:ext>
              </a:extLst>
            </p:cNvPr>
            <p:cNvSpPr txBox="1"/>
            <p:nvPr/>
          </p:nvSpPr>
          <p:spPr>
            <a:xfrm>
              <a:off x="5576313" y="1930540"/>
              <a:ext cx="1350050" cy="258532"/>
            </a:xfrm>
            <a:prstGeom prst="rect">
              <a:avLst/>
            </a:prstGeom>
            <a:noFill/>
          </p:spPr>
          <p:txBody>
            <a:bodyPr wrap="none" rtlCol="0">
              <a:spAutoFit/>
            </a:bodyPr>
            <a:lstStyle/>
            <a:p>
              <a:pPr algn="ctr" defTabSz="457189">
                <a:lnSpc>
                  <a:spcPct val="90000"/>
                </a:lnSpc>
                <a:spcBef>
                  <a:spcPts val="300"/>
                </a:spcBef>
              </a:pPr>
              <a:r>
                <a:rPr lang="fr-FR" sz="1200" b="1" dirty="0">
                  <a:cs typeface="Arial" panose="020B0604020202020204" pitchFamily="34" charset="0"/>
                </a:rPr>
                <a:t>FortiGate Cloud</a:t>
              </a:r>
              <a:endParaRPr lang="en-US" sz="1200" b="1" dirty="0">
                <a:cs typeface="Arial" panose="020B0604020202020204" pitchFamily="34" charset="0"/>
              </a:endParaRPr>
            </a:p>
          </p:txBody>
        </p:sp>
      </p:grpSp>
      <p:sp>
        <p:nvSpPr>
          <p:cNvPr id="36" name="TextBox 35">
            <a:extLst>
              <a:ext uri="{FF2B5EF4-FFF2-40B4-BE49-F238E27FC236}">
                <a16:creationId xmlns:a16="http://schemas.microsoft.com/office/drawing/2014/main" id="{F98FECB8-E932-453F-AB03-1398226738C8}"/>
              </a:ext>
            </a:extLst>
          </p:cNvPr>
          <p:cNvSpPr txBox="1"/>
          <p:nvPr/>
        </p:nvSpPr>
        <p:spPr>
          <a:xfrm>
            <a:off x="10087408" y="2173325"/>
            <a:ext cx="1424493" cy="424732"/>
          </a:xfrm>
          <a:prstGeom prst="rect">
            <a:avLst/>
          </a:prstGeom>
          <a:noFill/>
        </p:spPr>
        <p:txBody>
          <a:bodyPr wrap="none" rtlCol="0">
            <a:spAutoFit/>
          </a:bodyPr>
          <a:lstStyle/>
          <a:p>
            <a:pPr algn="ctr" defTabSz="457189">
              <a:lnSpc>
                <a:spcPct val="90000"/>
              </a:lnSpc>
              <a:spcBef>
                <a:spcPts val="300"/>
              </a:spcBef>
            </a:pPr>
            <a:r>
              <a:rPr lang="fr-FR" sz="1200" b="1" dirty="0">
                <a:cs typeface="Arial" panose="020B0604020202020204" pitchFamily="34" charset="0"/>
              </a:rPr>
              <a:t>Direct Access to </a:t>
            </a:r>
            <a:br>
              <a:rPr lang="fr-FR" sz="1200" b="1" dirty="0">
                <a:cs typeface="Arial" panose="020B0604020202020204" pitchFamily="34" charset="0"/>
              </a:rPr>
            </a:br>
            <a:r>
              <a:rPr lang="fr-FR" sz="1200" b="1" dirty="0">
                <a:cs typeface="Arial" panose="020B0604020202020204" pitchFamily="34" charset="0"/>
              </a:rPr>
              <a:t>Fortinet Support</a:t>
            </a:r>
            <a:endParaRPr lang="en-US" sz="1200" b="1" dirty="0">
              <a:cs typeface="Arial" panose="020B0604020202020204" pitchFamily="34" charset="0"/>
            </a:endParaRPr>
          </a:p>
        </p:txBody>
      </p:sp>
      <p:grpSp>
        <p:nvGrpSpPr>
          <p:cNvPr id="39" name="Group 38">
            <a:extLst>
              <a:ext uri="{FF2B5EF4-FFF2-40B4-BE49-F238E27FC236}">
                <a16:creationId xmlns:a16="http://schemas.microsoft.com/office/drawing/2014/main" id="{B40378A6-F144-450E-832E-EB832E5DC828}"/>
              </a:ext>
            </a:extLst>
          </p:cNvPr>
          <p:cNvGrpSpPr/>
          <p:nvPr/>
        </p:nvGrpSpPr>
        <p:grpSpPr>
          <a:xfrm>
            <a:off x="10419854" y="1328385"/>
            <a:ext cx="759600" cy="759600"/>
            <a:chOff x="10419854" y="1164755"/>
            <a:chExt cx="759600" cy="759600"/>
          </a:xfrm>
        </p:grpSpPr>
        <p:sp>
          <p:nvSpPr>
            <p:cNvPr id="37" name="Rectangle 36">
              <a:extLst>
                <a:ext uri="{FF2B5EF4-FFF2-40B4-BE49-F238E27FC236}">
                  <a16:creationId xmlns:a16="http://schemas.microsoft.com/office/drawing/2014/main" id="{597C253A-4342-467E-9EAD-2F52766AE932}"/>
                </a:ext>
              </a:extLst>
            </p:cNvPr>
            <p:cNvSpPr/>
            <p:nvPr/>
          </p:nvSpPr>
          <p:spPr>
            <a:xfrm>
              <a:off x="10530038" y="1395663"/>
              <a:ext cx="539015" cy="288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sp>
          <p:nvSpPr>
            <p:cNvPr id="38" name="Rectangle 37">
              <a:extLst>
                <a:ext uri="{FF2B5EF4-FFF2-40B4-BE49-F238E27FC236}">
                  <a16:creationId xmlns:a16="http://schemas.microsoft.com/office/drawing/2014/main" id="{3FD13D03-E10B-4570-ADF2-D5B7535A920D}"/>
                </a:ext>
              </a:extLst>
            </p:cNvPr>
            <p:cNvSpPr/>
            <p:nvPr/>
          </p:nvSpPr>
          <p:spPr>
            <a:xfrm rot="5400000">
              <a:off x="10530037" y="1404129"/>
              <a:ext cx="539015" cy="288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pPr>
              <a:endParaRPr lang="en-US" sz="1400" dirty="0" err="1"/>
            </a:p>
          </p:txBody>
        </p:sp>
        <p:pic>
          <p:nvPicPr>
            <p:cNvPr id="34" name="Picture 10">
              <a:extLst>
                <a:ext uri="{FF2B5EF4-FFF2-40B4-BE49-F238E27FC236}">
                  <a16:creationId xmlns:a16="http://schemas.microsoft.com/office/drawing/2014/main" id="{8A2C432E-5FFF-4DEA-88BC-A7D4F609AE36}"/>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10419854" y="1164755"/>
              <a:ext cx="759600" cy="759600"/>
            </a:xfrm>
            <a:prstGeom prst="rect">
              <a:avLst/>
            </a:prstGeom>
          </p:spPr>
        </p:pic>
      </p:grpSp>
      <p:sp>
        <p:nvSpPr>
          <p:cNvPr id="40" name="TextBox 39">
            <a:extLst>
              <a:ext uri="{FF2B5EF4-FFF2-40B4-BE49-F238E27FC236}">
                <a16:creationId xmlns:a16="http://schemas.microsoft.com/office/drawing/2014/main" id="{FD1B14B6-8111-4AC5-833B-B5D947A8F2D9}"/>
              </a:ext>
            </a:extLst>
          </p:cNvPr>
          <p:cNvSpPr txBox="1"/>
          <p:nvPr/>
        </p:nvSpPr>
        <p:spPr>
          <a:xfrm>
            <a:off x="1123209" y="2171173"/>
            <a:ext cx="909223" cy="424732"/>
          </a:xfrm>
          <a:prstGeom prst="rect">
            <a:avLst/>
          </a:prstGeom>
          <a:noFill/>
        </p:spPr>
        <p:txBody>
          <a:bodyPr wrap="none" rtlCol="0">
            <a:spAutoFit/>
          </a:bodyPr>
          <a:lstStyle/>
          <a:p>
            <a:pPr algn="ctr" defTabSz="457189">
              <a:lnSpc>
                <a:spcPct val="90000"/>
              </a:lnSpc>
              <a:spcBef>
                <a:spcPts val="300"/>
              </a:spcBef>
            </a:pPr>
            <a:r>
              <a:rPr lang="fr-FR" sz="1200" b="1" dirty="0">
                <a:cs typeface="Arial" panose="020B0604020202020204" pitchFamily="34" charset="0"/>
              </a:rPr>
              <a:t>Best</a:t>
            </a:r>
            <a:br>
              <a:rPr lang="fr-FR" sz="1200" b="1" dirty="0">
                <a:cs typeface="Arial" panose="020B0604020202020204" pitchFamily="34" charset="0"/>
              </a:rPr>
            </a:br>
            <a:r>
              <a:rPr lang="fr-FR" sz="1200" b="1" dirty="0">
                <a:cs typeface="Arial" panose="020B0604020202020204" pitchFamily="34" charset="0"/>
              </a:rPr>
              <a:t> Practices</a:t>
            </a:r>
            <a:endParaRPr lang="en-US" sz="1200" b="1" dirty="0">
              <a:cs typeface="Arial" panose="020B0604020202020204" pitchFamily="34" charset="0"/>
            </a:endParaRPr>
          </a:p>
        </p:txBody>
      </p:sp>
      <p:pic>
        <p:nvPicPr>
          <p:cNvPr id="43" name="Picture 42" descr="A graph and gear with arrow up&amp;#xA;&amp;#xA;Description automatically generated">
            <a:extLst>
              <a:ext uri="{FF2B5EF4-FFF2-40B4-BE49-F238E27FC236}">
                <a16:creationId xmlns:a16="http://schemas.microsoft.com/office/drawing/2014/main" id="{05AC3FB1-DB66-4848-B0EC-6CA286BF5A49}"/>
              </a:ext>
            </a:extLst>
          </p:cNvPr>
          <p:cNvPicPr>
            <a:picLocks noChangeAspect="1"/>
          </p:cNvPicPr>
          <p:nvPr/>
        </p:nvPicPr>
        <p:blipFill>
          <a:blip r:embed="rId14"/>
          <a:stretch>
            <a:fillRect/>
          </a:stretch>
        </p:blipFill>
        <p:spPr>
          <a:xfrm>
            <a:off x="1115090" y="1482966"/>
            <a:ext cx="958128" cy="605020"/>
          </a:xfrm>
          <a:prstGeom prst="rect">
            <a:avLst/>
          </a:prstGeom>
        </p:spPr>
      </p:pic>
    </p:spTree>
    <p:extLst>
      <p:ext uri="{BB962C8B-B14F-4D97-AF65-F5344CB8AC3E}">
        <p14:creationId xmlns:p14="http://schemas.microsoft.com/office/powerpoint/2010/main" val="333230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34BC2D3B-AFD2-497A-94A1-5CB697A58BBE}"/>
              </a:ext>
            </a:extLst>
          </p:cNvPr>
          <p:cNvSpPr txBox="1">
            <a:spLocks/>
          </p:cNvSpPr>
          <p:nvPr/>
        </p:nvSpPr>
        <p:spPr>
          <a:xfrm>
            <a:off x="530060" y="820004"/>
            <a:ext cx="5307701" cy="4860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spc="-1" dirty="0">
                <a:solidFill>
                  <a:srgbClr val="595959"/>
                </a:solidFill>
                <a:latin typeface="Arial"/>
              </a:rPr>
              <a:t>First Steps For An MSSP Using </a:t>
            </a:r>
            <a:r>
              <a:rPr lang="en-US" sz="1800" b="1" spc="-1" dirty="0" err="1">
                <a:solidFill>
                  <a:srgbClr val="595959"/>
                </a:solidFill>
                <a:latin typeface="Arial"/>
              </a:rPr>
              <a:t>FortiCloud</a:t>
            </a:r>
            <a:endParaRPr lang="en-US" sz="1800" b="1" spc="-1" dirty="0">
              <a:solidFill>
                <a:srgbClr val="595959"/>
              </a:solidFill>
              <a:latin typeface="Arial"/>
            </a:endParaRPr>
          </a:p>
        </p:txBody>
      </p:sp>
      <p:sp>
        <p:nvSpPr>
          <p:cNvPr id="6" name="Title 1">
            <a:extLst>
              <a:ext uri="{FF2B5EF4-FFF2-40B4-BE49-F238E27FC236}">
                <a16:creationId xmlns:a16="http://schemas.microsoft.com/office/drawing/2014/main" id="{292AB3E7-632C-4BA0-A8D4-4358E953DB99}"/>
              </a:ext>
            </a:extLst>
          </p:cNvPr>
          <p:cNvSpPr>
            <a:spLocks noGrp="1"/>
          </p:cNvSpPr>
          <p:nvPr>
            <p:ph type="title"/>
          </p:nvPr>
        </p:nvSpPr>
        <p:spPr>
          <a:xfrm>
            <a:off x="515570" y="234771"/>
            <a:ext cx="6421678" cy="651053"/>
          </a:xfrm>
        </p:spPr>
        <p:txBody>
          <a:bodyPr/>
          <a:lstStyle/>
          <a:p>
            <a:r>
              <a:rPr lang="en-US" sz="3200" dirty="0">
                <a:cs typeface="Arial Black" panose="020B0604020202020204" pitchFamily="34" charset="0"/>
              </a:rPr>
              <a:t>Management Platform</a:t>
            </a:r>
          </a:p>
        </p:txBody>
      </p:sp>
      <p:pic>
        <p:nvPicPr>
          <p:cNvPr id="7" name="Graphic 2">
            <a:extLst>
              <a:ext uri="{FF2B5EF4-FFF2-40B4-BE49-F238E27FC236}">
                <a16:creationId xmlns:a16="http://schemas.microsoft.com/office/drawing/2014/main" id="{8A515E32-5354-492B-A4C1-7F8B4F462F9C}"/>
              </a:ext>
            </a:extLst>
          </p:cNvPr>
          <p:cNvPicPr/>
          <p:nvPr/>
        </p:nvPicPr>
        <p:blipFill>
          <a:blip r:embed="rId3"/>
          <a:stretch/>
        </p:blipFill>
        <p:spPr>
          <a:xfrm rot="5400000">
            <a:off x="-94424" y="758880"/>
            <a:ext cx="988560" cy="105840"/>
          </a:xfrm>
          <a:prstGeom prst="rect">
            <a:avLst/>
          </a:prstGeom>
          <a:ln w="0">
            <a:noFill/>
          </a:ln>
        </p:spPr>
      </p:pic>
      <p:sp>
        <p:nvSpPr>
          <p:cNvPr id="38" name="Rectangle 37">
            <a:extLst>
              <a:ext uri="{FF2B5EF4-FFF2-40B4-BE49-F238E27FC236}">
                <a16:creationId xmlns:a16="http://schemas.microsoft.com/office/drawing/2014/main" id="{282938E1-4542-A30D-450A-F71500B02B6F}"/>
              </a:ext>
            </a:extLst>
          </p:cNvPr>
          <p:cNvSpPr/>
          <p:nvPr/>
        </p:nvSpPr>
        <p:spPr>
          <a:xfrm>
            <a:off x="3065172" y="1661375"/>
            <a:ext cx="7804225" cy="467076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marR="0" indent="-342900">
              <a:spcBef>
                <a:spcPts val="0"/>
              </a:spcBef>
              <a:spcAft>
                <a:spcPts val="0"/>
              </a:spcAft>
              <a:buFont typeface="+mj-lt"/>
              <a:buAutoNum type="arabicPeriod"/>
            </a:pPr>
            <a:endParaRPr lang="en-GB" sz="1600" dirty="0">
              <a:solidFill>
                <a:srgbClr val="FA0000"/>
              </a:solidFill>
              <a:effectLst/>
              <a:latin typeface="Inter" panose="02000503000000020004" pitchFamily="2" charset="0"/>
              <a:ea typeface="Inter" panose="02000503000000020004" pitchFamily="2" charset="0"/>
            </a:endParaRPr>
          </a:p>
        </p:txBody>
      </p:sp>
      <p:sp>
        <p:nvSpPr>
          <p:cNvPr id="4" name="Rectangle 3">
            <a:extLst>
              <a:ext uri="{FF2B5EF4-FFF2-40B4-BE49-F238E27FC236}">
                <a16:creationId xmlns:a16="http://schemas.microsoft.com/office/drawing/2014/main" id="{5363CC3D-FA9B-5C36-7A88-2CB440A66A00}"/>
              </a:ext>
            </a:extLst>
          </p:cNvPr>
          <p:cNvSpPr/>
          <p:nvPr/>
        </p:nvSpPr>
        <p:spPr>
          <a:xfrm>
            <a:off x="694354" y="2421232"/>
            <a:ext cx="1768570" cy="35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en-US" sz="1400" b="1" spc="-40" dirty="0" err="1">
                <a:solidFill>
                  <a:schemeClr val="tx1">
                    <a:lumMod val="65000"/>
                    <a:lumOff val="35000"/>
                  </a:schemeClr>
                </a:solidFill>
                <a:latin typeface="Inter" panose="02000503000000020004" pitchFamily="2" charset="0"/>
                <a:ea typeface="Inter" panose="02000503000000020004" pitchFamily="2" charset="0"/>
              </a:rPr>
              <a:t>FortiCloud</a:t>
            </a:r>
            <a:r>
              <a:rPr lang="en-US" sz="1400" b="1" spc="-40" dirty="0">
                <a:solidFill>
                  <a:schemeClr val="tx1">
                    <a:lumMod val="65000"/>
                    <a:lumOff val="35000"/>
                  </a:schemeClr>
                </a:solidFill>
                <a:latin typeface="Inter" panose="02000503000000020004" pitchFamily="2" charset="0"/>
                <a:ea typeface="Inter" panose="02000503000000020004" pitchFamily="2" charset="0"/>
              </a:rPr>
              <a:t> Account Creation </a:t>
            </a:r>
          </a:p>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dirty="0">
                <a:latin typeface="Inter" panose="02000503000000020004" pitchFamily="2" charset="0"/>
                <a:ea typeface="Inter" panose="02000503000000020004" pitchFamily="2" charset="0"/>
                <a:cs typeface="Helvetica 55 Roman" charset="0"/>
              </a:rPr>
              <a:t>Guide</a:t>
            </a:r>
            <a:endParaRPr kumimoji="0" lang="en-US" sz="1600" b="1"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sp>
        <p:nvSpPr>
          <p:cNvPr id="9" name="Rectangle 8">
            <a:extLst>
              <a:ext uri="{FF2B5EF4-FFF2-40B4-BE49-F238E27FC236}">
                <a16:creationId xmlns:a16="http://schemas.microsoft.com/office/drawing/2014/main" id="{3FCEAD29-3E47-850B-FC17-CE2F389987D7}"/>
              </a:ext>
            </a:extLst>
          </p:cNvPr>
          <p:cNvSpPr/>
          <p:nvPr/>
        </p:nvSpPr>
        <p:spPr>
          <a:xfrm>
            <a:off x="520205" y="3925901"/>
            <a:ext cx="2133977" cy="35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1"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rPr>
              <a:t>FortiGate Cloud </a:t>
            </a:r>
          </a:p>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1"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rPr>
              <a:t>Admin Guide</a:t>
            </a:r>
            <a:endParaRPr lang="en-US" sz="1400" b="1" spc="-40" dirty="0">
              <a:solidFill>
                <a:schemeClr val="tx1">
                  <a:lumMod val="65000"/>
                  <a:lumOff val="35000"/>
                </a:schemeClr>
              </a:solidFill>
              <a:latin typeface="Inter" panose="02000503000000020004" pitchFamily="2" charset="0"/>
              <a:ea typeface="Inter" panose="02000503000000020004" pitchFamily="2" charset="0"/>
            </a:endParaRPr>
          </a:p>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dirty="0">
                <a:latin typeface="Inter" panose="02000503000000020004" pitchFamily="2" charset="0"/>
                <a:ea typeface="Inter" panose="02000503000000020004" pitchFamily="2" charset="0"/>
                <a:cs typeface="Helvetica 55 Roman" charset="0"/>
              </a:rPr>
              <a:t>Admin Guide</a:t>
            </a:r>
            <a:endParaRPr kumimoji="0" lang="en-US" sz="1600" b="1"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grpSp>
        <p:nvGrpSpPr>
          <p:cNvPr id="10" name="Group 9">
            <a:extLst>
              <a:ext uri="{FF2B5EF4-FFF2-40B4-BE49-F238E27FC236}">
                <a16:creationId xmlns:a16="http://schemas.microsoft.com/office/drawing/2014/main" id="{75EEDE4B-FF87-B623-0299-D835353292F1}"/>
              </a:ext>
            </a:extLst>
          </p:cNvPr>
          <p:cNvGrpSpPr/>
          <p:nvPr/>
        </p:nvGrpSpPr>
        <p:grpSpPr>
          <a:xfrm>
            <a:off x="10357448" y="229412"/>
            <a:ext cx="1768570" cy="1267807"/>
            <a:chOff x="540817" y="2578524"/>
            <a:chExt cx="1768570" cy="1267807"/>
          </a:xfrm>
        </p:grpSpPr>
        <p:sp>
          <p:nvSpPr>
            <p:cNvPr id="11" name="Rectangle 10">
              <a:extLst>
                <a:ext uri="{FF2B5EF4-FFF2-40B4-BE49-F238E27FC236}">
                  <a16:creationId xmlns:a16="http://schemas.microsoft.com/office/drawing/2014/main" id="{5858F5C2-4599-D328-5DE2-0BB61336C66E}"/>
                </a:ext>
              </a:extLst>
            </p:cNvPr>
            <p:cNvSpPr/>
            <p:nvPr/>
          </p:nvSpPr>
          <p:spPr>
            <a:xfrm>
              <a:off x="540817" y="3486453"/>
              <a:ext cx="1768570" cy="359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300"/>
                </a:spcBef>
                <a:spcAft>
                  <a:spcPts val="0"/>
                </a:spcAft>
                <a:buClrTx/>
                <a:buSzTx/>
                <a:buFontTx/>
                <a:buNone/>
                <a:tabLst/>
                <a:defRPr/>
              </a:pPr>
              <a:r>
                <a:rPr lang="en-US" sz="1600" b="1" spc="-40" dirty="0">
                  <a:solidFill>
                    <a:schemeClr val="tx1">
                      <a:lumMod val="65000"/>
                      <a:lumOff val="35000"/>
                    </a:schemeClr>
                  </a:solidFill>
                  <a:latin typeface="Inter" panose="02000503000000020004" pitchFamily="2" charset="0"/>
                  <a:ea typeface="Inter" panose="02000503000000020004" pitchFamily="2" charset="0"/>
                </a:rPr>
                <a:t>Management Platform</a:t>
              </a:r>
              <a:endParaRPr kumimoji="0" lang="en-US" sz="1600" b="1"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endParaRPr>
            </a:p>
          </p:txBody>
        </p:sp>
        <p:grpSp>
          <p:nvGrpSpPr>
            <p:cNvPr id="12" name="Group 11">
              <a:extLst>
                <a:ext uri="{FF2B5EF4-FFF2-40B4-BE49-F238E27FC236}">
                  <a16:creationId xmlns:a16="http://schemas.microsoft.com/office/drawing/2014/main" id="{F93646C6-0E12-26D1-38A0-E68F74033D03}"/>
                </a:ext>
              </a:extLst>
            </p:cNvPr>
            <p:cNvGrpSpPr/>
            <p:nvPr/>
          </p:nvGrpSpPr>
          <p:grpSpPr>
            <a:xfrm>
              <a:off x="1052766" y="2578524"/>
              <a:ext cx="746280" cy="746280"/>
              <a:chOff x="1052766" y="2583613"/>
              <a:chExt cx="746280" cy="746280"/>
            </a:xfrm>
          </p:grpSpPr>
          <p:sp>
            <p:nvSpPr>
              <p:cNvPr id="13" name="Oval 4">
                <a:extLst>
                  <a:ext uri="{FF2B5EF4-FFF2-40B4-BE49-F238E27FC236}">
                    <a16:creationId xmlns:a16="http://schemas.microsoft.com/office/drawing/2014/main" id="{448D7515-C465-A3D7-16CE-572453E0879B}"/>
                  </a:ext>
                </a:extLst>
              </p:cNvPr>
              <p:cNvSpPr/>
              <p:nvPr/>
            </p:nvSpPr>
            <p:spPr>
              <a:xfrm>
                <a:off x="1052766" y="2583613"/>
                <a:ext cx="746280" cy="746280"/>
              </a:xfrm>
              <a:prstGeom prst="ellipse">
                <a:avLst/>
              </a:prstGeom>
              <a:solidFill>
                <a:schemeClr val="bg1"/>
              </a:solidFill>
              <a:ln w="19050">
                <a:solidFill>
                  <a:srgbClr val="000000"/>
                </a:solidFill>
              </a:ln>
              <a:effectLst>
                <a:outerShdw sx="112000" sy="112000" algn="ctr" rotWithShape="0">
                  <a:schemeClr val="bg1"/>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tabLst>
                    <a:tab pos="0" algn="l"/>
                  </a:tabLst>
                </a:pPr>
                <a:endParaRPr lang="en-US" sz="1200" spc="-1">
                  <a:solidFill>
                    <a:srgbClr val="FFFFFF"/>
                  </a:solidFill>
                  <a:latin typeface="Arial"/>
                </a:endParaRPr>
              </a:p>
            </p:txBody>
          </p:sp>
          <p:pic>
            <p:nvPicPr>
              <p:cNvPr id="14" name="Graphic 23">
                <a:extLst>
                  <a:ext uri="{FF2B5EF4-FFF2-40B4-BE49-F238E27FC236}">
                    <a16:creationId xmlns:a16="http://schemas.microsoft.com/office/drawing/2014/main" id="{0B212D04-DAFF-0109-4C51-2A4F526F96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96502" y="2723833"/>
                <a:ext cx="457200" cy="457200"/>
              </a:xfrm>
              <a:prstGeom prst="rect">
                <a:avLst/>
              </a:prstGeom>
            </p:spPr>
          </p:pic>
        </p:grpSp>
      </p:grpSp>
      <p:sp>
        <p:nvSpPr>
          <p:cNvPr id="43" name="TextBox 42">
            <a:extLst>
              <a:ext uri="{FF2B5EF4-FFF2-40B4-BE49-F238E27FC236}">
                <a16:creationId xmlns:a16="http://schemas.microsoft.com/office/drawing/2014/main" id="{7FC5A20C-A5C5-5D3D-C542-8C3600D225A8}"/>
              </a:ext>
            </a:extLst>
          </p:cNvPr>
          <p:cNvSpPr txBox="1"/>
          <p:nvPr/>
        </p:nvSpPr>
        <p:spPr>
          <a:xfrm>
            <a:off x="4181580" y="4131448"/>
            <a:ext cx="6175868" cy="1703480"/>
          </a:xfrm>
          <a:prstGeom prst="rect">
            <a:avLst/>
          </a:prstGeom>
          <a:noFill/>
        </p:spPr>
        <p:txBody>
          <a:bodyPr wrap="square" rtlCol="0">
            <a:spAutoFit/>
          </a:bodyPr>
          <a:lstStyle/>
          <a:p>
            <a:pPr marL="244475" lvl="1" indent="-228600">
              <a:lnSpc>
                <a:spcPct val="110000"/>
              </a:lnSpc>
              <a:buFont typeface="+mj-lt"/>
              <a:buAutoNum type="arabicPeriod"/>
            </a:pPr>
            <a:r>
              <a:rPr lang="en-GB" sz="1200" dirty="0">
                <a:solidFill>
                  <a:schemeClr val="tx1">
                    <a:lumMod val="75000"/>
                    <a:lumOff val="25000"/>
                  </a:schemeClr>
                </a:solidFill>
                <a:latin typeface="Inter" panose="02000503000000020004" pitchFamily="2" charset="0"/>
                <a:ea typeface="Inter" panose="02000503000000020004" pitchFamily="2" charset="0"/>
              </a:rPr>
              <a:t>L</a:t>
            </a:r>
            <a:r>
              <a:rPr lang="en-GB" sz="1200" dirty="0">
                <a:solidFill>
                  <a:schemeClr val="tx1">
                    <a:lumMod val="75000"/>
                    <a:lumOff val="25000"/>
                  </a:schemeClr>
                </a:solidFill>
                <a:effectLst/>
                <a:latin typeface="Inter" panose="02000503000000020004" pitchFamily="2" charset="0"/>
                <a:ea typeface="Inter" panose="02000503000000020004" pitchFamily="2" charset="0"/>
              </a:rPr>
              <a:t>og </a:t>
            </a:r>
            <a:r>
              <a:rPr lang="en-GB" sz="1200" dirty="0">
                <a:solidFill>
                  <a:schemeClr val="tx1">
                    <a:lumMod val="75000"/>
                    <a:lumOff val="25000"/>
                  </a:schemeClr>
                </a:solidFill>
                <a:latin typeface="Inter" panose="02000503000000020004" pitchFamily="2" charset="0"/>
                <a:ea typeface="Inter" panose="02000503000000020004" pitchFamily="2" charset="0"/>
              </a:rPr>
              <a:t>in to (or create) y</a:t>
            </a:r>
            <a:r>
              <a:rPr lang="en-GB" sz="1200" dirty="0">
                <a:solidFill>
                  <a:schemeClr val="tx1">
                    <a:lumMod val="75000"/>
                    <a:lumOff val="25000"/>
                  </a:schemeClr>
                </a:solidFill>
                <a:effectLst/>
                <a:latin typeface="Inter" panose="02000503000000020004" pitchFamily="2" charset="0"/>
                <a:ea typeface="Inter" panose="02000503000000020004" pitchFamily="2" charset="0"/>
              </a:rPr>
              <a:t>our FortiCloud account at www.forticloud.com  </a:t>
            </a:r>
          </a:p>
          <a:p>
            <a:pPr marL="244475" lvl="1" indent="-228600">
              <a:lnSpc>
                <a:spcPct val="110000"/>
              </a:lnSpc>
              <a:buFont typeface="+mj-lt"/>
              <a:buAutoNum type="arabicPeriod"/>
            </a:pPr>
            <a:endParaRPr lang="en-GB" sz="1200" dirty="0">
              <a:solidFill>
                <a:schemeClr val="tx1">
                  <a:lumMod val="75000"/>
                  <a:lumOff val="25000"/>
                </a:schemeClr>
              </a:solidFill>
              <a:latin typeface="Inter" panose="02000503000000020004" pitchFamily="2" charset="0"/>
              <a:ea typeface="Inter" panose="02000503000000020004" pitchFamily="2" charset="0"/>
              <a:cs typeface="Helvetica 55 Roman" charset="0"/>
            </a:endParaRPr>
          </a:p>
          <a:p>
            <a:pPr marL="244475" lvl="1" indent="-228600">
              <a:lnSpc>
                <a:spcPct val="110000"/>
              </a:lnSpc>
              <a:buFont typeface="+mj-lt"/>
              <a:buAutoNum type="arabicPeriod"/>
            </a:pPr>
            <a:r>
              <a:rPr lang="en-US" sz="1200" dirty="0">
                <a:solidFill>
                  <a:schemeClr val="tx1">
                    <a:lumMod val="75000"/>
                    <a:lumOff val="25000"/>
                  </a:schemeClr>
                </a:solidFill>
                <a:latin typeface="Inter" panose="02000503000000020004" pitchFamily="2" charset="0"/>
                <a:ea typeface="Inter" panose="02000503000000020004" pitchFamily="2" charset="0"/>
                <a:cs typeface="Helvetica 55 Roman" charset="0"/>
              </a:rPr>
              <a:t>Go to Services &gt; FortiGate Cloud and create sub accounts for customers guide </a:t>
            </a:r>
          </a:p>
          <a:p>
            <a:pPr marL="244475" lvl="1" indent="-228600">
              <a:lnSpc>
                <a:spcPct val="110000"/>
              </a:lnSpc>
              <a:buFont typeface="+mj-lt"/>
              <a:buAutoNum type="arabicPeriod"/>
            </a:pPr>
            <a:endParaRPr lang="en-US" sz="1200" dirty="0">
              <a:solidFill>
                <a:schemeClr val="tx1">
                  <a:lumMod val="75000"/>
                  <a:lumOff val="25000"/>
                </a:schemeClr>
              </a:solidFill>
              <a:latin typeface="Inter" panose="02000503000000020004" pitchFamily="2" charset="0"/>
              <a:ea typeface="Inter" panose="02000503000000020004" pitchFamily="2" charset="0"/>
              <a:cs typeface="Helvetica 55 Roman" charset="0"/>
            </a:endParaRPr>
          </a:p>
          <a:p>
            <a:pPr marL="244475" lvl="1" indent="-228600">
              <a:lnSpc>
                <a:spcPct val="110000"/>
              </a:lnSpc>
              <a:buFont typeface="+mj-lt"/>
              <a:buAutoNum type="arabicPeriod"/>
            </a:pPr>
            <a:r>
              <a:rPr lang="en-US" sz="1200" dirty="0">
                <a:solidFill>
                  <a:schemeClr val="tx1">
                    <a:lumMod val="75000"/>
                    <a:lumOff val="25000"/>
                  </a:schemeClr>
                </a:solidFill>
                <a:latin typeface="Inter" panose="02000503000000020004" pitchFamily="2" charset="0"/>
                <a:ea typeface="Inter" panose="02000503000000020004" pitchFamily="2" charset="0"/>
                <a:cs typeface="Helvetica 55 Roman" charset="0"/>
              </a:rPr>
              <a:t>Assign user access to sub accounts guide  </a:t>
            </a:r>
          </a:p>
          <a:p>
            <a:pPr marL="244475" lvl="1" indent="-228600">
              <a:lnSpc>
                <a:spcPct val="110000"/>
              </a:lnSpc>
              <a:buFont typeface="+mj-lt"/>
              <a:buAutoNum type="arabicPeriod"/>
            </a:pPr>
            <a:endParaRPr lang="en-US" sz="1200" dirty="0">
              <a:solidFill>
                <a:schemeClr val="tx1">
                  <a:lumMod val="75000"/>
                  <a:lumOff val="25000"/>
                </a:schemeClr>
              </a:solidFill>
              <a:latin typeface="Inter" panose="02000503000000020004" pitchFamily="2" charset="0"/>
              <a:ea typeface="Inter" panose="02000503000000020004" pitchFamily="2" charset="0"/>
              <a:cs typeface="Helvetica 55 Roman" charset="0"/>
            </a:endParaRPr>
          </a:p>
          <a:p>
            <a:pPr marL="244475" lvl="1" indent="-228600">
              <a:lnSpc>
                <a:spcPct val="110000"/>
              </a:lnSpc>
              <a:buFont typeface="+mj-lt"/>
              <a:buAutoNum type="arabicPeriod"/>
            </a:pPr>
            <a:r>
              <a:rPr lang="en-US" sz="1200" dirty="0">
                <a:solidFill>
                  <a:schemeClr val="tx1">
                    <a:lumMod val="75000"/>
                    <a:lumOff val="25000"/>
                  </a:schemeClr>
                </a:solidFill>
                <a:latin typeface="Inter" panose="02000503000000020004" pitchFamily="2" charset="0"/>
                <a:ea typeface="Inter" panose="02000503000000020004" pitchFamily="2" charset="0"/>
                <a:cs typeface="Helvetica 55 Roman" charset="0"/>
              </a:rPr>
              <a:t>Assign devices to sub accounts</a:t>
            </a:r>
            <a:endParaRPr lang="en-GB" sz="1200" dirty="0">
              <a:solidFill>
                <a:schemeClr val="tx1">
                  <a:lumMod val="75000"/>
                  <a:lumOff val="25000"/>
                </a:schemeClr>
              </a:solidFill>
              <a:effectLst/>
              <a:latin typeface="Inter" panose="02000503000000020004" pitchFamily="2" charset="0"/>
              <a:ea typeface="Inter" panose="02000503000000020004" pitchFamily="2" charset="0"/>
            </a:endParaRPr>
          </a:p>
          <a:p>
            <a:pPr marR="0">
              <a:lnSpc>
                <a:spcPct val="110000"/>
              </a:lnSpc>
              <a:spcBef>
                <a:spcPts val="0"/>
              </a:spcBef>
              <a:spcAft>
                <a:spcPts val="0"/>
              </a:spcAft>
            </a:pPr>
            <a:endParaRPr lang="en-GB" sz="1200" dirty="0">
              <a:solidFill>
                <a:schemeClr val="tx1">
                  <a:lumMod val="75000"/>
                  <a:lumOff val="25000"/>
                </a:schemeClr>
              </a:solidFill>
              <a:effectLst/>
              <a:latin typeface="Inter" panose="02000503000000020004" pitchFamily="2" charset="0"/>
              <a:ea typeface="Inter" panose="02000503000000020004" pitchFamily="2" charset="0"/>
            </a:endParaRPr>
          </a:p>
        </p:txBody>
      </p:sp>
      <p:sp>
        <p:nvSpPr>
          <p:cNvPr id="50" name="TextBox 49">
            <a:extLst>
              <a:ext uri="{FF2B5EF4-FFF2-40B4-BE49-F238E27FC236}">
                <a16:creationId xmlns:a16="http://schemas.microsoft.com/office/drawing/2014/main" id="{64A9ABD8-5A52-075C-94FB-FC76DEA99518}"/>
              </a:ext>
            </a:extLst>
          </p:cNvPr>
          <p:cNvSpPr txBox="1"/>
          <p:nvPr/>
        </p:nvSpPr>
        <p:spPr>
          <a:xfrm>
            <a:off x="7706267" y="6601611"/>
            <a:ext cx="4323620" cy="244682"/>
          </a:xfrm>
          <a:prstGeom prst="rect">
            <a:avLst/>
          </a:prstGeom>
          <a:noFill/>
        </p:spPr>
        <p:txBody>
          <a:bodyPr wrap="none" rtlCol="0">
            <a:spAutoFit/>
          </a:bodyPr>
          <a:lstStyle/>
          <a:p>
            <a:pPr algn="l" defTabSz="457189">
              <a:lnSpc>
                <a:spcPct val="90000"/>
              </a:lnSpc>
              <a:spcBef>
                <a:spcPts val="300"/>
              </a:spcBef>
            </a:pPr>
            <a:r>
              <a:rPr lang="en-GB" sz="1100" i="1" dirty="0">
                <a:solidFill>
                  <a:schemeClr val="bg1">
                    <a:lumMod val="65000"/>
                  </a:schemeClr>
                </a:solidFill>
                <a:cs typeface="Arial" panose="020B0604020202020204" pitchFamily="34" charset="0"/>
              </a:rPr>
              <a:t>See the admin guide for more information to help with these steps.</a:t>
            </a:r>
          </a:p>
        </p:txBody>
      </p:sp>
      <p:pic>
        <p:nvPicPr>
          <p:cNvPr id="16" name="Picture 2" descr="10 Minutes PNG Transparent Images Free Download | Vector Files | Pngtree">
            <a:extLst>
              <a:ext uri="{FF2B5EF4-FFF2-40B4-BE49-F238E27FC236}">
                <a16:creationId xmlns:a16="http://schemas.microsoft.com/office/drawing/2014/main" id="{690130EE-DF3B-0382-E041-3349506BB7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797" t="14618" r="7992" b="9093"/>
          <a:stretch/>
        </p:blipFill>
        <p:spPr bwMode="auto">
          <a:xfrm rot="21385155">
            <a:off x="8334391" y="1760147"/>
            <a:ext cx="1930230" cy="18827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FA8795-D720-370C-85C0-BAFAB7257CBD}"/>
              </a:ext>
            </a:extLst>
          </p:cNvPr>
          <p:cNvSpPr txBox="1"/>
          <p:nvPr/>
        </p:nvSpPr>
        <p:spPr>
          <a:xfrm>
            <a:off x="4181580" y="1884256"/>
            <a:ext cx="3828839" cy="1443344"/>
          </a:xfrm>
          <a:prstGeom prst="rect">
            <a:avLst/>
          </a:prstGeom>
          <a:noFill/>
        </p:spPr>
        <p:txBody>
          <a:bodyPr wrap="square" rtlCol="0">
            <a:spAutoFit/>
          </a:bodyPr>
          <a:lstStyle/>
          <a:p>
            <a:pPr>
              <a:lnSpc>
                <a:spcPct val="140000"/>
              </a:lnSpc>
            </a:pPr>
            <a:r>
              <a:rPr lang="en-US" sz="1600" b="1" spc="-15" dirty="0">
                <a:solidFill>
                  <a:schemeClr val="tx1">
                    <a:lumMod val="75000"/>
                    <a:lumOff val="25000"/>
                  </a:schemeClr>
                </a:solidFill>
                <a:latin typeface="Inter" panose="02000503000000020004" pitchFamily="2" charset="0"/>
                <a:ea typeface="Inter" panose="02000503000000020004" pitchFamily="2" charset="0"/>
                <a:cs typeface="Poppins" panose="00000500000000000000" pitchFamily="2" charset="0"/>
              </a:rPr>
              <a:t>Getting Started</a:t>
            </a:r>
            <a:endParaRPr lang="en-US" sz="1200" spc="-15" dirty="0">
              <a:solidFill>
                <a:schemeClr val="tx1">
                  <a:lumMod val="75000"/>
                  <a:lumOff val="25000"/>
                </a:schemeClr>
              </a:solidFill>
              <a:latin typeface="Inter" panose="02000503000000020004" pitchFamily="2" charset="0"/>
              <a:ea typeface="Inter" panose="02000503000000020004" pitchFamily="2" charset="0"/>
              <a:cs typeface="Poppins" panose="00000500000000000000" pitchFamily="2" charset="0"/>
            </a:endParaRPr>
          </a:p>
          <a:p>
            <a:pPr>
              <a:lnSpc>
                <a:spcPct val="140000"/>
              </a:lnSpc>
            </a:pPr>
            <a:r>
              <a:rPr lang="en-US" sz="1200" spc="-15" dirty="0">
                <a:solidFill>
                  <a:schemeClr val="tx1">
                    <a:lumMod val="75000"/>
                    <a:lumOff val="25000"/>
                  </a:schemeClr>
                </a:solidFill>
                <a:latin typeface="Inter" panose="02000503000000020004" pitchFamily="2" charset="0"/>
                <a:ea typeface="Inter" panose="02000503000000020004" pitchFamily="2" charset="0"/>
                <a:cs typeface="Poppins" panose="00000500000000000000" pitchFamily="2" charset="0"/>
              </a:rPr>
              <a:t>Once you have the multi-tenant license registered it’s super easy to get your first devices set up and visible in sub-accounts in FortiGate Cloud, all possible in around 10 minutes.</a:t>
            </a:r>
          </a:p>
        </p:txBody>
      </p:sp>
      <p:pic>
        <p:nvPicPr>
          <p:cNvPr id="17" name="Picture 16" descr="A screenshot of a video&amp;#xA;&amp;#xA;Description automatically generated with medium confidence">
            <a:extLst>
              <a:ext uri="{FF2B5EF4-FFF2-40B4-BE49-F238E27FC236}">
                <a16:creationId xmlns:a16="http://schemas.microsoft.com/office/drawing/2014/main" id="{68C67DE3-EFF9-3560-A482-341F40639C01}"/>
              </a:ext>
            </a:extLst>
          </p:cNvPr>
          <p:cNvPicPr>
            <a:picLocks noChangeAspect="1"/>
          </p:cNvPicPr>
          <p:nvPr/>
        </p:nvPicPr>
        <p:blipFill>
          <a:blip r:embed="rId7"/>
          <a:stretch>
            <a:fillRect/>
          </a:stretch>
        </p:blipFill>
        <p:spPr>
          <a:xfrm>
            <a:off x="966247" y="4894722"/>
            <a:ext cx="1248736" cy="769703"/>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9" name="TextBox 18">
            <a:extLst>
              <a:ext uri="{FF2B5EF4-FFF2-40B4-BE49-F238E27FC236}">
                <a16:creationId xmlns:a16="http://schemas.microsoft.com/office/drawing/2014/main" id="{2D73AE59-6F10-FC24-DF29-5475C2040756}"/>
              </a:ext>
            </a:extLst>
          </p:cNvPr>
          <p:cNvSpPr txBox="1"/>
          <p:nvPr/>
        </p:nvSpPr>
        <p:spPr>
          <a:xfrm>
            <a:off x="433807" y="5901825"/>
            <a:ext cx="2313616" cy="490904"/>
          </a:xfrm>
          <a:prstGeom prst="rect">
            <a:avLst/>
          </a:prstGeom>
          <a:noFill/>
        </p:spPr>
        <p:txBody>
          <a:bodyPr wrap="square">
            <a:spAutoFit/>
          </a:bodyPr>
          <a:lstStyle/>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1" i="0" u="none" strike="noStrike" kern="1200" cap="none" spc="-40" normalizeH="0" baseline="0" noProof="0" dirty="0">
                <a:ln>
                  <a:noFill/>
                </a:ln>
                <a:solidFill>
                  <a:schemeClr val="tx1">
                    <a:lumMod val="65000"/>
                    <a:lumOff val="35000"/>
                  </a:schemeClr>
                </a:solidFill>
                <a:effectLst/>
                <a:uLnTx/>
                <a:uFillTx/>
                <a:latin typeface="Inter" panose="02000503000000020004" pitchFamily="2" charset="0"/>
                <a:ea typeface="Inter" panose="02000503000000020004" pitchFamily="2" charset="0"/>
              </a:rPr>
              <a:t>FortiGate Cloud</a:t>
            </a:r>
            <a:endParaRPr lang="en-US" sz="1400" b="1" spc="-40" dirty="0">
              <a:solidFill>
                <a:schemeClr val="tx1">
                  <a:lumMod val="65000"/>
                  <a:lumOff val="35000"/>
                </a:schemeClr>
              </a:solidFill>
              <a:latin typeface="Inter" panose="02000503000000020004" pitchFamily="2" charset="0"/>
              <a:ea typeface="Inter" panose="02000503000000020004" pitchFamily="2" charset="0"/>
            </a:endParaRPr>
          </a:p>
          <a:p>
            <a:pPr marL="0" marR="0" lvl="0" indent="0" algn="ctr" defTabSz="914400" rtl="0" eaLnBrk="1" fontAlgn="auto" latinLnBrk="0" hangingPunct="1">
              <a:lnSpc>
                <a:spcPct val="90000"/>
              </a:lnSpc>
              <a:spcBef>
                <a:spcPts val="300"/>
              </a:spcBef>
              <a:spcAft>
                <a:spcPts val="0"/>
              </a:spcAft>
              <a:buClrTx/>
              <a:buSzTx/>
              <a:buFontTx/>
              <a:buNone/>
              <a:tabLst/>
              <a:defRPr/>
            </a:pPr>
            <a:r>
              <a:rPr lang="en-US" sz="1200" dirty="0">
                <a:latin typeface="Inter" panose="02000503000000020004" pitchFamily="2" charset="0"/>
                <a:ea typeface="Inter" panose="02000503000000020004" pitchFamily="2" charset="0"/>
                <a:cs typeface="Helvetica 55 Roman" charset="0"/>
              </a:rPr>
              <a:t>Video</a:t>
            </a:r>
            <a:endParaRPr lang="en-GB" sz="1400" dirty="0"/>
          </a:p>
        </p:txBody>
      </p:sp>
      <p:cxnSp>
        <p:nvCxnSpPr>
          <p:cNvPr id="20" name="Straight Connector 19">
            <a:extLst>
              <a:ext uri="{FF2B5EF4-FFF2-40B4-BE49-F238E27FC236}">
                <a16:creationId xmlns:a16="http://schemas.microsoft.com/office/drawing/2014/main" id="{049DE461-F1E5-7E0E-E05B-8398EEBC9FB1}"/>
              </a:ext>
            </a:extLst>
          </p:cNvPr>
          <p:cNvCxnSpPr>
            <a:cxnSpLocks/>
          </p:cNvCxnSpPr>
          <p:nvPr/>
        </p:nvCxnSpPr>
        <p:spPr>
          <a:xfrm flipH="1">
            <a:off x="4280082" y="3741695"/>
            <a:ext cx="4214922" cy="0"/>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6" name="Graphic 23">
            <a:extLst>
              <a:ext uri="{FF2B5EF4-FFF2-40B4-BE49-F238E27FC236}">
                <a16:creationId xmlns:a16="http://schemas.microsoft.com/office/drawing/2014/main" id="{CF20AACB-3532-1E60-AC7C-F9F5B01375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1516" y="1625933"/>
            <a:ext cx="631353" cy="631353"/>
          </a:xfrm>
          <a:prstGeom prst="rect">
            <a:avLst/>
          </a:prstGeom>
        </p:spPr>
      </p:pic>
      <p:pic>
        <p:nvPicPr>
          <p:cNvPr id="27" name="Picture 244">
            <a:extLst>
              <a:ext uri="{FF2B5EF4-FFF2-40B4-BE49-F238E27FC236}">
                <a16:creationId xmlns:a16="http://schemas.microsoft.com/office/drawing/2014/main" id="{BEECE4A0-F56A-3F56-93F6-104D6E5DE0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bwMode="auto">
          <a:xfrm>
            <a:off x="1271516" y="3086300"/>
            <a:ext cx="631353" cy="6313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53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F0359F-8672-4A69-99D9-E8BC44284071}"/>
              </a:ext>
            </a:extLst>
          </p:cNvPr>
          <p:cNvPicPr>
            <a:picLocks noChangeAspect="1"/>
          </p:cNvPicPr>
          <p:nvPr/>
        </p:nvPicPr>
        <p:blipFill>
          <a:blip r:embed="rId3"/>
          <a:stretch>
            <a:fillRect/>
          </a:stretch>
        </p:blipFill>
        <p:spPr>
          <a:xfrm>
            <a:off x="-615" y="-22282"/>
            <a:ext cx="4063840" cy="3447502"/>
          </a:xfrm>
          <a:prstGeom prst="rect">
            <a:avLst/>
          </a:prstGeom>
        </p:spPr>
      </p:pic>
      <p:grpSp>
        <p:nvGrpSpPr>
          <p:cNvPr id="2" name="Group 1">
            <a:extLst>
              <a:ext uri="{FF2B5EF4-FFF2-40B4-BE49-F238E27FC236}">
                <a16:creationId xmlns:a16="http://schemas.microsoft.com/office/drawing/2014/main" id="{5AA486F5-7A97-42B6-8028-ABDC7D284ACE}"/>
              </a:ext>
            </a:extLst>
          </p:cNvPr>
          <p:cNvGrpSpPr/>
          <p:nvPr/>
        </p:nvGrpSpPr>
        <p:grpSpPr>
          <a:xfrm>
            <a:off x="0" y="-720"/>
            <a:ext cx="12192000" cy="6858000"/>
            <a:chOff x="1524000" y="-720"/>
            <a:chExt cx="9143640" cy="6858000"/>
          </a:xfrm>
        </p:grpSpPr>
        <p:sp>
          <p:nvSpPr>
            <p:cNvPr id="924" name="Rectangle 4"/>
            <p:cNvSpPr/>
            <p:nvPr/>
          </p:nvSpPr>
          <p:spPr>
            <a:xfrm>
              <a:off x="152400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20000"/>
                </a:lnSpc>
                <a:spcBef>
                  <a:spcPts val="300"/>
                </a:spcBef>
              </a:pPr>
              <a:endParaRPr lang="en-US" sz="1400" spc="-1">
                <a:solidFill>
                  <a:schemeClr val="lt1"/>
                </a:solidFill>
                <a:latin typeface="Arial"/>
              </a:endParaRPr>
            </a:p>
          </p:txBody>
        </p:sp>
        <p:sp>
          <p:nvSpPr>
            <p:cNvPr id="926" name="Rectangle 6"/>
            <p:cNvSpPr/>
            <p:nvPr/>
          </p:nvSpPr>
          <p:spPr>
            <a:xfrm>
              <a:off x="7619880" y="342828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20000"/>
                </a:lnSpc>
                <a:spcBef>
                  <a:spcPts val="300"/>
                </a:spcBef>
              </a:pPr>
              <a:endParaRPr lang="en-US" sz="1400" spc="-1">
                <a:solidFill>
                  <a:schemeClr val="lt1"/>
                </a:solidFill>
                <a:latin typeface="Arial"/>
              </a:endParaRPr>
            </a:p>
          </p:txBody>
        </p:sp>
        <p:sp>
          <p:nvSpPr>
            <p:cNvPr id="927" name="Rectangle 7"/>
            <p:cNvSpPr/>
            <p:nvPr/>
          </p:nvSpPr>
          <p:spPr>
            <a:xfrm>
              <a:off x="7619880" y="-72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20000"/>
                </a:lnSpc>
                <a:spcBef>
                  <a:spcPts val="300"/>
                </a:spcBef>
              </a:pPr>
              <a:endParaRPr lang="en-US" sz="1400" spc="-1">
                <a:solidFill>
                  <a:schemeClr val="lt1"/>
                </a:solidFill>
                <a:latin typeface="Arial"/>
              </a:endParaRPr>
            </a:p>
          </p:txBody>
        </p:sp>
        <p:sp>
          <p:nvSpPr>
            <p:cNvPr id="928" name="Rectangle 8"/>
            <p:cNvSpPr/>
            <p:nvPr/>
          </p:nvSpPr>
          <p:spPr>
            <a:xfrm>
              <a:off x="4572120" y="3428280"/>
              <a:ext cx="3047760" cy="342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20000"/>
                </a:lnSpc>
                <a:spcBef>
                  <a:spcPts val="300"/>
                </a:spcBef>
              </a:pPr>
              <a:endParaRPr lang="en-US" sz="1400" spc="-1">
                <a:solidFill>
                  <a:schemeClr val="lt1"/>
                </a:solidFill>
                <a:latin typeface="Arial"/>
              </a:endParaRPr>
            </a:p>
          </p:txBody>
        </p:sp>
        <p:sp>
          <p:nvSpPr>
            <p:cNvPr id="929" name="Rectangle 9"/>
            <p:cNvSpPr/>
            <p:nvPr/>
          </p:nvSpPr>
          <p:spPr>
            <a:xfrm>
              <a:off x="4572120" y="-720"/>
              <a:ext cx="3047760" cy="34286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20000"/>
                </a:lnSpc>
                <a:spcBef>
                  <a:spcPts val="300"/>
                </a:spcBef>
              </a:pPr>
              <a:endParaRPr lang="en-US" sz="1400" spc="-1">
                <a:solidFill>
                  <a:schemeClr val="lt1"/>
                </a:solidFill>
                <a:latin typeface="Arial"/>
              </a:endParaRPr>
            </a:p>
          </p:txBody>
        </p:sp>
        <p:pic>
          <p:nvPicPr>
            <p:cNvPr id="954" name="Picture 10"/>
            <p:cNvPicPr/>
            <p:nvPr/>
          </p:nvPicPr>
          <p:blipFill>
            <a:blip r:embed="rId4"/>
            <a:stretch/>
          </p:blipFill>
          <p:spPr>
            <a:xfrm rot="10800000">
              <a:off x="1524360" y="4733280"/>
              <a:ext cx="1602000" cy="2124000"/>
            </a:xfrm>
            <a:prstGeom prst="rect">
              <a:avLst/>
            </a:prstGeom>
            <a:ln w="0">
              <a:noFill/>
            </a:ln>
          </p:spPr>
        </p:pic>
      </p:grpSp>
      <p:sp>
        <p:nvSpPr>
          <p:cNvPr id="34" name="PlaceHolder 1">
            <a:extLst>
              <a:ext uri="{FF2B5EF4-FFF2-40B4-BE49-F238E27FC236}">
                <a16:creationId xmlns:a16="http://schemas.microsoft.com/office/drawing/2014/main" id="{A778A31D-75ED-4B75-BF9B-46A61C2EA17E}"/>
              </a:ext>
            </a:extLst>
          </p:cNvPr>
          <p:cNvSpPr txBox="1">
            <a:spLocks/>
          </p:cNvSpPr>
          <p:nvPr/>
        </p:nvSpPr>
        <p:spPr>
          <a:xfrm>
            <a:off x="639360" y="321695"/>
            <a:ext cx="3278760" cy="2011320"/>
          </a:xfrm>
          <a:prstGeom prst="rect">
            <a:avLst/>
          </a:prstGeom>
          <a:noFill/>
          <a:ln w="0">
            <a:noFill/>
          </a:ln>
        </p:spPr>
        <p:txBody>
          <a:bodyPr lIns="0" tIns="36000" rIns="0" bIns="3600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b="1" spc="-60" dirty="0">
                <a:solidFill>
                  <a:srgbClr val="000000"/>
                </a:solidFill>
                <a:latin typeface="Arial"/>
              </a:rPr>
              <a:t>What Can you Do?</a:t>
            </a:r>
            <a:endParaRPr lang="en-US" sz="2800" spc="-60" dirty="0">
              <a:solidFill>
                <a:srgbClr val="000000"/>
              </a:solidFill>
              <a:latin typeface="Arial"/>
            </a:endParaRPr>
          </a:p>
        </p:txBody>
      </p:sp>
      <p:pic>
        <p:nvPicPr>
          <p:cNvPr id="35" name="Graphic 2">
            <a:extLst>
              <a:ext uri="{FF2B5EF4-FFF2-40B4-BE49-F238E27FC236}">
                <a16:creationId xmlns:a16="http://schemas.microsoft.com/office/drawing/2014/main" id="{C910AAF9-B459-4864-B086-9FD43D9323B3}"/>
              </a:ext>
            </a:extLst>
          </p:cNvPr>
          <p:cNvPicPr/>
          <p:nvPr/>
        </p:nvPicPr>
        <p:blipFill>
          <a:blip r:embed="rId5"/>
          <a:stretch/>
        </p:blipFill>
        <p:spPr>
          <a:xfrm rot="5400000">
            <a:off x="-1029750" y="1740755"/>
            <a:ext cx="2822040" cy="105840"/>
          </a:xfrm>
          <a:prstGeom prst="rect">
            <a:avLst/>
          </a:prstGeom>
          <a:ln w="0">
            <a:noFill/>
          </a:ln>
        </p:spPr>
      </p:pic>
      <p:sp>
        <p:nvSpPr>
          <p:cNvPr id="37" name="Rectangle 32">
            <a:extLst>
              <a:ext uri="{FF2B5EF4-FFF2-40B4-BE49-F238E27FC236}">
                <a16:creationId xmlns:a16="http://schemas.microsoft.com/office/drawing/2014/main" id="{64473037-23A0-42F9-8151-D071CCC420EB}"/>
              </a:ext>
            </a:extLst>
          </p:cNvPr>
          <p:cNvSpPr/>
          <p:nvPr/>
        </p:nvSpPr>
        <p:spPr>
          <a:xfrm>
            <a:off x="3219870" y="3088800"/>
            <a:ext cx="212400" cy="6789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8" name="Rectangle 25">
            <a:extLst>
              <a:ext uri="{FF2B5EF4-FFF2-40B4-BE49-F238E27FC236}">
                <a16:creationId xmlns:a16="http://schemas.microsoft.com/office/drawing/2014/main" id="{101A12B4-1D7B-44C9-9862-DEDA96FCBE46}"/>
              </a:ext>
            </a:extLst>
          </p:cNvPr>
          <p:cNvSpPr/>
          <p:nvPr/>
        </p:nvSpPr>
        <p:spPr>
          <a:xfrm rot="5400000">
            <a:off x="3382500" y="4603230"/>
            <a:ext cx="168480" cy="1614240"/>
          </a:xfrm>
          <a:prstGeom prst="rect">
            <a:avLst/>
          </a:prstGeom>
          <a:solidFill>
            <a:schemeClr val="accent2">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39" name="Rectangle 28">
            <a:extLst>
              <a:ext uri="{FF2B5EF4-FFF2-40B4-BE49-F238E27FC236}">
                <a16:creationId xmlns:a16="http://schemas.microsoft.com/office/drawing/2014/main" id="{42D73E3E-80CB-4BDB-830B-5FB61D5AB503}"/>
              </a:ext>
            </a:extLst>
          </p:cNvPr>
          <p:cNvSpPr/>
          <p:nvPr/>
        </p:nvSpPr>
        <p:spPr>
          <a:xfrm rot="5400000">
            <a:off x="3286020" y="4940190"/>
            <a:ext cx="592200" cy="1735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sp>
        <p:nvSpPr>
          <p:cNvPr id="40" name="Rectangle 29">
            <a:extLst>
              <a:ext uri="{FF2B5EF4-FFF2-40B4-BE49-F238E27FC236}">
                <a16:creationId xmlns:a16="http://schemas.microsoft.com/office/drawing/2014/main" id="{2239BD33-93DD-4FCC-ADF5-364E909B0CA5}"/>
              </a:ext>
            </a:extLst>
          </p:cNvPr>
          <p:cNvSpPr/>
          <p:nvPr/>
        </p:nvSpPr>
        <p:spPr>
          <a:xfrm rot="5400000">
            <a:off x="2909820" y="4874670"/>
            <a:ext cx="592200" cy="3049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1" name="Rectangle 30">
            <a:extLst>
              <a:ext uri="{FF2B5EF4-FFF2-40B4-BE49-F238E27FC236}">
                <a16:creationId xmlns:a16="http://schemas.microsoft.com/office/drawing/2014/main" id="{8717C00D-BEAE-4026-9C18-4B477513079A}"/>
              </a:ext>
            </a:extLst>
          </p:cNvPr>
          <p:cNvSpPr/>
          <p:nvPr/>
        </p:nvSpPr>
        <p:spPr>
          <a:xfrm rot="5400000">
            <a:off x="2184060" y="4558230"/>
            <a:ext cx="592200" cy="937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sp>
        <p:nvSpPr>
          <p:cNvPr id="42" name="Rectangle 31">
            <a:extLst>
              <a:ext uri="{FF2B5EF4-FFF2-40B4-BE49-F238E27FC236}">
                <a16:creationId xmlns:a16="http://schemas.microsoft.com/office/drawing/2014/main" id="{994D496A-E811-4019-A7B6-4743FC58F4FF}"/>
              </a:ext>
            </a:extLst>
          </p:cNvPr>
          <p:cNvSpPr/>
          <p:nvPr/>
        </p:nvSpPr>
        <p:spPr>
          <a:xfrm rot="5400000">
            <a:off x="2699580" y="4965030"/>
            <a:ext cx="592200" cy="1238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tIns="90000" rIns="90000" bIns="90000" anchor="ctr">
            <a:noAutofit/>
          </a:bodyPr>
          <a:lstStyle/>
          <a:p>
            <a:pPr algn="ctr">
              <a:lnSpc>
                <a:spcPct val="90000"/>
              </a:lnSpc>
              <a:spcBef>
                <a:spcPts val="300"/>
              </a:spcBef>
            </a:pPr>
            <a:endParaRPr lang="en-US" sz="1400" spc="-1">
              <a:solidFill>
                <a:schemeClr val="lt1"/>
              </a:solidFill>
              <a:latin typeface="Arial"/>
            </a:endParaRPr>
          </a:p>
        </p:txBody>
      </p:sp>
      <p:pic>
        <p:nvPicPr>
          <p:cNvPr id="43" name="Picture 27">
            <a:extLst>
              <a:ext uri="{FF2B5EF4-FFF2-40B4-BE49-F238E27FC236}">
                <a16:creationId xmlns:a16="http://schemas.microsoft.com/office/drawing/2014/main" id="{721A4880-3A6A-4CBD-BE5E-6F67664C1F58}"/>
              </a:ext>
            </a:extLst>
          </p:cNvPr>
          <p:cNvPicPr/>
          <p:nvPr/>
        </p:nvPicPr>
        <p:blipFill>
          <a:blip r:embed="rId6">
            <a:lum bright="75000"/>
          </a:blip>
          <a:srcRect l="26518" t="9088" r="30846" b="69758"/>
          <a:stretch/>
        </p:blipFill>
        <p:spPr>
          <a:xfrm>
            <a:off x="473970" y="4320540"/>
            <a:ext cx="2035440" cy="855720"/>
          </a:xfrm>
          <a:prstGeom prst="rect">
            <a:avLst/>
          </a:prstGeom>
          <a:ln w="0">
            <a:noFill/>
          </a:ln>
        </p:spPr>
      </p:pic>
      <p:sp>
        <p:nvSpPr>
          <p:cNvPr id="44" name="Rectangle 24">
            <a:extLst>
              <a:ext uri="{FF2B5EF4-FFF2-40B4-BE49-F238E27FC236}">
                <a16:creationId xmlns:a16="http://schemas.microsoft.com/office/drawing/2014/main" id="{00A23FA6-B800-4365-90EC-8E4B3FC21BEE}"/>
              </a:ext>
            </a:extLst>
          </p:cNvPr>
          <p:cNvSpPr/>
          <p:nvPr/>
        </p:nvSpPr>
        <p:spPr>
          <a:xfrm rot="5400000">
            <a:off x="1830900" y="5618070"/>
            <a:ext cx="212400" cy="683280"/>
          </a:xfrm>
          <a:prstGeom prst="rect">
            <a:avLst/>
          </a:prstGeom>
          <a:solidFill>
            <a:srgbClr val="125356"/>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90000"/>
              </a:lnSpc>
              <a:spcBef>
                <a:spcPts val="300"/>
              </a:spcBef>
            </a:pPr>
            <a:endParaRPr lang="en-US" sz="1400" spc="-1">
              <a:solidFill>
                <a:schemeClr val="lt1"/>
              </a:solidFill>
              <a:latin typeface="Arial"/>
            </a:endParaRPr>
          </a:p>
        </p:txBody>
      </p:sp>
      <p:pic>
        <p:nvPicPr>
          <p:cNvPr id="46" name="Picture 10">
            <a:extLst>
              <a:ext uri="{FF2B5EF4-FFF2-40B4-BE49-F238E27FC236}">
                <a16:creationId xmlns:a16="http://schemas.microsoft.com/office/drawing/2014/main" id="{B7849CED-5300-4EA0-83C0-1BD1847AD48D}"/>
              </a:ext>
            </a:extLst>
          </p:cNvPr>
          <p:cNvPicPr/>
          <p:nvPr/>
        </p:nvPicPr>
        <p:blipFill>
          <a:blip r:embed="rId4"/>
          <a:stretch/>
        </p:blipFill>
        <p:spPr>
          <a:xfrm rot="10800000" flipH="1" flipV="1">
            <a:off x="10055916" y="4049"/>
            <a:ext cx="2136084" cy="2124000"/>
          </a:xfrm>
          <a:prstGeom prst="rect">
            <a:avLst/>
          </a:prstGeom>
          <a:ln w="0">
            <a:noFill/>
          </a:ln>
        </p:spPr>
      </p:pic>
      <p:sp>
        <p:nvSpPr>
          <p:cNvPr id="47" name="TextBox 17">
            <a:extLst>
              <a:ext uri="{FF2B5EF4-FFF2-40B4-BE49-F238E27FC236}">
                <a16:creationId xmlns:a16="http://schemas.microsoft.com/office/drawing/2014/main" id="{6988E5C9-3A2D-4DB8-A703-5ECD56FF7C8F}"/>
              </a:ext>
            </a:extLst>
          </p:cNvPr>
          <p:cNvSpPr/>
          <p:nvPr/>
        </p:nvSpPr>
        <p:spPr>
          <a:xfrm>
            <a:off x="4635942" y="1016440"/>
            <a:ext cx="2904400" cy="128043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20000"/>
              </a:lnSpc>
              <a:spcAft>
                <a:spcPts val="601"/>
              </a:spcAft>
            </a:pPr>
            <a:r>
              <a:rPr lang="en-US" sz="2200" b="1" spc="-1" dirty="0">
                <a:solidFill>
                  <a:srgbClr val="000000"/>
                </a:solidFill>
                <a:latin typeface="Arial"/>
              </a:rPr>
              <a:t>Engage with your </a:t>
            </a:r>
            <a:r>
              <a:rPr lang="en-US" sz="2200" b="1" spc="-1" dirty="0">
                <a:solidFill>
                  <a:schemeClr val="accent6"/>
                </a:solidFill>
                <a:latin typeface="Arial"/>
              </a:rPr>
              <a:t>CAM</a:t>
            </a:r>
            <a:r>
              <a:rPr lang="en-US" sz="2200" b="1" spc="-1" dirty="0">
                <a:solidFill>
                  <a:srgbClr val="000000"/>
                </a:solidFill>
                <a:latin typeface="Arial"/>
              </a:rPr>
              <a:t> or </a:t>
            </a:r>
            <a:r>
              <a:rPr lang="en-US" sz="2200" b="1" spc="-1" dirty="0">
                <a:solidFill>
                  <a:schemeClr val="accent6"/>
                </a:solidFill>
                <a:latin typeface="Arial"/>
              </a:rPr>
              <a:t>Distribution</a:t>
            </a:r>
            <a:r>
              <a:rPr lang="en-US" sz="2200" b="1" spc="-1" dirty="0">
                <a:solidFill>
                  <a:srgbClr val="000000"/>
                </a:solidFill>
                <a:latin typeface="Arial"/>
              </a:rPr>
              <a:t> Representative</a:t>
            </a:r>
            <a:endParaRPr lang="en-US" sz="2200" spc="-1" dirty="0">
              <a:solidFill>
                <a:srgbClr val="000000"/>
              </a:solidFill>
              <a:latin typeface="Calibri"/>
            </a:endParaRPr>
          </a:p>
        </p:txBody>
      </p:sp>
      <p:sp>
        <p:nvSpPr>
          <p:cNvPr id="54" name="Straight Connector 12">
            <a:extLst>
              <a:ext uri="{FF2B5EF4-FFF2-40B4-BE49-F238E27FC236}">
                <a16:creationId xmlns:a16="http://schemas.microsoft.com/office/drawing/2014/main" id="{AFEA6DFE-6943-48BA-A86F-20CCAE5D70E4}"/>
              </a:ext>
            </a:extLst>
          </p:cNvPr>
          <p:cNvSpPr/>
          <p:nvPr/>
        </p:nvSpPr>
        <p:spPr>
          <a:xfrm flipH="1">
            <a:off x="5739240" y="260358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pPr>
              <a:lnSpc>
                <a:spcPct val="120000"/>
              </a:lnSpc>
            </a:pPr>
            <a:endParaRPr lang="en-US" spc="-1">
              <a:solidFill>
                <a:srgbClr val="000000"/>
              </a:solidFill>
              <a:latin typeface="Calibri"/>
            </a:endParaRPr>
          </a:p>
        </p:txBody>
      </p:sp>
      <p:sp>
        <p:nvSpPr>
          <p:cNvPr id="56" name="Straight Connector 18">
            <a:extLst>
              <a:ext uri="{FF2B5EF4-FFF2-40B4-BE49-F238E27FC236}">
                <a16:creationId xmlns:a16="http://schemas.microsoft.com/office/drawing/2014/main" id="{B29718C6-BDB7-4BAD-ABDA-D4F2904145B2}"/>
              </a:ext>
            </a:extLst>
          </p:cNvPr>
          <p:cNvSpPr/>
          <p:nvPr/>
        </p:nvSpPr>
        <p:spPr>
          <a:xfrm flipH="1">
            <a:off x="9796800" y="60554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7" name="Straight Connector 22">
            <a:extLst>
              <a:ext uri="{FF2B5EF4-FFF2-40B4-BE49-F238E27FC236}">
                <a16:creationId xmlns:a16="http://schemas.microsoft.com/office/drawing/2014/main" id="{49D703DD-C138-43F6-9B14-D6FF70D3DBA6}"/>
              </a:ext>
            </a:extLst>
          </p:cNvPr>
          <p:cNvSpPr/>
          <p:nvPr/>
        </p:nvSpPr>
        <p:spPr>
          <a:xfrm flipH="1">
            <a:off x="5739240" y="60554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pc="-1">
              <a:solidFill>
                <a:srgbClr val="000000"/>
              </a:solidFill>
              <a:latin typeface="Calibri"/>
            </a:endParaRPr>
          </a:p>
        </p:txBody>
      </p:sp>
      <p:sp>
        <p:nvSpPr>
          <p:cNvPr id="55" name="Straight Connector 15">
            <a:extLst>
              <a:ext uri="{FF2B5EF4-FFF2-40B4-BE49-F238E27FC236}">
                <a16:creationId xmlns:a16="http://schemas.microsoft.com/office/drawing/2014/main" id="{67FA0DA0-29AA-4D39-BAA3-BABC605B5E8E}"/>
              </a:ext>
            </a:extLst>
          </p:cNvPr>
          <p:cNvSpPr/>
          <p:nvPr/>
        </p:nvSpPr>
        <p:spPr>
          <a:xfrm flipH="1">
            <a:off x="9796800" y="2626440"/>
            <a:ext cx="709560" cy="360"/>
          </a:xfrm>
          <a:prstGeom prst="line">
            <a:avLst/>
          </a:prstGeom>
          <a:ln w="12700">
            <a:solidFill>
              <a:srgbClr val="FFFFFF">
                <a:lumMod val="65000"/>
              </a:srgbClr>
            </a:solidFill>
            <a:prstDash val="sysDash"/>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pPr>
              <a:lnSpc>
                <a:spcPct val="120000"/>
              </a:lnSpc>
            </a:pPr>
            <a:endParaRPr lang="en-US" spc="-1">
              <a:solidFill>
                <a:srgbClr val="000000"/>
              </a:solidFill>
              <a:latin typeface="Calibri"/>
            </a:endParaRPr>
          </a:p>
        </p:txBody>
      </p:sp>
      <p:sp>
        <p:nvSpPr>
          <p:cNvPr id="49" name="TextBox 36">
            <a:extLst>
              <a:ext uri="{FF2B5EF4-FFF2-40B4-BE49-F238E27FC236}">
                <a16:creationId xmlns:a16="http://schemas.microsoft.com/office/drawing/2014/main" id="{6D8F0C44-244F-4171-9C7D-1C33EE1EDC57}"/>
              </a:ext>
            </a:extLst>
          </p:cNvPr>
          <p:cNvSpPr/>
          <p:nvPr/>
        </p:nvSpPr>
        <p:spPr>
          <a:xfrm>
            <a:off x="8734800" y="1052362"/>
            <a:ext cx="2804400" cy="128043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20000"/>
              </a:lnSpc>
              <a:spcAft>
                <a:spcPts val="601"/>
              </a:spcAft>
            </a:pPr>
            <a:r>
              <a:rPr lang="fr-FR" sz="2200" b="1" spc="-1" dirty="0" err="1">
                <a:solidFill>
                  <a:srgbClr val="000000"/>
                </a:solidFill>
                <a:latin typeface="Arial"/>
              </a:rPr>
              <a:t>Adopt</a:t>
            </a:r>
            <a:r>
              <a:rPr lang="fr-FR" sz="2200" b="1" spc="-1" dirty="0">
                <a:solidFill>
                  <a:srgbClr val="000000"/>
                </a:solidFill>
                <a:latin typeface="Arial"/>
              </a:rPr>
              <a:t> MSSP </a:t>
            </a:r>
            <a:r>
              <a:rPr lang="fr-FR" sz="2200" b="1" spc="-1" dirty="0">
                <a:solidFill>
                  <a:schemeClr val="accent6"/>
                </a:solidFill>
                <a:latin typeface="Arial"/>
              </a:rPr>
              <a:t>Business </a:t>
            </a:r>
            <a:br>
              <a:rPr lang="fr-FR" sz="2200" b="1" spc="-1" dirty="0">
                <a:solidFill>
                  <a:schemeClr val="accent6"/>
                </a:solidFill>
                <a:latin typeface="Arial"/>
              </a:rPr>
            </a:br>
            <a:r>
              <a:rPr lang="fr-FR" sz="2200" b="1" spc="-1" dirty="0">
                <a:solidFill>
                  <a:schemeClr val="accent6"/>
                </a:solidFill>
                <a:latin typeface="Arial"/>
              </a:rPr>
              <a:t>Model</a:t>
            </a:r>
            <a:endParaRPr lang="en-US" sz="2200" spc="-1" dirty="0">
              <a:solidFill>
                <a:schemeClr val="accent6"/>
              </a:solidFill>
              <a:latin typeface="Calibri"/>
            </a:endParaRPr>
          </a:p>
        </p:txBody>
      </p:sp>
      <p:sp>
        <p:nvSpPr>
          <p:cNvPr id="58" name="TextBox 38">
            <a:extLst>
              <a:ext uri="{FF2B5EF4-FFF2-40B4-BE49-F238E27FC236}">
                <a16:creationId xmlns:a16="http://schemas.microsoft.com/office/drawing/2014/main" id="{8E9C420B-8BED-4D89-8290-443E84B7FC2D}"/>
              </a:ext>
            </a:extLst>
          </p:cNvPr>
          <p:cNvSpPr/>
          <p:nvPr/>
        </p:nvSpPr>
        <p:spPr>
          <a:xfrm>
            <a:off x="4582200" y="4218662"/>
            <a:ext cx="3023640" cy="209514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20000"/>
              </a:lnSpc>
              <a:spcAft>
                <a:spcPts val="601"/>
              </a:spcAft>
            </a:pPr>
            <a:r>
              <a:rPr lang="fr-FR" sz="2200" b="1" spc="-1" dirty="0">
                <a:solidFill>
                  <a:srgbClr val="000000"/>
                </a:solidFill>
                <a:latin typeface="Arial"/>
              </a:rPr>
              <a:t>G</a:t>
            </a:r>
            <a:r>
              <a:rPr lang="en-US" sz="2200" b="1" spc="-1" dirty="0">
                <a:solidFill>
                  <a:srgbClr val="000000"/>
                </a:solidFill>
                <a:latin typeface="Arial"/>
              </a:rPr>
              <a:t>et your </a:t>
            </a:r>
            <a:br>
              <a:rPr lang="en-US" sz="2200" b="1" spc="-1" dirty="0">
                <a:solidFill>
                  <a:srgbClr val="000000"/>
                </a:solidFill>
                <a:latin typeface="Arial"/>
              </a:rPr>
            </a:br>
            <a:r>
              <a:rPr lang="en-US" sz="2200" b="1" spc="-1" dirty="0">
                <a:solidFill>
                  <a:srgbClr val="000000"/>
                </a:solidFill>
                <a:latin typeface="Arial"/>
              </a:rPr>
              <a:t>free </a:t>
            </a:r>
            <a:r>
              <a:rPr lang="en-US" sz="2200" b="1" spc="-1" dirty="0">
                <a:solidFill>
                  <a:schemeClr val="accent6"/>
                </a:solidFill>
                <a:latin typeface="Arial"/>
              </a:rPr>
              <a:t>FortiCloud</a:t>
            </a:r>
            <a:r>
              <a:rPr lang="en-US" sz="2200" b="1" spc="-1" dirty="0">
                <a:solidFill>
                  <a:srgbClr val="000000"/>
                </a:solidFill>
                <a:latin typeface="Arial"/>
              </a:rPr>
              <a:t> Management</a:t>
            </a:r>
            <a:br>
              <a:rPr lang="en-US" sz="2200" b="1" spc="-1" dirty="0">
                <a:solidFill>
                  <a:srgbClr val="000000"/>
                </a:solidFill>
                <a:latin typeface="Arial"/>
              </a:rPr>
            </a:br>
            <a:r>
              <a:rPr lang="en-US" sz="2200" b="1" spc="-1" dirty="0">
                <a:solidFill>
                  <a:srgbClr val="000000"/>
                </a:solidFill>
                <a:latin typeface="Arial"/>
              </a:rPr>
              <a:t>Platform</a:t>
            </a:r>
            <a:br>
              <a:rPr lang="en-US" sz="2200" b="1" spc="-1" dirty="0">
                <a:solidFill>
                  <a:srgbClr val="000000"/>
                </a:solidFill>
                <a:latin typeface="Arial"/>
              </a:rPr>
            </a:br>
            <a:endParaRPr lang="en-US" sz="2200" spc="-1" dirty="0">
              <a:solidFill>
                <a:srgbClr val="000000"/>
              </a:solidFill>
              <a:latin typeface="Calibri"/>
            </a:endParaRPr>
          </a:p>
        </p:txBody>
      </p:sp>
      <p:sp>
        <p:nvSpPr>
          <p:cNvPr id="50" name="TextBox 40">
            <a:extLst>
              <a:ext uri="{FF2B5EF4-FFF2-40B4-BE49-F238E27FC236}">
                <a16:creationId xmlns:a16="http://schemas.microsoft.com/office/drawing/2014/main" id="{FC08BE49-F2B1-422D-A3FA-428E42F09C60}"/>
              </a:ext>
            </a:extLst>
          </p:cNvPr>
          <p:cNvSpPr/>
          <p:nvPr/>
        </p:nvSpPr>
        <p:spPr>
          <a:xfrm>
            <a:off x="9045480" y="4414610"/>
            <a:ext cx="2212200" cy="128043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20000"/>
              </a:lnSpc>
              <a:spcAft>
                <a:spcPts val="601"/>
              </a:spcAft>
            </a:pPr>
            <a:r>
              <a:rPr lang="fr-FR" sz="2200" b="1" spc="-1" dirty="0">
                <a:solidFill>
                  <a:schemeClr val="accent6"/>
                </a:solidFill>
                <a:latin typeface="Arial"/>
              </a:rPr>
              <a:t>D</a:t>
            </a:r>
            <a:r>
              <a:rPr lang="en-US" sz="2200" b="1" spc="-1" dirty="0" err="1">
                <a:solidFill>
                  <a:schemeClr val="accent6"/>
                </a:solidFill>
                <a:latin typeface="Arial"/>
              </a:rPr>
              <a:t>evelop</a:t>
            </a:r>
            <a:r>
              <a:rPr lang="en-US" sz="2200" b="1" spc="-1" dirty="0">
                <a:solidFill>
                  <a:schemeClr val="accent6"/>
                </a:solidFill>
                <a:latin typeface="Arial"/>
              </a:rPr>
              <a:t> </a:t>
            </a:r>
            <a:r>
              <a:rPr lang="en-US" sz="2200" b="1" spc="-1" dirty="0">
                <a:solidFill>
                  <a:srgbClr val="000000"/>
                </a:solidFill>
                <a:latin typeface="Arial"/>
              </a:rPr>
              <a:t>your</a:t>
            </a:r>
            <a:br>
              <a:rPr lang="en-US" sz="2200" b="1" spc="-1" dirty="0">
                <a:solidFill>
                  <a:srgbClr val="000000"/>
                </a:solidFill>
                <a:latin typeface="Arial"/>
              </a:rPr>
            </a:br>
            <a:r>
              <a:rPr lang="en-US" sz="2200" b="1" spc="-1" dirty="0">
                <a:solidFill>
                  <a:srgbClr val="000000"/>
                </a:solidFill>
                <a:latin typeface="Arial"/>
              </a:rPr>
              <a:t>Managed NGFW Offering</a:t>
            </a:r>
            <a:endParaRPr lang="en-US" sz="2200" spc="-1" dirty="0">
              <a:solidFill>
                <a:srgbClr val="000000"/>
              </a:solidFill>
              <a:latin typeface="Calibri"/>
            </a:endParaRPr>
          </a:p>
        </p:txBody>
      </p:sp>
    </p:spTree>
    <p:extLst>
      <p:ext uri="{BB962C8B-B14F-4D97-AF65-F5344CB8AC3E}">
        <p14:creationId xmlns:p14="http://schemas.microsoft.com/office/powerpoint/2010/main" val="413363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fill="hold" nodeType="withEffect">
                                  <p:stCondLst>
                                    <p:cond delay="250"/>
                                  </p:stCondLst>
                                  <p:childTnLst>
                                    <p:set>
                                      <p:cBhvr>
                                        <p:cTn id="6" dur="1" fill="hold">
                                          <p:stCondLst>
                                            <p:cond delay="0"/>
                                          </p:stCondLst>
                                        </p:cTn>
                                        <p:tgtEl>
                                          <p:spTgt spid="47">
                                            <p:txEl>
                                              <p:pRg st="0" end="0"/>
                                            </p:txEl>
                                          </p:spTgt>
                                        </p:tgtEl>
                                        <p:attrNameLst>
                                          <p:attrName>style.visibility</p:attrName>
                                        </p:attrNameLst>
                                      </p:cBhvr>
                                      <p:to>
                                        <p:strVal val="visible"/>
                                      </p:to>
                                    </p:set>
                                    <p:animEffect transition="in" filter="fade">
                                      <p:cBhvr additive="repl">
                                        <p:cTn id="7" dur="750"/>
                                        <p:tgtEl>
                                          <p:spTgt spid="47">
                                            <p:txEl>
                                              <p:pRg st="0" end="0"/>
                                            </p:txEl>
                                          </p:spTgt>
                                        </p:tgtEl>
                                      </p:cBhvr>
                                    </p:animEffect>
                                    <p:anim calcmode="lin" valueType="num">
                                      <p:cBhvr additive="repl">
                                        <p:cTn id="8" dur="75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repl">
                                        <p:cTn id="9" dur="750" fill="hold"/>
                                        <p:tgtEl>
                                          <p:spTgt spid="4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barn(outVertical)">
                                      <p:cBhvr additive="repl">
                                        <p:cTn id="13" dur="750"/>
                                        <p:tgtEl>
                                          <p:spTgt spid="54"/>
                                        </p:tgtEl>
                                      </p:cBhvr>
                                    </p:animEffect>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750"/>
                                        <p:tgtEl>
                                          <p:spTgt spid="49"/>
                                        </p:tgtEl>
                                      </p:cBhvr>
                                    </p:animEffect>
                                    <p:anim calcmode="lin" valueType="num">
                                      <p:cBhvr>
                                        <p:cTn id="18" dur="750" fill="hold"/>
                                        <p:tgtEl>
                                          <p:spTgt spid="49"/>
                                        </p:tgtEl>
                                        <p:attrNameLst>
                                          <p:attrName>ppt_x</p:attrName>
                                        </p:attrNameLst>
                                      </p:cBhvr>
                                      <p:tavLst>
                                        <p:tav tm="0">
                                          <p:val>
                                            <p:strVal val="#ppt_x"/>
                                          </p:val>
                                        </p:tav>
                                        <p:tav tm="100000">
                                          <p:val>
                                            <p:strVal val="#ppt_x"/>
                                          </p:val>
                                        </p:tav>
                                      </p:tavLst>
                                    </p:anim>
                                    <p:anim calcmode="lin" valueType="num">
                                      <p:cBhvr>
                                        <p:cTn id="19" dur="75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barn(outVertical)">
                                      <p:cBhvr>
                                        <p:cTn id="23" dur="750"/>
                                        <p:tgtEl>
                                          <p:spTgt spid="55"/>
                                        </p:tgtEl>
                                      </p:cBhvr>
                                    </p:animEffect>
                                  </p:childTnLst>
                                </p:cTn>
                              </p:par>
                            </p:childTnLst>
                          </p:cTn>
                        </p:par>
                        <p:par>
                          <p:cTn id="24" fill="hold">
                            <p:stCondLst>
                              <p:cond delay="3250"/>
                            </p:stCondLst>
                            <p:childTnLst>
                              <p:par>
                                <p:cTn id="25" presetID="42"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750"/>
                                        <p:tgtEl>
                                          <p:spTgt spid="58"/>
                                        </p:tgtEl>
                                      </p:cBhvr>
                                    </p:animEffect>
                                    <p:anim calcmode="lin" valueType="num">
                                      <p:cBhvr>
                                        <p:cTn id="28" dur="750" fill="hold"/>
                                        <p:tgtEl>
                                          <p:spTgt spid="58"/>
                                        </p:tgtEl>
                                        <p:attrNameLst>
                                          <p:attrName>ppt_x</p:attrName>
                                        </p:attrNameLst>
                                      </p:cBhvr>
                                      <p:tavLst>
                                        <p:tav tm="0">
                                          <p:val>
                                            <p:strVal val="#ppt_x"/>
                                          </p:val>
                                        </p:tav>
                                        <p:tav tm="100000">
                                          <p:val>
                                            <p:strVal val="#ppt_x"/>
                                          </p:val>
                                        </p:tav>
                                      </p:tavLst>
                                    </p:anim>
                                    <p:anim calcmode="lin" valueType="num">
                                      <p:cBhvr>
                                        <p:cTn id="29" dur="750" fill="hold"/>
                                        <p:tgtEl>
                                          <p:spTgt spid="58"/>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37"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barn(outVertical)">
                                      <p:cBhvr additive="repl">
                                        <p:cTn id="33" dur="750"/>
                                        <p:tgtEl>
                                          <p:spTgt spid="57"/>
                                        </p:tgtEl>
                                      </p:cBhvr>
                                    </p:animEffect>
                                  </p:childTnLst>
                                </p:cTn>
                              </p:par>
                            </p:childTnLst>
                          </p:cTn>
                        </p:par>
                        <p:par>
                          <p:cTn id="34" fill="hold">
                            <p:stCondLst>
                              <p:cond delay="4750"/>
                            </p:stCondLst>
                            <p:childTnLst>
                              <p:par>
                                <p:cTn id="35" presetID="2" presetClass="entr" presetSubtype="4"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750" fill="hold"/>
                                        <p:tgtEl>
                                          <p:spTgt spid="50"/>
                                        </p:tgtEl>
                                        <p:attrNameLst>
                                          <p:attrName>ppt_x</p:attrName>
                                        </p:attrNameLst>
                                      </p:cBhvr>
                                      <p:tavLst>
                                        <p:tav tm="0">
                                          <p:val>
                                            <p:strVal val="#ppt_x"/>
                                          </p:val>
                                        </p:tav>
                                        <p:tav tm="100000">
                                          <p:val>
                                            <p:strVal val="#ppt_x"/>
                                          </p:val>
                                        </p:tav>
                                      </p:tavLst>
                                    </p:anim>
                                    <p:anim calcmode="lin" valueType="num">
                                      <p:cBhvr additive="base">
                                        <p:cTn id="38" dur="750" fill="hold"/>
                                        <p:tgtEl>
                                          <p:spTgt spid="50"/>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16" presetClass="entr" presetSubtype="37"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barn(outVertical)">
                                      <p:cBhvr additive="repl">
                                        <p:cTn id="4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9" grpId="0"/>
      <p:bldP spid="58" grpId="0"/>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02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ortinet Theme">
  <a:themeElements>
    <a:clrScheme name="Fortinet-2021">
      <a:dk1>
        <a:srgbClr val="000000"/>
      </a:dk1>
      <a:lt1>
        <a:srgbClr val="FFFFFF"/>
      </a:lt1>
      <a:dk2>
        <a:srgbClr val="B3B3B3"/>
      </a:dk2>
      <a:lt2>
        <a:srgbClr val="E6E6E6"/>
      </a:lt2>
      <a:accent1>
        <a:srgbClr val="48D597"/>
      </a:accent1>
      <a:accent2>
        <a:srgbClr val="2CCCD3"/>
      </a:accent2>
      <a:accent3>
        <a:srgbClr val="307FE2"/>
      </a:accent3>
      <a:accent4>
        <a:srgbClr val="9063CD"/>
      </a:accent4>
      <a:accent5>
        <a:srgbClr val="A2B2C8"/>
      </a:accent5>
      <a:accent6>
        <a:srgbClr val="DA281C"/>
      </a:accent6>
      <a:hlink>
        <a:srgbClr val="0081E9"/>
      </a:hlink>
      <a:folHlink>
        <a:srgbClr val="307FE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solidFill>
            <a:schemeClr val="accent6"/>
          </a:solidFill>
        </a:ln>
      </a:spPr>
      <a:bodyPr rtlCol="0" anchor="ctr"/>
      <a:lstStyle>
        <a:defPPr algn="ctr">
          <a:lnSpc>
            <a:spcPct val="90000"/>
          </a:lnSpc>
          <a:spcBef>
            <a:spcPts val="300"/>
          </a:spcBef>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defTabSz="457189">
          <a:lnSpc>
            <a:spcPct val="90000"/>
          </a:lnSpc>
          <a:spcBef>
            <a:spcPts val="300"/>
          </a:spcBef>
          <a:defRPr sz="1400" dirty="0" smtClean="0">
            <a:solidFill>
              <a:srgbClr val="000000"/>
            </a:solidFill>
            <a:cs typeface="Arial" panose="020B0604020202020204" pitchFamily="34" charset="0"/>
          </a:defRPr>
        </a:defPPr>
      </a:lstStyle>
    </a:txDef>
  </a:objectDefaults>
  <a:extraClrSchemeLst/>
  <a:extLst>
    <a:ext uri="{05A4C25C-085E-4340-85A3-A5531E510DB2}">
      <thm15:themeFamily xmlns:thm15="http://schemas.microsoft.com/office/thememl/2012/main" name="Presentation2" id="{0A87B996-0F7D-0B4C-AE60-DDA80FF33A7A}" vid="{0F1DD611-4A27-5E47-9F79-5E28042758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137492</TotalTime>
  <Words>8336</Words>
  <Application>Microsoft Macintosh PowerPoint</Application>
  <PresentationFormat>Bredbild</PresentationFormat>
  <Paragraphs>1043</Paragraphs>
  <Slides>37</Slides>
  <Notes>36</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37</vt:i4>
      </vt:variant>
    </vt:vector>
  </HeadingPairs>
  <TitlesOfParts>
    <vt:vector size="45" baseType="lpstr">
      <vt:lpstr>Arial</vt:lpstr>
      <vt:lpstr>Arial Black</vt:lpstr>
      <vt:lpstr>Calibri</vt:lpstr>
      <vt:lpstr>Inter</vt:lpstr>
      <vt:lpstr>MV Boli</vt:lpstr>
      <vt:lpstr>Söhne</vt:lpstr>
      <vt:lpstr>Wingdings</vt:lpstr>
      <vt:lpstr>Fortinet Theme</vt:lpstr>
      <vt:lpstr>Fortinet makes MSSP Easy!</vt:lpstr>
      <vt:lpstr>PowerPoint-presentation</vt:lpstr>
      <vt:lpstr>Why move to MSSP?</vt:lpstr>
      <vt:lpstr>Grow your Revenues x2 with MSSP Services</vt:lpstr>
      <vt:lpstr>Improve your Margins with MSSP Services</vt:lpstr>
      <vt:lpstr>PowerPoint-presentation</vt:lpstr>
      <vt:lpstr>PowerPoint-presentation</vt:lpstr>
      <vt:lpstr>Fortinet makes MSSP Easy!</vt:lpstr>
      <vt:lpstr>PowerPoint-presentation</vt:lpstr>
      <vt:lpstr>PowerPoint-presentation</vt:lpstr>
      <vt:lpstr>PowerPoint-presentation</vt:lpstr>
      <vt:lpstr>PowerPoint-presentation</vt:lpstr>
      <vt:lpstr>PowerPoint-presentation</vt:lpstr>
      <vt:lpstr>Easy Management (SaaS) of FortiGates for MSSPs</vt:lpstr>
      <vt:lpstr>Easy Management (SaaS) of FortiGates for MSSPs</vt:lpstr>
      <vt:lpstr>FortiGate Cloud: Simple &amp; Scalable Licensing</vt:lpstr>
      <vt:lpstr>PowerPoint-presentation</vt:lpstr>
      <vt:lpstr>Easily manage large numbers of customers</vt:lpstr>
      <vt:lpstr>PowerPoint-presentation</vt:lpstr>
      <vt:lpstr>Managing large numbers of customers more effectively</vt:lpstr>
      <vt:lpstr>Managing large numbers of customers more effectively</vt:lpstr>
      <vt:lpstr>FortiCoud: free Platform for MSSPs </vt:lpstr>
      <vt:lpstr>PowerPoint-presentation</vt:lpstr>
      <vt:lpstr>Flexible &amp; Future-Proof infrastructure to expand MSSP services</vt:lpstr>
      <vt:lpstr>PowerPoint-presentation</vt:lpstr>
      <vt:lpstr>The Fortinet MSSP Journey</vt:lpstr>
      <vt:lpstr>Flexible Engage Partner Program:   ADVOCATE Partners </vt:lpstr>
      <vt:lpstr>Flexible Engage Partner Program:   SELECT Partners </vt:lpstr>
      <vt:lpstr>PowerPoint-presentation</vt:lpstr>
      <vt:lpstr>PowerPoint-presentation</vt:lpstr>
      <vt:lpstr>PowerPoint-presentation</vt:lpstr>
      <vt:lpstr>PowerPoint-presentation</vt:lpstr>
      <vt:lpstr>Bringing it all together!</vt:lpstr>
      <vt:lpstr>PowerPoint-presentation</vt:lpstr>
      <vt:lpstr>Management Platform</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subject/>
  <dc:creator>Microsoft Office User</dc:creator>
  <cp:keywords/>
  <dc:description/>
  <cp:lastModifiedBy>Johanna Caperman</cp:lastModifiedBy>
  <cp:revision>1285</cp:revision>
  <cp:lastPrinted>2021-01-11T23:45:02Z</cp:lastPrinted>
  <dcterms:created xsi:type="dcterms:W3CDTF">2019-01-23T23:41:37Z</dcterms:created>
  <dcterms:modified xsi:type="dcterms:W3CDTF">2023-08-14T08:45:12Z</dcterms:modified>
  <cp:category/>
</cp:coreProperties>
</file>